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74.jpg" ContentType="image/jpg"/>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ink/ink1.xml" ContentType="application/inkml+xml"/>
  <Override PartName="/ppt/ink/ink2.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4"/>
  </p:notesMasterIdLst>
  <p:sldIdLst>
    <p:sldId id="256" r:id="rId2"/>
    <p:sldId id="516" r:id="rId3"/>
    <p:sldId id="257" r:id="rId4"/>
    <p:sldId id="905" r:id="rId5"/>
    <p:sldId id="906" r:id="rId6"/>
    <p:sldId id="456" r:id="rId7"/>
    <p:sldId id="455" r:id="rId8"/>
    <p:sldId id="499" r:id="rId9"/>
    <p:sldId id="500" r:id="rId10"/>
    <p:sldId id="501" r:id="rId11"/>
    <p:sldId id="502" r:id="rId12"/>
    <p:sldId id="503" r:id="rId13"/>
    <p:sldId id="504" r:id="rId14"/>
    <p:sldId id="505" r:id="rId15"/>
    <p:sldId id="506" r:id="rId16"/>
    <p:sldId id="507" r:id="rId17"/>
    <p:sldId id="508" r:id="rId18"/>
    <p:sldId id="509" r:id="rId19"/>
    <p:sldId id="511" r:id="rId20"/>
    <p:sldId id="263" r:id="rId21"/>
    <p:sldId id="278" r:id="rId22"/>
    <p:sldId id="276" r:id="rId23"/>
    <p:sldId id="510" r:id="rId24"/>
    <p:sldId id="911" r:id="rId25"/>
    <p:sldId id="912" r:id="rId26"/>
    <p:sldId id="913" r:id="rId27"/>
    <p:sldId id="914" r:id="rId28"/>
    <p:sldId id="262" r:id="rId29"/>
    <p:sldId id="915" r:id="rId30"/>
    <p:sldId id="916" r:id="rId31"/>
    <p:sldId id="917" r:id="rId32"/>
    <p:sldId id="918" r:id="rId33"/>
    <p:sldId id="268" r:id="rId34"/>
    <p:sldId id="919" r:id="rId35"/>
    <p:sldId id="920" r:id="rId36"/>
    <p:sldId id="921" r:id="rId37"/>
    <p:sldId id="273" r:id="rId38"/>
    <p:sldId id="274" r:id="rId39"/>
    <p:sldId id="922" r:id="rId40"/>
    <p:sldId id="923" r:id="rId41"/>
    <p:sldId id="272" r:id="rId42"/>
    <p:sldId id="261" r:id="rId43"/>
    <p:sldId id="304" r:id="rId44"/>
    <p:sldId id="305" r:id="rId45"/>
    <p:sldId id="265" r:id="rId46"/>
    <p:sldId id="302" r:id="rId47"/>
    <p:sldId id="307" r:id="rId48"/>
    <p:sldId id="308" r:id="rId49"/>
    <p:sldId id="512" r:id="rId50"/>
    <p:sldId id="514" r:id="rId51"/>
    <p:sldId id="266" r:id="rId52"/>
    <p:sldId id="258" r:id="rId53"/>
    <p:sldId id="421" r:id="rId54"/>
    <p:sldId id="442" r:id="rId55"/>
    <p:sldId id="443" r:id="rId56"/>
    <p:sldId id="513" r:id="rId57"/>
    <p:sldId id="423" r:id="rId58"/>
    <p:sldId id="424" r:id="rId59"/>
    <p:sldId id="425" r:id="rId60"/>
    <p:sldId id="426" r:id="rId61"/>
    <p:sldId id="427" r:id="rId62"/>
    <p:sldId id="428" r:id="rId63"/>
    <p:sldId id="429" r:id="rId64"/>
    <p:sldId id="430" r:id="rId65"/>
    <p:sldId id="431" r:id="rId66"/>
    <p:sldId id="432" r:id="rId67"/>
    <p:sldId id="433" r:id="rId68"/>
    <p:sldId id="434" r:id="rId69"/>
    <p:sldId id="435" r:id="rId70"/>
    <p:sldId id="437" r:id="rId71"/>
    <p:sldId id="438" r:id="rId72"/>
    <p:sldId id="446" r:id="rId73"/>
    <p:sldId id="448" r:id="rId74"/>
    <p:sldId id="449" r:id="rId75"/>
    <p:sldId id="450" r:id="rId76"/>
    <p:sldId id="451" r:id="rId77"/>
    <p:sldId id="452" r:id="rId78"/>
    <p:sldId id="453" r:id="rId79"/>
    <p:sldId id="277" r:id="rId80"/>
    <p:sldId id="471" r:id="rId81"/>
    <p:sldId id="294" r:id="rId82"/>
    <p:sldId id="281" r:id="rId83"/>
    <p:sldId id="476" r:id="rId84"/>
    <p:sldId id="477" r:id="rId85"/>
    <p:sldId id="295" r:id="rId86"/>
    <p:sldId id="296" r:id="rId87"/>
    <p:sldId id="297" r:id="rId88"/>
    <p:sldId id="479" r:id="rId89"/>
    <p:sldId id="271" r:id="rId90"/>
    <p:sldId id="405" r:id="rId91"/>
    <p:sldId id="407" r:id="rId92"/>
    <p:sldId id="363" r:id="rId93"/>
    <p:sldId id="364" r:id="rId94"/>
    <p:sldId id="365" r:id="rId95"/>
    <p:sldId id="366" r:id="rId96"/>
    <p:sldId id="367" r:id="rId97"/>
    <p:sldId id="368" r:id="rId98"/>
    <p:sldId id="369" r:id="rId99"/>
    <p:sldId id="270" r:id="rId100"/>
    <p:sldId id="497" r:id="rId101"/>
    <p:sldId id="472" r:id="rId102"/>
    <p:sldId id="473" r:id="rId103"/>
    <p:sldId id="279" r:id="rId104"/>
    <p:sldId id="280" r:id="rId105"/>
    <p:sldId id="282" r:id="rId106"/>
    <p:sldId id="283" r:id="rId107"/>
    <p:sldId id="284" r:id="rId108"/>
    <p:sldId id="336" r:id="rId109"/>
    <p:sldId id="339" r:id="rId110"/>
    <p:sldId id="498" r:id="rId111"/>
    <p:sldId id="260" r:id="rId112"/>
    <p:sldId id="342" r:id="rId113"/>
    <p:sldId id="485" r:id="rId114"/>
    <p:sldId id="348" r:id="rId115"/>
    <p:sldId id="341" r:id="rId116"/>
    <p:sldId id="343" r:id="rId117"/>
    <p:sldId id="349" r:id="rId118"/>
    <p:sldId id="350" r:id="rId119"/>
    <p:sldId id="351" r:id="rId120"/>
    <p:sldId id="382" r:id="rId121"/>
    <p:sldId id="315" r:id="rId122"/>
    <p:sldId id="475" r:id="rId123"/>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7A59C"/>
    <a:srgbClr val="6CB2E3"/>
    <a:srgbClr val="3692AE"/>
    <a:srgbClr val="26577F"/>
    <a:srgbClr val="0F32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535" autoAdjust="0"/>
    <p:restoredTop sz="94660"/>
  </p:normalViewPr>
  <p:slideViewPr>
    <p:cSldViewPr snapToGrid="0">
      <p:cViewPr varScale="1">
        <p:scale>
          <a:sx n="80" d="100"/>
          <a:sy n="80" d="100"/>
        </p:scale>
        <p:origin x="138" y="90"/>
      </p:cViewPr>
      <p:guideLst/>
    </p:cSldViewPr>
  </p:slideViewPr>
  <p:notesTextViewPr>
    <p:cViewPr>
      <p:scale>
        <a:sx n="3" d="2"/>
        <a:sy n="3" d="2"/>
      </p:scale>
      <p:origin x="0" y="0"/>
    </p:cViewPr>
  </p:notesTextViewPr>
  <p:sorterViewPr>
    <p:cViewPr>
      <p:scale>
        <a:sx n="120" d="100"/>
        <a:sy n="120" d="100"/>
      </p:scale>
      <p:origin x="0" y="-927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notesMaster" Target="notesMasters/notesMaster1.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s>
</file>

<file path=ppt/diagrams/_rels/data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1.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colors1.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0CA50D-1C57-493A-89D4-F26172EECBE7}"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1227B9A2-CA06-4591-8049-970410987940}">
      <dgm:prSet custT="1"/>
      <dgm:spPr/>
      <dgm:t>
        <a:bodyPr/>
        <a:lstStyle/>
        <a:p>
          <a:pPr>
            <a:defRPr cap="all"/>
          </a:pPr>
          <a:r>
            <a:rPr lang="es-ES" sz="1600" dirty="0">
              <a:latin typeface="Arial Nova" panose="020B0504020202020204" pitchFamily="34" charset="0"/>
            </a:rPr>
            <a:t>Mejora en la productividad de los trabajadores</a:t>
          </a:r>
          <a:r>
            <a:rPr lang="es-ES" sz="1600" dirty="0"/>
            <a:t>.</a:t>
          </a:r>
          <a:endParaRPr lang="en-US" sz="1600" dirty="0"/>
        </a:p>
      </dgm:t>
    </dgm:pt>
    <dgm:pt modelId="{ED86663A-D2B5-4EEE-9AFC-32D6E3E8BF1D}" type="parTrans" cxnId="{70F85548-C313-4E74-AC86-61557D800826}">
      <dgm:prSet/>
      <dgm:spPr/>
      <dgm:t>
        <a:bodyPr/>
        <a:lstStyle/>
        <a:p>
          <a:endParaRPr lang="en-US"/>
        </a:p>
      </dgm:t>
    </dgm:pt>
    <dgm:pt modelId="{D48500BE-1A43-4588-B049-8A67FB593DD6}" type="sibTrans" cxnId="{70F85548-C313-4E74-AC86-61557D800826}">
      <dgm:prSet/>
      <dgm:spPr/>
      <dgm:t>
        <a:bodyPr/>
        <a:lstStyle/>
        <a:p>
          <a:endParaRPr lang="en-US"/>
        </a:p>
      </dgm:t>
    </dgm:pt>
    <dgm:pt modelId="{05CFCA83-8977-4819-97CF-775EE1EB899C}">
      <dgm:prSet custT="1"/>
      <dgm:spPr/>
      <dgm:t>
        <a:bodyPr/>
        <a:lstStyle/>
        <a:p>
          <a:pPr>
            <a:defRPr cap="all"/>
          </a:pPr>
          <a:r>
            <a:rPr lang="es-ES" sz="1600" dirty="0">
              <a:latin typeface="Arial Nova" panose="020B0504020202020204" pitchFamily="34" charset="0"/>
            </a:rPr>
            <a:t>Proporcionar una satisfacción asegurada por parte de los clientes.</a:t>
          </a:r>
          <a:endParaRPr lang="en-US" sz="1600" dirty="0">
            <a:latin typeface="Arial Nova" panose="020B0504020202020204" pitchFamily="34" charset="0"/>
          </a:endParaRPr>
        </a:p>
      </dgm:t>
    </dgm:pt>
    <dgm:pt modelId="{F6488C14-6D41-4D9E-A52A-A1847A55E0F4}" type="parTrans" cxnId="{078E62A0-B29B-480E-B827-AC22218217D5}">
      <dgm:prSet/>
      <dgm:spPr/>
      <dgm:t>
        <a:bodyPr/>
        <a:lstStyle/>
        <a:p>
          <a:endParaRPr lang="en-US"/>
        </a:p>
      </dgm:t>
    </dgm:pt>
    <dgm:pt modelId="{B1FCDC91-F621-479C-9BCE-475EB2FC1541}" type="sibTrans" cxnId="{078E62A0-B29B-480E-B827-AC22218217D5}">
      <dgm:prSet/>
      <dgm:spPr/>
      <dgm:t>
        <a:bodyPr/>
        <a:lstStyle/>
        <a:p>
          <a:endParaRPr lang="en-US"/>
        </a:p>
      </dgm:t>
    </dgm:pt>
    <dgm:pt modelId="{EC207F2F-CBCF-4CA0-BFB5-A0894D9063D3}">
      <dgm:prSet custT="1"/>
      <dgm:spPr/>
      <dgm:t>
        <a:bodyPr/>
        <a:lstStyle/>
        <a:p>
          <a:pPr>
            <a:defRPr cap="all"/>
          </a:pPr>
          <a:r>
            <a:rPr lang="es-ES" sz="1600" dirty="0">
              <a:latin typeface="Arial Nova" panose="020B0504020202020204" pitchFamily="34" charset="0"/>
            </a:rPr>
            <a:t>Disminución de costos.</a:t>
          </a:r>
          <a:endParaRPr lang="en-US" sz="1600" dirty="0">
            <a:latin typeface="Arial Nova" panose="020B0504020202020204" pitchFamily="34" charset="0"/>
          </a:endParaRPr>
        </a:p>
      </dgm:t>
    </dgm:pt>
    <dgm:pt modelId="{0C23176A-EF9D-442D-A5BB-4996BDEAC34C}" type="parTrans" cxnId="{467E248D-DEF3-4828-8B72-A2AE6DA568B9}">
      <dgm:prSet/>
      <dgm:spPr/>
      <dgm:t>
        <a:bodyPr/>
        <a:lstStyle/>
        <a:p>
          <a:endParaRPr lang="en-US"/>
        </a:p>
      </dgm:t>
    </dgm:pt>
    <dgm:pt modelId="{A7D9CA1C-F880-4C07-80C5-DFBCC7D303F5}" type="sibTrans" cxnId="{467E248D-DEF3-4828-8B72-A2AE6DA568B9}">
      <dgm:prSet/>
      <dgm:spPr/>
      <dgm:t>
        <a:bodyPr/>
        <a:lstStyle/>
        <a:p>
          <a:endParaRPr lang="en-US"/>
        </a:p>
      </dgm:t>
    </dgm:pt>
    <dgm:pt modelId="{B9A54838-3A0A-4408-A734-12BAD44B02F5}">
      <dgm:prSet custT="1"/>
      <dgm:spPr/>
      <dgm:t>
        <a:bodyPr/>
        <a:lstStyle/>
        <a:p>
          <a:pPr>
            <a:defRPr cap="all"/>
          </a:pPr>
          <a:r>
            <a:rPr lang="es-ES" sz="1600" dirty="0">
              <a:latin typeface="Arial Nova" panose="020B0504020202020204" pitchFamily="34" charset="0"/>
            </a:rPr>
            <a:t>Mejora en la reputación y la imagen de la propia empresa</a:t>
          </a:r>
          <a:r>
            <a:rPr lang="es-ES" sz="1600" dirty="0"/>
            <a:t>.</a:t>
          </a:r>
          <a:endParaRPr lang="en-US" sz="1600" dirty="0"/>
        </a:p>
      </dgm:t>
    </dgm:pt>
    <dgm:pt modelId="{7AA1AD3B-6652-4D54-8415-FF1D218769D4}" type="parTrans" cxnId="{57CBBB26-CE0D-4CE5-AD5E-ECDEFE43C5DC}">
      <dgm:prSet/>
      <dgm:spPr/>
      <dgm:t>
        <a:bodyPr/>
        <a:lstStyle/>
        <a:p>
          <a:endParaRPr lang="en-US"/>
        </a:p>
      </dgm:t>
    </dgm:pt>
    <dgm:pt modelId="{D6A26424-69F7-49EA-93B3-4B5B3F66BD3A}" type="sibTrans" cxnId="{57CBBB26-CE0D-4CE5-AD5E-ECDEFE43C5DC}">
      <dgm:prSet/>
      <dgm:spPr/>
      <dgm:t>
        <a:bodyPr/>
        <a:lstStyle/>
        <a:p>
          <a:endParaRPr lang="en-US"/>
        </a:p>
      </dgm:t>
    </dgm:pt>
    <dgm:pt modelId="{5ECF2E5D-65D5-46C7-B500-1584A9C947B2}">
      <dgm:prSet custT="1"/>
      <dgm:spPr/>
      <dgm:t>
        <a:bodyPr/>
        <a:lstStyle/>
        <a:p>
          <a:pPr>
            <a:defRPr cap="all"/>
          </a:pPr>
          <a:r>
            <a:rPr lang="es-ES" sz="1600" dirty="0">
              <a:latin typeface="Arial Nova" panose="020B0504020202020204" pitchFamily="34" charset="0"/>
            </a:rPr>
            <a:t>Contribución a la reducción de la pobreza y el fomento del desarrollo,</a:t>
          </a:r>
        </a:p>
        <a:p>
          <a:pPr>
            <a:defRPr cap="all"/>
          </a:pPr>
          <a:r>
            <a:rPr lang="es-ES" sz="1600" dirty="0">
              <a:latin typeface="Arial Nova" panose="020B0504020202020204" pitchFamily="34" charset="0"/>
            </a:rPr>
            <a:t>(apoyo a los </a:t>
          </a:r>
          <a:r>
            <a:rPr lang="es-ES" sz="1600" dirty="0" err="1">
              <a:latin typeface="Arial Nova" panose="020B0504020202020204" pitchFamily="34" charset="0"/>
            </a:rPr>
            <a:t>ddhh</a:t>
          </a:r>
          <a:r>
            <a:rPr lang="es-ES" sz="1600" dirty="0"/>
            <a:t>)</a:t>
          </a:r>
          <a:endParaRPr lang="en-US" sz="1600" dirty="0"/>
        </a:p>
      </dgm:t>
    </dgm:pt>
    <dgm:pt modelId="{79A4C57F-82C5-4946-B867-C757E5612E3D}" type="parTrans" cxnId="{0AC061EE-7F5D-47C4-8CD2-D980191F35ED}">
      <dgm:prSet/>
      <dgm:spPr/>
      <dgm:t>
        <a:bodyPr/>
        <a:lstStyle/>
        <a:p>
          <a:endParaRPr lang="en-US"/>
        </a:p>
      </dgm:t>
    </dgm:pt>
    <dgm:pt modelId="{DE66BFD2-2A0F-42DC-9A07-49DE4FD69D53}" type="sibTrans" cxnId="{0AC061EE-7F5D-47C4-8CD2-D980191F35ED}">
      <dgm:prSet/>
      <dgm:spPr/>
      <dgm:t>
        <a:bodyPr/>
        <a:lstStyle/>
        <a:p>
          <a:endParaRPr lang="en-US"/>
        </a:p>
      </dgm:t>
    </dgm:pt>
    <dgm:pt modelId="{77B0ED33-3391-449A-A1F7-2C9B1C078E06}" type="pres">
      <dgm:prSet presAssocID="{830CA50D-1C57-493A-89D4-F26172EECBE7}" presName="root" presStyleCnt="0">
        <dgm:presLayoutVars>
          <dgm:dir/>
          <dgm:resizeHandles val="exact"/>
        </dgm:presLayoutVars>
      </dgm:prSet>
      <dgm:spPr/>
    </dgm:pt>
    <dgm:pt modelId="{48A9F6F0-FAB2-4B6E-A35B-0F31ED5C8DF7}" type="pres">
      <dgm:prSet presAssocID="{1227B9A2-CA06-4591-8049-970410987940}" presName="compNode" presStyleCnt="0"/>
      <dgm:spPr/>
    </dgm:pt>
    <dgm:pt modelId="{2DF17E43-0A10-435C-855B-82A2AFA575EC}" type="pres">
      <dgm:prSet presAssocID="{1227B9A2-CA06-4591-8049-970410987940}" presName="iconBgRect" presStyleLbl="bgShp" presStyleIdx="0" presStyleCnt="5"/>
      <dgm:spPr>
        <a:prstGeom prst="round2DiagRect">
          <a:avLst>
            <a:gd name="adj1" fmla="val 29727"/>
            <a:gd name="adj2" fmla="val 0"/>
          </a:avLst>
        </a:prstGeom>
      </dgm:spPr>
    </dgm:pt>
    <dgm:pt modelId="{09BAC859-8531-4795-952D-0682E900D09D}" type="pres">
      <dgm:prSet presAssocID="{1227B9A2-CA06-4591-8049-970410987940}"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Crecimiento empresarial"/>
        </a:ext>
      </dgm:extLst>
    </dgm:pt>
    <dgm:pt modelId="{857A6CEA-377D-4E6E-A793-DEC43E796D20}" type="pres">
      <dgm:prSet presAssocID="{1227B9A2-CA06-4591-8049-970410987940}" presName="spaceRect" presStyleCnt="0"/>
      <dgm:spPr/>
    </dgm:pt>
    <dgm:pt modelId="{B381103E-0194-4843-AB0A-D3036CFD4E97}" type="pres">
      <dgm:prSet presAssocID="{1227B9A2-CA06-4591-8049-970410987940}" presName="textRect" presStyleLbl="revTx" presStyleIdx="0" presStyleCnt="5">
        <dgm:presLayoutVars>
          <dgm:chMax val="1"/>
          <dgm:chPref val="1"/>
        </dgm:presLayoutVars>
      </dgm:prSet>
      <dgm:spPr/>
    </dgm:pt>
    <dgm:pt modelId="{4D19B6F7-33A9-4727-980B-6E9D5FA8B0CA}" type="pres">
      <dgm:prSet presAssocID="{D48500BE-1A43-4588-B049-8A67FB593DD6}" presName="sibTrans" presStyleCnt="0"/>
      <dgm:spPr/>
    </dgm:pt>
    <dgm:pt modelId="{99F81F4D-7E86-4D21-95A0-0D2CBDBE539E}" type="pres">
      <dgm:prSet presAssocID="{05CFCA83-8977-4819-97CF-775EE1EB899C}" presName="compNode" presStyleCnt="0"/>
      <dgm:spPr/>
    </dgm:pt>
    <dgm:pt modelId="{C0D3F829-E9AD-43B9-9062-1437E976CB86}" type="pres">
      <dgm:prSet presAssocID="{05CFCA83-8977-4819-97CF-775EE1EB899C}" presName="iconBgRect" presStyleLbl="bgShp" presStyleIdx="1" presStyleCnt="5"/>
      <dgm:spPr>
        <a:prstGeom prst="round2DiagRect">
          <a:avLst>
            <a:gd name="adj1" fmla="val 29727"/>
            <a:gd name="adj2" fmla="val 0"/>
          </a:avLst>
        </a:prstGeom>
      </dgm:spPr>
    </dgm:pt>
    <dgm:pt modelId="{251620C2-77D7-410F-83AA-2660CA2568AA}" type="pres">
      <dgm:prSet presAssocID="{05CFCA83-8977-4819-97CF-775EE1EB899C}"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5FC5F7A7-771A-4982-BF3C-1997695CF820}" type="pres">
      <dgm:prSet presAssocID="{05CFCA83-8977-4819-97CF-775EE1EB899C}" presName="spaceRect" presStyleCnt="0"/>
      <dgm:spPr/>
    </dgm:pt>
    <dgm:pt modelId="{FFA5B58C-F50E-45A2-9810-BC185D6F0EAA}" type="pres">
      <dgm:prSet presAssocID="{05CFCA83-8977-4819-97CF-775EE1EB899C}" presName="textRect" presStyleLbl="revTx" presStyleIdx="1" presStyleCnt="5">
        <dgm:presLayoutVars>
          <dgm:chMax val="1"/>
          <dgm:chPref val="1"/>
        </dgm:presLayoutVars>
      </dgm:prSet>
      <dgm:spPr/>
    </dgm:pt>
    <dgm:pt modelId="{6CF48512-A54B-4DA9-BAC7-02046A15CC1B}" type="pres">
      <dgm:prSet presAssocID="{B1FCDC91-F621-479C-9BCE-475EB2FC1541}" presName="sibTrans" presStyleCnt="0"/>
      <dgm:spPr/>
    </dgm:pt>
    <dgm:pt modelId="{C8E8484B-A889-437E-A16E-23225D36968C}" type="pres">
      <dgm:prSet presAssocID="{EC207F2F-CBCF-4CA0-BFB5-A0894D9063D3}" presName="compNode" presStyleCnt="0"/>
      <dgm:spPr/>
    </dgm:pt>
    <dgm:pt modelId="{FC9F41B4-B346-4F29-BEDB-69A3305CAC2A}" type="pres">
      <dgm:prSet presAssocID="{EC207F2F-CBCF-4CA0-BFB5-A0894D9063D3}" presName="iconBgRect" presStyleLbl="bgShp" presStyleIdx="2" presStyleCnt="5"/>
      <dgm:spPr>
        <a:prstGeom prst="round2DiagRect">
          <a:avLst>
            <a:gd name="adj1" fmla="val 29727"/>
            <a:gd name="adj2" fmla="val 0"/>
          </a:avLst>
        </a:prstGeom>
      </dgm:spPr>
    </dgm:pt>
    <dgm:pt modelId="{ECF531D3-A897-4102-9583-FE25BBDB87AA}" type="pres">
      <dgm:prSet presAssocID="{EC207F2F-CBCF-4CA0-BFB5-A0894D9063D3}"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3D3E2F43-DD17-4395-A1FD-10CEC132B7D2}" type="pres">
      <dgm:prSet presAssocID="{EC207F2F-CBCF-4CA0-BFB5-A0894D9063D3}" presName="spaceRect" presStyleCnt="0"/>
      <dgm:spPr/>
    </dgm:pt>
    <dgm:pt modelId="{67AF3405-8913-40A1-8A45-14A5F0152CFC}" type="pres">
      <dgm:prSet presAssocID="{EC207F2F-CBCF-4CA0-BFB5-A0894D9063D3}" presName="textRect" presStyleLbl="revTx" presStyleIdx="2" presStyleCnt="5">
        <dgm:presLayoutVars>
          <dgm:chMax val="1"/>
          <dgm:chPref val="1"/>
        </dgm:presLayoutVars>
      </dgm:prSet>
      <dgm:spPr/>
    </dgm:pt>
    <dgm:pt modelId="{449B710A-26FB-4358-B5D6-CE2B13980AEA}" type="pres">
      <dgm:prSet presAssocID="{A7D9CA1C-F880-4C07-80C5-DFBCC7D303F5}" presName="sibTrans" presStyleCnt="0"/>
      <dgm:spPr/>
    </dgm:pt>
    <dgm:pt modelId="{E5976148-5312-4B91-9AAB-B3FF11BF4B9C}" type="pres">
      <dgm:prSet presAssocID="{B9A54838-3A0A-4408-A734-12BAD44B02F5}" presName="compNode" presStyleCnt="0"/>
      <dgm:spPr/>
    </dgm:pt>
    <dgm:pt modelId="{8A88501E-8154-4D41-9DA0-2D980C6F7FFC}" type="pres">
      <dgm:prSet presAssocID="{B9A54838-3A0A-4408-A734-12BAD44B02F5}" presName="iconBgRect" presStyleLbl="bgShp" presStyleIdx="3" presStyleCnt="5"/>
      <dgm:spPr>
        <a:prstGeom prst="round2DiagRect">
          <a:avLst>
            <a:gd name="adj1" fmla="val 29727"/>
            <a:gd name="adj2" fmla="val 0"/>
          </a:avLst>
        </a:prstGeom>
      </dgm:spPr>
    </dgm:pt>
    <dgm:pt modelId="{10B3241A-7C94-425E-8B44-F34EE77DD228}" type="pres">
      <dgm:prSet presAssocID="{B9A54838-3A0A-4408-A734-12BAD44B02F5}" presName="iconRect" presStyleLbl="node1" presStyleIdx="3" presStyleCnt="5"/>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Cuidado"/>
        </a:ext>
      </dgm:extLst>
    </dgm:pt>
    <dgm:pt modelId="{591B20B0-80B9-4599-A20A-02217450ADFE}" type="pres">
      <dgm:prSet presAssocID="{B9A54838-3A0A-4408-A734-12BAD44B02F5}" presName="spaceRect" presStyleCnt="0"/>
      <dgm:spPr/>
    </dgm:pt>
    <dgm:pt modelId="{0D648424-B546-404E-B286-5B068F2E6134}" type="pres">
      <dgm:prSet presAssocID="{B9A54838-3A0A-4408-A734-12BAD44B02F5}" presName="textRect" presStyleLbl="revTx" presStyleIdx="3" presStyleCnt="5">
        <dgm:presLayoutVars>
          <dgm:chMax val="1"/>
          <dgm:chPref val="1"/>
        </dgm:presLayoutVars>
      </dgm:prSet>
      <dgm:spPr/>
    </dgm:pt>
    <dgm:pt modelId="{96102F2A-CDE9-4A64-AD38-CBBE2B50F6DA}" type="pres">
      <dgm:prSet presAssocID="{D6A26424-69F7-49EA-93B3-4B5B3F66BD3A}" presName="sibTrans" presStyleCnt="0"/>
      <dgm:spPr/>
    </dgm:pt>
    <dgm:pt modelId="{AFB800CE-3D2F-40E8-85F4-DA7DF0302260}" type="pres">
      <dgm:prSet presAssocID="{5ECF2E5D-65D5-46C7-B500-1584A9C947B2}" presName="compNode" presStyleCnt="0"/>
      <dgm:spPr/>
    </dgm:pt>
    <dgm:pt modelId="{CDC7743D-1F19-4AF1-A2C2-EDDB8BA819FB}" type="pres">
      <dgm:prSet presAssocID="{5ECF2E5D-65D5-46C7-B500-1584A9C947B2}" presName="iconBgRect" presStyleLbl="bgShp" presStyleIdx="4" presStyleCnt="5"/>
      <dgm:spPr>
        <a:prstGeom prst="round2DiagRect">
          <a:avLst>
            <a:gd name="adj1" fmla="val 29727"/>
            <a:gd name="adj2" fmla="val 0"/>
          </a:avLst>
        </a:prstGeom>
      </dgm:spPr>
    </dgm:pt>
    <dgm:pt modelId="{819A82C9-31EF-42D7-ACD8-08A9E320BF49}" type="pres">
      <dgm:prSet presAssocID="{5ECF2E5D-65D5-46C7-B500-1584A9C947B2}" presName="iconRect" presStyleLbl="node1" presStyleIdx="4" presStyleCnt="5"/>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onnections"/>
        </a:ext>
      </dgm:extLst>
    </dgm:pt>
    <dgm:pt modelId="{EA036ACC-33AD-4C0F-9E04-0E6F9D77B4C6}" type="pres">
      <dgm:prSet presAssocID="{5ECF2E5D-65D5-46C7-B500-1584A9C947B2}" presName="spaceRect" presStyleCnt="0"/>
      <dgm:spPr/>
    </dgm:pt>
    <dgm:pt modelId="{1A025AF5-6EF9-404B-958D-4968C2982F34}" type="pres">
      <dgm:prSet presAssocID="{5ECF2E5D-65D5-46C7-B500-1584A9C947B2}" presName="textRect" presStyleLbl="revTx" presStyleIdx="4" presStyleCnt="5" custScaleX="293069">
        <dgm:presLayoutVars>
          <dgm:chMax val="1"/>
          <dgm:chPref val="1"/>
        </dgm:presLayoutVars>
      </dgm:prSet>
      <dgm:spPr/>
    </dgm:pt>
  </dgm:ptLst>
  <dgm:cxnLst>
    <dgm:cxn modelId="{FDE95906-AFB0-4EF3-88D4-8DDBACC4C453}" type="presOf" srcId="{EC207F2F-CBCF-4CA0-BFB5-A0894D9063D3}" destId="{67AF3405-8913-40A1-8A45-14A5F0152CFC}" srcOrd="0" destOrd="0" presId="urn:microsoft.com/office/officeart/2018/5/layout/IconLeafLabelList"/>
    <dgm:cxn modelId="{C351D70B-FD95-4326-B442-E36DE872B687}" type="presOf" srcId="{5ECF2E5D-65D5-46C7-B500-1584A9C947B2}" destId="{1A025AF5-6EF9-404B-958D-4968C2982F34}" srcOrd="0" destOrd="0" presId="urn:microsoft.com/office/officeart/2018/5/layout/IconLeafLabelList"/>
    <dgm:cxn modelId="{57CBBB26-CE0D-4CE5-AD5E-ECDEFE43C5DC}" srcId="{830CA50D-1C57-493A-89D4-F26172EECBE7}" destId="{B9A54838-3A0A-4408-A734-12BAD44B02F5}" srcOrd="3" destOrd="0" parTransId="{7AA1AD3B-6652-4D54-8415-FF1D218769D4}" sibTransId="{D6A26424-69F7-49EA-93B3-4B5B3F66BD3A}"/>
    <dgm:cxn modelId="{12FA5062-A08E-4996-98EA-66D5DF71D5CE}" type="presOf" srcId="{B9A54838-3A0A-4408-A734-12BAD44B02F5}" destId="{0D648424-B546-404E-B286-5B068F2E6134}" srcOrd="0" destOrd="0" presId="urn:microsoft.com/office/officeart/2018/5/layout/IconLeafLabelList"/>
    <dgm:cxn modelId="{FE1E4464-E0EF-4FC2-8569-854DE7DDA952}" type="presOf" srcId="{830CA50D-1C57-493A-89D4-F26172EECBE7}" destId="{77B0ED33-3391-449A-A1F7-2C9B1C078E06}" srcOrd="0" destOrd="0" presId="urn:microsoft.com/office/officeart/2018/5/layout/IconLeafLabelList"/>
    <dgm:cxn modelId="{70F85548-C313-4E74-AC86-61557D800826}" srcId="{830CA50D-1C57-493A-89D4-F26172EECBE7}" destId="{1227B9A2-CA06-4591-8049-970410987940}" srcOrd="0" destOrd="0" parTransId="{ED86663A-D2B5-4EEE-9AFC-32D6E3E8BF1D}" sibTransId="{D48500BE-1A43-4588-B049-8A67FB593DD6}"/>
    <dgm:cxn modelId="{D8CAAC4F-4B53-4AD2-8F39-BF54C83FE2A8}" type="presOf" srcId="{1227B9A2-CA06-4591-8049-970410987940}" destId="{B381103E-0194-4843-AB0A-D3036CFD4E97}" srcOrd="0" destOrd="0" presId="urn:microsoft.com/office/officeart/2018/5/layout/IconLeafLabelList"/>
    <dgm:cxn modelId="{467E248D-DEF3-4828-8B72-A2AE6DA568B9}" srcId="{830CA50D-1C57-493A-89D4-F26172EECBE7}" destId="{EC207F2F-CBCF-4CA0-BFB5-A0894D9063D3}" srcOrd="2" destOrd="0" parTransId="{0C23176A-EF9D-442D-A5BB-4996BDEAC34C}" sibTransId="{A7D9CA1C-F880-4C07-80C5-DFBCC7D303F5}"/>
    <dgm:cxn modelId="{A9FB7B9F-D14E-427C-B91C-952809E654F6}" type="presOf" srcId="{05CFCA83-8977-4819-97CF-775EE1EB899C}" destId="{FFA5B58C-F50E-45A2-9810-BC185D6F0EAA}" srcOrd="0" destOrd="0" presId="urn:microsoft.com/office/officeart/2018/5/layout/IconLeafLabelList"/>
    <dgm:cxn modelId="{078E62A0-B29B-480E-B827-AC22218217D5}" srcId="{830CA50D-1C57-493A-89D4-F26172EECBE7}" destId="{05CFCA83-8977-4819-97CF-775EE1EB899C}" srcOrd="1" destOrd="0" parTransId="{F6488C14-6D41-4D9E-A52A-A1847A55E0F4}" sibTransId="{B1FCDC91-F621-479C-9BCE-475EB2FC1541}"/>
    <dgm:cxn modelId="{0AC061EE-7F5D-47C4-8CD2-D980191F35ED}" srcId="{830CA50D-1C57-493A-89D4-F26172EECBE7}" destId="{5ECF2E5D-65D5-46C7-B500-1584A9C947B2}" srcOrd="4" destOrd="0" parTransId="{79A4C57F-82C5-4946-B867-C757E5612E3D}" sibTransId="{DE66BFD2-2A0F-42DC-9A07-49DE4FD69D53}"/>
    <dgm:cxn modelId="{63A001C2-5D56-433B-BE81-1C0E78680A6C}" type="presParOf" srcId="{77B0ED33-3391-449A-A1F7-2C9B1C078E06}" destId="{48A9F6F0-FAB2-4B6E-A35B-0F31ED5C8DF7}" srcOrd="0" destOrd="0" presId="urn:microsoft.com/office/officeart/2018/5/layout/IconLeafLabelList"/>
    <dgm:cxn modelId="{C7F0FF86-1FE0-4B6E-8F88-64B94D8BA567}" type="presParOf" srcId="{48A9F6F0-FAB2-4B6E-A35B-0F31ED5C8DF7}" destId="{2DF17E43-0A10-435C-855B-82A2AFA575EC}" srcOrd="0" destOrd="0" presId="urn:microsoft.com/office/officeart/2018/5/layout/IconLeafLabelList"/>
    <dgm:cxn modelId="{B1970597-371D-41D5-92CD-1DF511167DB5}" type="presParOf" srcId="{48A9F6F0-FAB2-4B6E-A35B-0F31ED5C8DF7}" destId="{09BAC859-8531-4795-952D-0682E900D09D}" srcOrd="1" destOrd="0" presId="urn:microsoft.com/office/officeart/2018/5/layout/IconLeafLabelList"/>
    <dgm:cxn modelId="{32082949-E8B8-4BB0-B27F-BB5DB634253C}" type="presParOf" srcId="{48A9F6F0-FAB2-4B6E-A35B-0F31ED5C8DF7}" destId="{857A6CEA-377D-4E6E-A793-DEC43E796D20}" srcOrd="2" destOrd="0" presId="urn:microsoft.com/office/officeart/2018/5/layout/IconLeafLabelList"/>
    <dgm:cxn modelId="{9671E44D-9C4E-4DEC-8756-BED67E23D5A7}" type="presParOf" srcId="{48A9F6F0-FAB2-4B6E-A35B-0F31ED5C8DF7}" destId="{B381103E-0194-4843-AB0A-D3036CFD4E97}" srcOrd="3" destOrd="0" presId="urn:microsoft.com/office/officeart/2018/5/layout/IconLeafLabelList"/>
    <dgm:cxn modelId="{C8D4ADDF-0313-4100-90C9-69132AAC77E3}" type="presParOf" srcId="{77B0ED33-3391-449A-A1F7-2C9B1C078E06}" destId="{4D19B6F7-33A9-4727-980B-6E9D5FA8B0CA}" srcOrd="1" destOrd="0" presId="urn:microsoft.com/office/officeart/2018/5/layout/IconLeafLabelList"/>
    <dgm:cxn modelId="{36D55B80-3F35-4782-A3AE-06E720CF3BB6}" type="presParOf" srcId="{77B0ED33-3391-449A-A1F7-2C9B1C078E06}" destId="{99F81F4D-7E86-4D21-95A0-0D2CBDBE539E}" srcOrd="2" destOrd="0" presId="urn:microsoft.com/office/officeart/2018/5/layout/IconLeafLabelList"/>
    <dgm:cxn modelId="{F38931EF-8DCB-4201-8D1E-1A9A1FFD63EB}" type="presParOf" srcId="{99F81F4D-7E86-4D21-95A0-0D2CBDBE539E}" destId="{C0D3F829-E9AD-43B9-9062-1437E976CB86}" srcOrd="0" destOrd="0" presId="urn:microsoft.com/office/officeart/2018/5/layout/IconLeafLabelList"/>
    <dgm:cxn modelId="{F9607D51-BF49-4D0B-82D0-77AE3846326B}" type="presParOf" srcId="{99F81F4D-7E86-4D21-95A0-0D2CBDBE539E}" destId="{251620C2-77D7-410F-83AA-2660CA2568AA}" srcOrd="1" destOrd="0" presId="urn:microsoft.com/office/officeart/2018/5/layout/IconLeafLabelList"/>
    <dgm:cxn modelId="{D69DB756-534A-403C-8E02-1DF05EF9D381}" type="presParOf" srcId="{99F81F4D-7E86-4D21-95A0-0D2CBDBE539E}" destId="{5FC5F7A7-771A-4982-BF3C-1997695CF820}" srcOrd="2" destOrd="0" presId="urn:microsoft.com/office/officeart/2018/5/layout/IconLeafLabelList"/>
    <dgm:cxn modelId="{313EF503-153D-4202-85C3-342A65778AC3}" type="presParOf" srcId="{99F81F4D-7E86-4D21-95A0-0D2CBDBE539E}" destId="{FFA5B58C-F50E-45A2-9810-BC185D6F0EAA}" srcOrd="3" destOrd="0" presId="urn:microsoft.com/office/officeart/2018/5/layout/IconLeafLabelList"/>
    <dgm:cxn modelId="{5549E16C-0CA4-4F85-9BB9-6A5CFB0DCF1F}" type="presParOf" srcId="{77B0ED33-3391-449A-A1F7-2C9B1C078E06}" destId="{6CF48512-A54B-4DA9-BAC7-02046A15CC1B}" srcOrd="3" destOrd="0" presId="urn:microsoft.com/office/officeart/2018/5/layout/IconLeafLabelList"/>
    <dgm:cxn modelId="{5A5E27E9-71B3-4050-88A5-8327ED538134}" type="presParOf" srcId="{77B0ED33-3391-449A-A1F7-2C9B1C078E06}" destId="{C8E8484B-A889-437E-A16E-23225D36968C}" srcOrd="4" destOrd="0" presId="urn:microsoft.com/office/officeart/2018/5/layout/IconLeafLabelList"/>
    <dgm:cxn modelId="{88030DF4-0D2C-49D1-B1CA-8E5BB007A800}" type="presParOf" srcId="{C8E8484B-A889-437E-A16E-23225D36968C}" destId="{FC9F41B4-B346-4F29-BEDB-69A3305CAC2A}" srcOrd="0" destOrd="0" presId="urn:microsoft.com/office/officeart/2018/5/layout/IconLeafLabelList"/>
    <dgm:cxn modelId="{FBF64335-08EA-4386-833F-4356E949AE34}" type="presParOf" srcId="{C8E8484B-A889-437E-A16E-23225D36968C}" destId="{ECF531D3-A897-4102-9583-FE25BBDB87AA}" srcOrd="1" destOrd="0" presId="urn:microsoft.com/office/officeart/2018/5/layout/IconLeafLabelList"/>
    <dgm:cxn modelId="{C152F6AF-811A-46DF-9C7E-5DB7177E503A}" type="presParOf" srcId="{C8E8484B-A889-437E-A16E-23225D36968C}" destId="{3D3E2F43-DD17-4395-A1FD-10CEC132B7D2}" srcOrd="2" destOrd="0" presId="urn:microsoft.com/office/officeart/2018/5/layout/IconLeafLabelList"/>
    <dgm:cxn modelId="{24A2F314-B696-4F6C-A3F4-B6D3B65F3B9F}" type="presParOf" srcId="{C8E8484B-A889-437E-A16E-23225D36968C}" destId="{67AF3405-8913-40A1-8A45-14A5F0152CFC}" srcOrd="3" destOrd="0" presId="urn:microsoft.com/office/officeart/2018/5/layout/IconLeafLabelList"/>
    <dgm:cxn modelId="{272C93BE-BC15-4F98-8068-BCA51E01C260}" type="presParOf" srcId="{77B0ED33-3391-449A-A1F7-2C9B1C078E06}" destId="{449B710A-26FB-4358-B5D6-CE2B13980AEA}" srcOrd="5" destOrd="0" presId="urn:microsoft.com/office/officeart/2018/5/layout/IconLeafLabelList"/>
    <dgm:cxn modelId="{B4DA190E-A2E7-4A04-99AE-1E8BECF9F395}" type="presParOf" srcId="{77B0ED33-3391-449A-A1F7-2C9B1C078E06}" destId="{E5976148-5312-4B91-9AAB-B3FF11BF4B9C}" srcOrd="6" destOrd="0" presId="urn:microsoft.com/office/officeart/2018/5/layout/IconLeafLabelList"/>
    <dgm:cxn modelId="{25824513-334E-4D6C-8009-2D5E4748DA24}" type="presParOf" srcId="{E5976148-5312-4B91-9AAB-B3FF11BF4B9C}" destId="{8A88501E-8154-4D41-9DA0-2D980C6F7FFC}" srcOrd="0" destOrd="0" presId="urn:microsoft.com/office/officeart/2018/5/layout/IconLeafLabelList"/>
    <dgm:cxn modelId="{8CF0C45E-E354-47E4-B348-0F03709F10B6}" type="presParOf" srcId="{E5976148-5312-4B91-9AAB-B3FF11BF4B9C}" destId="{10B3241A-7C94-425E-8B44-F34EE77DD228}" srcOrd="1" destOrd="0" presId="urn:microsoft.com/office/officeart/2018/5/layout/IconLeafLabelList"/>
    <dgm:cxn modelId="{6C25F8C1-8021-4EA3-AE86-268596D5ED96}" type="presParOf" srcId="{E5976148-5312-4B91-9AAB-B3FF11BF4B9C}" destId="{591B20B0-80B9-4599-A20A-02217450ADFE}" srcOrd="2" destOrd="0" presId="urn:microsoft.com/office/officeart/2018/5/layout/IconLeafLabelList"/>
    <dgm:cxn modelId="{17DDBD7D-8B42-42D9-8666-5B40CF96B381}" type="presParOf" srcId="{E5976148-5312-4B91-9AAB-B3FF11BF4B9C}" destId="{0D648424-B546-404E-B286-5B068F2E6134}" srcOrd="3" destOrd="0" presId="urn:microsoft.com/office/officeart/2018/5/layout/IconLeafLabelList"/>
    <dgm:cxn modelId="{16385327-A6BF-4496-8531-BC04F4F733DD}" type="presParOf" srcId="{77B0ED33-3391-449A-A1F7-2C9B1C078E06}" destId="{96102F2A-CDE9-4A64-AD38-CBBE2B50F6DA}" srcOrd="7" destOrd="0" presId="urn:microsoft.com/office/officeart/2018/5/layout/IconLeafLabelList"/>
    <dgm:cxn modelId="{83E5DDB8-E242-4242-82D9-4D70460965E6}" type="presParOf" srcId="{77B0ED33-3391-449A-A1F7-2C9B1C078E06}" destId="{AFB800CE-3D2F-40E8-85F4-DA7DF0302260}" srcOrd="8" destOrd="0" presId="urn:microsoft.com/office/officeart/2018/5/layout/IconLeafLabelList"/>
    <dgm:cxn modelId="{1827EDAC-39C0-41E6-B30F-6021DCA36DBF}" type="presParOf" srcId="{AFB800CE-3D2F-40E8-85F4-DA7DF0302260}" destId="{CDC7743D-1F19-4AF1-A2C2-EDDB8BA819FB}" srcOrd="0" destOrd="0" presId="urn:microsoft.com/office/officeart/2018/5/layout/IconLeafLabelList"/>
    <dgm:cxn modelId="{E067ABD6-AD64-4C06-B7A9-AE99238106A0}" type="presParOf" srcId="{AFB800CE-3D2F-40E8-85F4-DA7DF0302260}" destId="{819A82C9-31EF-42D7-ACD8-08A9E320BF49}" srcOrd="1" destOrd="0" presId="urn:microsoft.com/office/officeart/2018/5/layout/IconLeafLabelList"/>
    <dgm:cxn modelId="{B534836A-4206-4D23-B622-B100EB772257}" type="presParOf" srcId="{AFB800CE-3D2F-40E8-85F4-DA7DF0302260}" destId="{EA036ACC-33AD-4C0F-9E04-0E6F9D77B4C6}" srcOrd="2" destOrd="0" presId="urn:microsoft.com/office/officeart/2018/5/layout/IconLeafLabelList"/>
    <dgm:cxn modelId="{AE603E33-C27C-4015-9A03-22B9FF12C7B4}" type="presParOf" srcId="{AFB800CE-3D2F-40E8-85F4-DA7DF0302260}" destId="{1A025AF5-6EF9-404B-958D-4968C2982F34}" srcOrd="3" destOrd="0" presId="urn:microsoft.com/office/officeart/2018/5/layout/IconLeaf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A77809D-9CA6-4F2A-8997-691AD6CBBBD1}" type="doc">
      <dgm:prSet loTypeId="urn:microsoft.com/office/officeart/2005/8/layout/chevron1" loCatId="process" qsTypeId="urn:microsoft.com/office/officeart/2005/8/quickstyle/simple1" qsCatId="simple" csTypeId="urn:microsoft.com/office/officeart/2005/8/colors/accent1_2" csCatId="accent1" phldr="1"/>
      <dgm:spPr/>
    </dgm:pt>
    <dgm:pt modelId="{CEEB015B-77CC-4E38-BF84-9765645B3801}">
      <dgm:prSet phldrT="[Texto]"/>
      <dgm:spPr>
        <a:solidFill>
          <a:schemeClr val="accent5">
            <a:lumMod val="40000"/>
            <a:lumOff val="60000"/>
          </a:schemeClr>
        </a:solidFill>
      </dgm:spPr>
      <dgm:t>
        <a:bodyPr/>
        <a:lstStyle/>
        <a:p>
          <a:r>
            <a:rPr lang="es-ES" dirty="0"/>
            <a:t>PLAN</a:t>
          </a:r>
        </a:p>
      </dgm:t>
    </dgm:pt>
    <dgm:pt modelId="{1DAA244D-EF8D-4150-A790-02FC92EF5238}" type="parTrans" cxnId="{89A14B1E-1769-4713-8BE1-3A1CE13FFEF8}">
      <dgm:prSet/>
      <dgm:spPr/>
      <dgm:t>
        <a:bodyPr/>
        <a:lstStyle/>
        <a:p>
          <a:endParaRPr lang="es-ES"/>
        </a:p>
      </dgm:t>
    </dgm:pt>
    <dgm:pt modelId="{99516F39-7CF3-40E4-8FBE-3A6976366F74}" type="sibTrans" cxnId="{89A14B1E-1769-4713-8BE1-3A1CE13FFEF8}">
      <dgm:prSet/>
      <dgm:spPr/>
      <dgm:t>
        <a:bodyPr/>
        <a:lstStyle/>
        <a:p>
          <a:endParaRPr lang="es-ES"/>
        </a:p>
      </dgm:t>
    </dgm:pt>
    <dgm:pt modelId="{1B7A392F-0086-4CD9-8CC1-087359CA1312}">
      <dgm:prSet phldrT="[Texto]"/>
      <dgm:spPr>
        <a:solidFill>
          <a:schemeClr val="accent5">
            <a:lumMod val="60000"/>
            <a:lumOff val="40000"/>
          </a:schemeClr>
        </a:solidFill>
      </dgm:spPr>
      <dgm:t>
        <a:bodyPr/>
        <a:lstStyle/>
        <a:p>
          <a:r>
            <a:rPr lang="es-ES" dirty="0"/>
            <a:t>DO</a:t>
          </a:r>
        </a:p>
      </dgm:t>
    </dgm:pt>
    <dgm:pt modelId="{8538C4EF-B42D-4686-85DA-DA3B4B99ED81}" type="parTrans" cxnId="{40ABEC2F-31D5-48DA-861B-8337A3FFC13D}">
      <dgm:prSet/>
      <dgm:spPr/>
      <dgm:t>
        <a:bodyPr/>
        <a:lstStyle/>
        <a:p>
          <a:endParaRPr lang="es-ES"/>
        </a:p>
      </dgm:t>
    </dgm:pt>
    <dgm:pt modelId="{1E5C1E64-7FA2-4A77-8720-9EF13C2DEFE4}" type="sibTrans" cxnId="{40ABEC2F-31D5-48DA-861B-8337A3FFC13D}">
      <dgm:prSet/>
      <dgm:spPr/>
      <dgm:t>
        <a:bodyPr/>
        <a:lstStyle/>
        <a:p>
          <a:endParaRPr lang="es-ES"/>
        </a:p>
      </dgm:t>
    </dgm:pt>
    <dgm:pt modelId="{C8C65ECA-F773-4862-895B-B8558501FE5D}">
      <dgm:prSet phldrT="[Texto]"/>
      <dgm:spPr>
        <a:solidFill>
          <a:schemeClr val="accent5">
            <a:lumMod val="50000"/>
          </a:schemeClr>
        </a:solidFill>
      </dgm:spPr>
      <dgm:t>
        <a:bodyPr/>
        <a:lstStyle/>
        <a:p>
          <a:r>
            <a:rPr lang="es-ES" dirty="0"/>
            <a:t>ACT</a:t>
          </a:r>
        </a:p>
      </dgm:t>
    </dgm:pt>
    <dgm:pt modelId="{D7B6F102-C288-463D-BE5A-11D1F057538C}" type="parTrans" cxnId="{C69E3398-8CF6-4B57-B4C7-84F1EF86961E}">
      <dgm:prSet/>
      <dgm:spPr/>
      <dgm:t>
        <a:bodyPr/>
        <a:lstStyle/>
        <a:p>
          <a:endParaRPr lang="es-ES"/>
        </a:p>
      </dgm:t>
    </dgm:pt>
    <dgm:pt modelId="{F8E18086-1BCD-4E1D-B5F1-78AC4B1F3497}" type="sibTrans" cxnId="{C69E3398-8CF6-4B57-B4C7-84F1EF86961E}">
      <dgm:prSet/>
      <dgm:spPr/>
      <dgm:t>
        <a:bodyPr/>
        <a:lstStyle/>
        <a:p>
          <a:endParaRPr lang="es-ES"/>
        </a:p>
      </dgm:t>
    </dgm:pt>
    <dgm:pt modelId="{6AD18EA8-B4B4-42FD-8561-C83FF3385298}">
      <dgm:prSet/>
      <dgm:spPr>
        <a:solidFill>
          <a:schemeClr val="accent5">
            <a:lumMod val="75000"/>
          </a:schemeClr>
        </a:solidFill>
      </dgm:spPr>
      <dgm:t>
        <a:bodyPr/>
        <a:lstStyle/>
        <a:p>
          <a:r>
            <a:rPr lang="es-ES" dirty="0"/>
            <a:t>CHECK</a:t>
          </a:r>
        </a:p>
      </dgm:t>
    </dgm:pt>
    <dgm:pt modelId="{921803D8-3F9C-4680-A048-EF9964B9E096}" type="parTrans" cxnId="{9D863108-3029-4417-BBBF-2571E1B13308}">
      <dgm:prSet/>
      <dgm:spPr/>
      <dgm:t>
        <a:bodyPr/>
        <a:lstStyle/>
        <a:p>
          <a:endParaRPr lang="es-ES"/>
        </a:p>
      </dgm:t>
    </dgm:pt>
    <dgm:pt modelId="{E6944282-5F8A-4AE0-9E7B-7DE41243A778}" type="sibTrans" cxnId="{9D863108-3029-4417-BBBF-2571E1B13308}">
      <dgm:prSet/>
      <dgm:spPr/>
      <dgm:t>
        <a:bodyPr/>
        <a:lstStyle/>
        <a:p>
          <a:endParaRPr lang="es-ES"/>
        </a:p>
      </dgm:t>
    </dgm:pt>
    <dgm:pt modelId="{DCF2E8B5-51FA-452F-8AD0-D7DCC3D566A1}" type="pres">
      <dgm:prSet presAssocID="{7A77809D-9CA6-4F2A-8997-691AD6CBBBD1}" presName="Name0" presStyleCnt="0">
        <dgm:presLayoutVars>
          <dgm:dir/>
          <dgm:animLvl val="lvl"/>
          <dgm:resizeHandles val="exact"/>
        </dgm:presLayoutVars>
      </dgm:prSet>
      <dgm:spPr/>
    </dgm:pt>
    <dgm:pt modelId="{43450D44-5801-4867-A1EC-B4E7DF9BBB71}" type="pres">
      <dgm:prSet presAssocID="{CEEB015B-77CC-4E38-BF84-9765645B3801}" presName="parTxOnly" presStyleLbl="node1" presStyleIdx="0" presStyleCnt="4">
        <dgm:presLayoutVars>
          <dgm:chMax val="0"/>
          <dgm:chPref val="0"/>
          <dgm:bulletEnabled val="1"/>
        </dgm:presLayoutVars>
      </dgm:prSet>
      <dgm:spPr/>
    </dgm:pt>
    <dgm:pt modelId="{051F29B0-DF2C-4AE9-9A90-759DD1ED1455}" type="pres">
      <dgm:prSet presAssocID="{99516F39-7CF3-40E4-8FBE-3A6976366F74}" presName="parTxOnlySpace" presStyleCnt="0"/>
      <dgm:spPr/>
    </dgm:pt>
    <dgm:pt modelId="{D134B1B6-E320-4752-BB5C-30639F4335F7}" type="pres">
      <dgm:prSet presAssocID="{1B7A392F-0086-4CD9-8CC1-087359CA1312}" presName="parTxOnly" presStyleLbl="node1" presStyleIdx="1" presStyleCnt="4">
        <dgm:presLayoutVars>
          <dgm:chMax val="0"/>
          <dgm:chPref val="0"/>
          <dgm:bulletEnabled val="1"/>
        </dgm:presLayoutVars>
      </dgm:prSet>
      <dgm:spPr/>
    </dgm:pt>
    <dgm:pt modelId="{CD633DD7-EB5E-483D-AAC8-90923A300390}" type="pres">
      <dgm:prSet presAssocID="{1E5C1E64-7FA2-4A77-8720-9EF13C2DEFE4}" presName="parTxOnlySpace" presStyleCnt="0"/>
      <dgm:spPr/>
    </dgm:pt>
    <dgm:pt modelId="{75ED444E-064C-4C1E-BF55-9DDEEA615677}" type="pres">
      <dgm:prSet presAssocID="{6AD18EA8-B4B4-42FD-8561-C83FF3385298}" presName="parTxOnly" presStyleLbl="node1" presStyleIdx="2" presStyleCnt="4">
        <dgm:presLayoutVars>
          <dgm:chMax val="0"/>
          <dgm:chPref val="0"/>
          <dgm:bulletEnabled val="1"/>
        </dgm:presLayoutVars>
      </dgm:prSet>
      <dgm:spPr/>
    </dgm:pt>
    <dgm:pt modelId="{AD588F62-60E4-4A17-9604-96DA8BB58FFE}" type="pres">
      <dgm:prSet presAssocID="{E6944282-5F8A-4AE0-9E7B-7DE41243A778}" presName="parTxOnlySpace" presStyleCnt="0"/>
      <dgm:spPr/>
    </dgm:pt>
    <dgm:pt modelId="{77CD80D0-51F5-4320-AC9D-891E5CC55249}" type="pres">
      <dgm:prSet presAssocID="{C8C65ECA-F773-4862-895B-B8558501FE5D}" presName="parTxOnly" presStyleLbl="node1" presStyleIdx="3" presStyleCnt="4">
        <dgm:presLayoutVars>
          <dgm:chMax val="0"/>
          <dgm:chPref val="0"/>
          <dgm:bulletEnabled val="1"/>
        </dgm:presLayoutVars>
      </dgm:prSet>
      <dgm:spPr/>
    </dgm:pt>
  </dgm:ptLst>
  <dgm:cxnLst>
    <dgm:cxn modelId="{9D863108-3029-4417-BBBF-2571E1B13308}" srcId="{7A77809D-9CA6-4F2A-8997-691AD6CBBBD1}" destId="{6AD18EA8-B4B4-42FD-8561-C83FF3385298}" srcOrd="2" destOrd="0" parTransId="{921803D8-3F9C-4680-A048-EF9964B9E096}" sibTransId="{E6944282-5F8A-4AE0-9E7B-7DE41243A778}"/>
    <dgm:cxn modelId="{3B40000B-7E7F-432F-BF4E-A4B522D935BC}" type="presOf" srcId="{1B7A392F-0086-4CD9-8CC1-087359CA1312}" destId="{D134B1B6-E320-4752-BB5C-30639F4335F7}" srcOrd="0" destOrd="0" presId="urn:microsoft.com/office/officeart/2005/8/layout/chevron1"/>
    <dgm:cxn modelId="{DAC58B1D-3622-4991-A796-42F685DAD26D}" type="presOf" srcId="{7A77809D-9CA6-4F2A-8997-691AD6CBBBD1}" destId="{DCF2E8B5-51FA-452F-8AD0-D7DCC3D566A1}" srcOrd="0" destOrd="0" presId="urn:microsoft.com/office/officeart/2005/8/layout/chevron1"/>
    <dgm:cxn modelId="{89A14B1E-1769-4713-8BE1-3A1CE13FFEF8}" srcId="{7A77809D-9CA6-4F2A-8997-691AD6CBBBD1}" destId="{CEEB015B-77CC-4E38-BF84-9765645B3801}" srcOrd="0" destOrd="0" parTransId="{1DAA244D-EF8D-4150-A790-02FC92EF5238}" sibTransId="{99516F39-7CF3-40E4-8FBE-3A6976366F74}"/>
    <dgm:cxn modelId="{40ABEC2F-31D5-48DA-861B-8337A3FFC13D}" srcId="{7A77809D-9CA6-4F2A-8997-691AD6CBBBD1}" destId="{1B7A392F-0086-4CD9-8CC1-087359CA1312}" srcOrd="1" destOrd="0" parTransId="{8538C4EF-B42D-4686-85DA-DA3B4B99ED81}" sibTransId="{1E5C1E64-7FA2-4A77-8720-9EF13C2DEFE4}"/>
    <dgm:cxn modelId="{E6E37771-C905-4BC4-B689-B5C60CEFBC7C}" type="presOf" srcId="{CEEB015B-77CC-4E38-BF84-9765645B3801}" destId="{43450D44-5801-4867-A1EC-B4E7DF9BBB71}" srcOrd="0" destOrd="0" presId="urn:microsoft.com/office/officeart/2005/8/layout/chevron1"/>
    <dgm:cxn modelId="{8C8E4E85-EC6D-470D-8662-745A64526665}" type="presOf" srcId="{C8C65ECA-F773-4862-895B-B8558501FE5D}" destId="{77CD80D0-51F5-4320-AC9D-891E5CC55249}" srcOrd="0" destOrd="0" presId="urn:microsoft.com/office/officeart/2005/8/layout/chevron1"/>
    <dgm:cxn modelId="{2B77E38B-2E8C-41C4-831C-74DDFA6834B7}" type="presOf" srcId="{6AD18EA8-B4B4-42FD-8561-C83FF3385298}" destId="{75ED444E-064C-4C1E-BF55-9DDEEA615677}" srcOrd="0" destOrd="0" presId="urn:microsoft.com/office/officeart/2005/8/layout/chevron1"/>
    <dgm:cxn modelId="{C69E3398-8CF6-4B57-B4C7-84F1EF86961E}" srcId="{7A77809D-9CA6-4F2A-8997-691AD6CBBBD1}" destId="{C8C65ECA-F773-4862-895B-B8558501FE5D}" srcOrd="3" destOrd="0" parTransId="{D7B6F102-C288-463D-BE5A-11D1F057538C}" sibTransId="{F8E18086-1BCD-4E1D-B5F1-78AC4B1F3497}"/>
    <dgm:cxn modelId="{07D886A8-211B-4102-B07D-8A2086969249}" type="presParOf" srcId="{DCF2E8B5-51FA-452F-8AD0-D7DCC3D566A1}" destId="{43450D44-5801-4867-A1EC-B4E7DF9BBB71}" srcOrd="0" destOrd="0" presId="urn:microsoft.com/office/officeart/2005/8/layout/chevron1"/>
    <dgm:cxn modelId="{19937365-F39C-432B-993F-F37667B633BA}" type="presParOf" srcId="{DCF2E8B5-51FA-452F-8AD0-D7DCC3D566A1}" destId="{051F29B0-DF2C-4AE9-9A90-759DD1ED1455}" srcOrd="1" destOrd="0" presId="urn:microsoft.com/office/officeart/2005/8/layout/chevron1"/>
    <dgm:cxn modelId="{3DF3AFBB-AF49-4C83-8E33-97B6E4EBD8FA}" type="presParOf" srcId="{DCF2E8B5-51FA-452F-8AD0-D7DCC3D566A1}" destId="{D134B1B6-E320-4752-BB5C-30639F4335F7}" srcOrd="2" destOrd="0" presId="urn:microsoft.com/office/officeart/2005/8/layout/chevron1"/>
    <dgm:cxn modelId="{4666FAA3-C1A3-4D0E-8B9B-F807A9F5A03F}" type="presParOf" srcId="{DCF2E8B5-51FA-452F-8AD0-D7DCC3D566A1}" destId="{CD633DD7-EB5E-483D-AAC8-90923A300390}" srcOrd="3" destOrd="0" presId="urn:microsoft.com/office/officeart/2005/8/layout/chevron1"/>
    <dgm:cxn modelId="{2ADEA3EE-D7CD-4CF4-876B-D000745BEA03}" type="presParOf" srcId="{DCF2E8B5-51FA-452F-8AD0-D7DCC3D566A1}" destId="{75ED444E-064C-4C1E-BF55-9DDEEA615677}" srcOrd="4" destOrd="0" presId="urn:microsoft.com/office/officeart/2005/8/layout/chevron1"/>
    <dgm:cxn modelId="{39989454-2DA5-45AB-AA13-805C1E023D4B}" type="presParOf" srcId="{DCF2E8B5-51FA-452F-8AD0-D7DCC3D566A1}" destId="{AD588F62-60E4-4A17-9604-96DA8BB58FFE}" srcOrd="5" destOrd="0" presId="urn:microsoft.com/office/officeart/2005/8/layout/chevron1"/>
    <dgm:cxn modelId="{8FEF093C-C5E7-48C2-9672-138899FD69BF}" type="presParOf" srcId="{DCF2E8B5-51FA-452F-8AD0-D7DCC3D566A1}" destId="{77CD80D0-51F5-4320-AC9D-891E5CC55249}"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F17E43-0A10-435C-855B-82A2AFA575EC}">
      <dsp:nvSpPr>
        <dsp:cNvPr id="0" name=""/>
        <dsp:cNvSpPr/>
      </dsp:nvSpPr>
      <dsp:spPr>
        <a:xfrm>
          <a:off x="256218" y="923632"/>
          <a:ext cx="791332" cy="79133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9BAC859-8531-4795-952D-0682E900D09D}">
      <dsp:nvSpPr>
        <dsp:cNvPr id="0" name=""/>
        <dsp:cNvSpPr/>
      </dsp:nvSpPr>
      <dsp:spPr>
        <a:xfrm>
          <a:off x="424862" y="1092276"/>
          <a:ext cx="454042" cy="454042"/>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81103E-0194-4843-AB0A-D3036CFD4E97}">
      <dsp:nvSpPr>
        <dsp:cNvPr id="0" name=""/>
        <dsp:cNvSpPr/>
      </dsp:nvSpPr>
      <dsp:spPr>
        <a:xfrm>
          <a:off x="3251" y="1961444"/>
          <a:ext cx="1297265" cy="100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s-ES" sz="1600" kern="1200" dirty="0">
              <a:latin typeface="Arial Nova" panose="020B0504020202020204" pitchFamily="34" charset="0"/>
            </a:rPr>
            <a:t>Mejora en la productividad de los trabajadores</a:t>
          </a:r>
          <a:r>
            <a:rPr lang="es-ES" sz="1600" kern="1200" dirty="0"/>
            <a:t>.</a:t>
          </a:r>
          <a:endParaRPr lang="en-US" sz="1600" kern="1200" dirty="0"/>
        </a:p>
      </dsp:txBody>
      <dsp:txXfrm>
        <a:off x="3251" y="1961444"/>
        <a:ext cx="1297265" cy="1003353"/>
      </dsp:txXfrm>
    </dsp:sp>
    <dsp:sp modelId="{C0D3F829-E9AD-43B9-9062-1437E976CB86}">
      <dsp:nvSpPr>
        <dsp:cNvPr id="0" name=""/>
        <dsp:cNvSpPr/>
      </dsp:nvSpPr>
      <dsp:spPr>
        <a:xfrm>
          <a:off x="1780505" y="923632"/>
          <a:ext cx="791332" cy="79133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51620C2-77D7-410F-83AA-2660CA2568AA}">
      <dsp:nvSpPr>
        <dsp:cNvPr id="0" name=""/>
        <dsp:cNvSpPr/>
      </dsp:nvSpPr>
      <dsp:spPr>
        <a:xfrm>
          <a:off x="1949150" y="1092276"/>
          <a:ext cx="454042" cy="454042"/>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FA5B58C-F50E-45A2-9810-BC185D6F0EAA}">
      <dsp:nvSpPr>
        <dsp:cNvPr id="0" name=""/>
        <dsp:cNvSpPr/>
      </dsp:nvSpPr>
      <dsp:spPr>
        <a:xfrm>
          <a:off x="1527538" y="1961444"/>
          <a:ext cx="1297265" cy="100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s-ES" sz="1600" kern="1200" dirty="0">
              <a:latin typeface="Arial Nova" panose="020B0504020202020204" pitchFamily="34" charset="0"/>
            </a:rPr>
            <a:t>Proporcionar una satisfacción asegurada por parte de los clientes.</a:t>
          </a:r>
          <a:endParaRPr lang="en-US" sz="1600" kern="1200" dirty="0">
            <a:latin typeface="Arial Nova" panose="020B0504020202020204" pitchFamily="34" charset="0"/>
          </a:endParaRPr>
        </a:p>
      </dsp:txBody>
      <dsp:txXfrm>
        <a:off x="1527538" y="1961444"/>
        <a:ext cx="1297265" cy="1003353"/>
      </dsp:txXfrm>
    </dsp:sp>
    <dsp:sp modelId="{FC9F41B4-B346-4F29-BEDB-69A3305CAC2A}">
      <dsp:nvSpPr>
        <dsp:cNvPr id="0" name=""/>
        <dsp:cNvSpPr/>
      </dsp:nvSpPr>
      <dsp:spPr>
        <a:xfrm>
          <a:off x="3304792" y="923632"/>
          <a:ext cx="791332" cy="79133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F531D3-A897-4102-9583-FE25BBDB87AA}">
      <dsp:nvSpPr>
        <dsp:cNvPr id="0" name=""/>
        <dsp:cNvSpPr/>
      </dsp:nvSpPr>
      <dsp:spPr>
        <a:xfrm>
          <a:off x="3473437" y="1092276"/>
          <a:ext cx="454042" cy="454042"/>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7AF3405-8913-40A1-8A45-14A5F0152CFC}">
      <dsp:nvSpPr>
        <dsp:cNvPr id="0" name=""/>
        <dsp:cNvSpPr/>
      </dsp:nvSpPr>
      <dsp:spPr>
        <a:xfrm>
          <a:off x="3051825" y="1961444"/>
          <a:ext cx="1297265" cy="100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s-ES" sz="1600" kern="1200" dirty="0">
              <a:latin typeface="Arial Nova" panose="020B0504020202020204" pitchFamily="34" charset="0"/>
            </a:rPr>
            <a:t>Disminución de costos.</a:t>
          </a:r>
          <a:endParaRPr lang="en-US" sz="1600" kern="1200" dirty="0">
            <a:latin typeface="Arial Nova" panose="020B0504020202020204" pitchFamily="34" charset="0"/>
          </a:endParaRPr>
        </a:p>
      </dsp:txBody>
      <dsp:txXfrm>
        <a:off x="3051825" y="1961444"/>
        <a:ext cx="1297265" cy="1003353"/>
      </dsp:txXfrm>
    </dsp:sp>
    <dsp:sp modelId="{8A88501E-8154-4D41-9DA0-2D980C6F7FFC}">
      <dsp:nvSpPr>
        <dsp:cNvPr id="0" name=""/>
        <dsp:cNvSpPr/>
      </dsp:nvSpPr>
      <dsp:spPr>
        <a:xfrm>
          <a:off x="4829079" y="923632"/>
          <a:ext cx="791332" cy="791332"/>
        </a:xfrm>
        <a:prstGeom prst="round2DiagRect">
          <a:avLst>
            <a:gd name="adj1" fmla="val 29727"/>
            <a:gd name="adj2" fmla="val 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0B3241A-7C94-425E-8B44-F34EE77DD228}">
      <dsp:nvSpPr>
        <dsp:cNvPr id="0" name=""/>
        <dsp:cNvSpPr/>
      </dsp:nvSpPr>
      <dsp:spPr>
        <a:xfrm>
          <a:off x="4997724" y="1092276"/>
          <a:ext cx="454042" cy="454042"/>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D648424-B546-404E-B286-5B068F2E6134}">
      <dsp:nvSpPr>
        <dsp:cNvPr id="0" name=""/>
        <dsp:cNvSpPr/>
      </dsp:nvSpPr>
      <dsp:spPr>
        <a:xfrm>
          <a:off x="4576112" y="1961444"/>
          <a:ext cx="1297265" cy="100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s-ES" sz="1600" kern="1200" dirty="0">
              <a:latin typeface="Arial Nova" panose="020B0504020202020204" pitchFamily="34" charset="0"/>
            </a:rPr>
            <a:t>Mejora en la reputación y la imagen de la propia empresa</a:t>
          </a:r>
          <a:r>
            <a:rPr lang="es-ES" sz="1600" kern="1200" dirty="0"/>
            <a:t>.</a:t>
          </a:r>
          <a:endParaRPr lang="en-US" sz="1600" kern="1200" dirty="0"/>
        </a:p>
      </dsp:txBody>
      <dsp:txXfrm>
        <a:off x="4576112" y="1961444"/>
        <a:ext cx="1297265" cy="1003353"/>
      </dsp:txXfrm>
    </dsp:sp>
    <dsp:sp modelId="{CDC7743D-1F19-4AF1-A2C2-EDDB8BA819FB}">
      <dsp:nvSpPr>
        <dsp:cNvPr id="0" name=""/>
        <dsp:cNvSpPr/>
      </dsp:nvSpPr>
      <dsp:spPr>
        <a:xfrm>
          <a:off x="7605675" y="923632"/>
          <a:ext cx="791332" cy="791332"/>
        </a:xfrm>
        <a:prstGeom prst="round2DiagRect">
          <a:avLst>
            <a:gd name="adj1" fmla="val 29727"/>
            <a:gd name="adj2" fmla="val 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19A82C9-31EF-42D7-ACD8-08A9E320BF49}">
      <dsp:nvSpPr>
        <dsp:cNvPr id="0" name=""/>
        <dsp:cNvSpPr/>
      </dsp:nvSpPr>
      <dsp:spPr>
        <a:xfrm>
          <a:off x="7774320" y="1092276"/>
          <a:ext cx="454042" cy="454042"/>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025AF5-6EF9-404B-958D-4968C2982F34}">
      <dsp:nvSpPr>
        <dsp:cNvPr id="0" name=""/>
        <dsp:cNvSpPr/>
      </dsp:nvSpPr>
      <dsp:spPr>
        <a:xfrm>
          <a:off x="6100400" y="1961444"/>
          <a:ext cx="3801883" cy="1003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90000"/>
            </a:lnSpc>
            <a:spcBef>
              <a:spcPct val="0"/>
            </a:spcBef>
            <a:spcAft>
              <a:spcPct val="35000"/>
            </a:spcAft>
            <a:buNone/>
            <a:defRPr cap="all"/>
          </a:pPr>
          <a:r>
            <a:rPr lang="es-ES" sz="1600" kern="1200" dirty="0">
              <a:latin typeface="Arial Nova" panose="020B0504020202020204" pitchFamily="34" charset="0"/>
            </a:rPr>
            <a:t>Contribución a la reducción de la pobreza y el fomento del desarrollo,</a:t>
          </a:r>
        </a:p>
        <a:p>
          <a:pPr marL="0" lvl="0" indent="0" algn="ctr" defTabSz="711200">
            <a:lnSpc>
              <a:spcPct val="90000"/>
            </a:lnSpc>
            <a:spcBef>
              <a:spcPct val="0"/>
            </a:spcBef>
            <a:spcAft>
              <a:spcPct val="35000"/>
            </a:spcAft>
            <a:buNone/>
            <a:defRPr cap="all"/>
          </a:pPr>
          <a:r>
            <a:rPr lang="es-ES" sz="1600" kern="1200" dirty="0">
              <a:latin typeface="Arial Nova" panose="020B0504020202020204" pitchFamily="34" charset="0"/>
            </a:rPr>
            <a:t>(apoyo a los </a:t>
          </a:r>
          <a:r>
            <a:rPr lang="es-ES" sz="1600" kern="1200" dirty="0" err="1">
              <a:latin typeface="Arial Nova" panose="020B0504020202020204" pitchFamily="34" charset="0"/>
            </a:rPr>
            <a:t>ddhh</a:t>
          </a:r>
          <a:r>
            <a:rPr lang="es-ES" sz="1600" kern="1200" dirty="0"/>
            <a:t>)</a:t>
          </a:r>
          <a:endParaRPr lang="en-US" sz="1600" kern="1200" dirty="0"/>
        </a:p>
      </dsp:txBody>
      <dsp:txXfrm>
        <a:off x="6100400" y="1961444"/>
        <a:ext cx="3801883" cy="100335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450D44-5801-4867-A1EC-B4E7DF9BBB71}">
      <dsp:nvSpPr>
        <dsp:cNvPr id="0" name=""/>
        <dsp:cNvSpPr/>
      </dsp:nvSpPr>
      <dsp:spPr>
        <a:xfrm>
          <a:off x="3117" y="415467"/>
          <a:ext cx="1814641" cy="725856"/>
        </a:xfrm>
        <a:prstGeom prst="chevron">
          <a:avLst/>
        </a:prstGeom>
        <a:solidFill>
          <a:schemeClr val="accent5">
            <a:lumMod val="40000"/>
            <a:lumOff val="6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s-ES" sz="2700" kern="1200" dirty="0"/>
            <a:t>PLAN</a:t>
          </a:r>
        </a:p>
      </dsp:txBody>
      <dsp:txXfrm>
        <a:off x="366045" y="415467"/>
        <a:ext cx="1088785" cy="725856"/>
      </dsp:txXfrm>
    </dsp:sp>
    <dsp:sp modelId="{D134B1B6-E320-4752-BB5C-30639F4335F7}">
      <dsp:nvSpPr>
        <dsp:cNvPr id="0" name=""/>
        <dsp:cNvSpPr/>
      </dsp:nvSpPr>
      <dsp:spPr>
        <a:xfrm>
          <a:off x="1636294" y="415467"/>
          <a:ext cx="1814641" cy="725856"/>
        </a:xfrm>
        <a:prstGeom prst="chevron">
          <a:avLst/>
        </a:prstGeom>
        <a:solidFill>
          <a:schemeClr val="accent5">
            <a:lumMod val="60000"/>
            <a:lumOff val="4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s-ES" sz="2700" kern="1200" dirty="0"/>
            <a:t>DO</a:t>
          </a:r>
        </a:p>
      </dsp:txBody>
      <dsp:txXfrm>
        <a:off x="1999222" y="415467"/>
        <a:ext cx="1088785" cy="725856"/>
      </dsp:txXfrm>
    </dsp:sp>
    <dsp:sp modelId="{75ED444E-064C-4C1E-BF55-9DDEEA615677}">
      <dsp:nvSpPr>
        <dsp:cNvPr id="0" name=""/>
        <dsp:cNvSpPr/>
      </dsp:nvSpPr>
      <dsp:spPr>
        <a:xfrm>
          <a:off x="3269471" y="415467"/>
          <a:ext cx="1814641" cy="725856"/>
        </a:xfrm>
        <a:prstGeom prst="chevron">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s-ES" sz="2700" kern="1200" dirty="0"/>
            <a:t>CHECK</a:t>
          </a:r>
        </a:p>
      </dsp:txBody>
      <dsp:txXfrm>
        <a:off x="3632399" y="415467"/>
        <a:ext cx="1088785" cy="725856"/>
      </dsp:txXfrm>
    </dsp:sp>
    <dsp:sp modelId="{77CD80D0-51F5-4320-AC9D-891E5CC55249}">
      <dsp:nvSpPr>
        <dsp:cNvPr id="0" name=""/>
        <dsp:cNvSpPr/>
      </dsp:nvSpPr>
      <dsp:spPr>
        <a:xfrm>
          <a:off x="4902649" y="415467"/>
          <a:ext cx="1814641" cy="725856"/>
        </a:xfrm>
        <a:prstGeom prst="chevron">
          <a:avLst/>
        </a:prstGeom>
        <a:solidFill>
          <a:schemeClr val="accent5">
            <a:lumMod val="50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8014" tIns="36005" rIns="36005" bIns="36005" numCol="1" spcCol="1270" anchor="ctr" anchorCtr="0">
          <a:noAutofit/>
        </a:bodyPr>
        <a:lstStyle/>
        <a:p>
          <a:pPr marL="0" lvl="0" indent="0" algn="ctr" defTabSz="1200150">
            <a:lnSpc>
              <a:spcPct val="90000"/>
            </a:lnSpc>
            <a:spcBef>
              <a:spcPct val="0"/>
            </a:spcBef>
            <a:spcAft>
              <a:spcPct val="35000"/>
            </a:spcAft>
            <a:buNone/>
          </a:pPr>
          <a:r>
            <a:rPr lang="es-ES" sz="2700" kern="1200" dirty="0"/>
            <a:t>ACT</a:t>
          </a:r>
        </a:p>
      </dsp:txBody>
      <dsp:txXfrm>
        <a:off x="5265577" y="415467"/>
        <a:ext cx="1088785" cy="725856"/>
      </dsp:txXfrm>
    </dsp:sp>
  </dsp:spTree>
</dsp:drawing>
</file>

<file path=ppt/diagrams/layout1.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9T21:14:31.775"/>
    </inkml:context>
    <inkml:brush xml:id="br0">
      <inkml:brushProperty name="width" value="0.4" units="cm"/>
      <inkml:brushProperty name="height" value="0.8" units="cm"/>
      <inkml:brushProperty name="tip" value="rectangle"/>
      <inkml:brushProperty name="rasterOp" value="maskPen"/>
      <inkml:brushProperty name="ignorePressure" value="1"/>
    </inkml:brush>
  </inkml:definitions>
  <inkml:trace contextRef="#ctx0" brushRef="#br0">1 1,'1627'0,"-1604"0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01-09T21:16:03.467"/>
    </inkml:context>
    <inkml:brush xml:id="br0">
      <inkml:brushProperty name="width" value="0.1" units="cm"/>
      <inkml:brushProperty name="height" value="0.2" units="cm"/>
      <inkml:brushProperty name="tip" value="rectangle"/>
      <inkml:brushProperty name="rasterOp" value="maskPen"/>
      <inkml:brushProperty name="ignorePressure" value="1"/>
    </inkml:brush>
  </inkml:definitions>
  <inkml:trace contextRef="#ctx0" brushRef="#br0">0 43,'1069'0,"-1028"-2,-1-2,48-10,-44 5,69-3,642 10,-363 5,-229-3,-128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MX" dirty="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0899E9-5681-49B2-AF15-1F7BD9737D13}" type="datetimeFigureOut">
              <a:rPr lang="es-MX" smtClean="0"/>
              <a:t>19/09/2024</a:t>
            </a:fld>
            <a:endParaRPr lang="es-MX" dirty="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MX" dirty="0"/>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A42329D-0880-488B-8462-54CC4F753BA8}" type="slidenum">
              <a:rPr lang="es-MX" smtClean="0"/>
              <a:t>‹Nº›</a:t>
            </a:fld>
            <a:endParaRPr lang="es-MX" dirty="0"/>
          </a:p>
        </p:txBody>
      </p:sp>
    </p:spTree>
    <p:extLst>
      <p:ext uri="{BB962C8B-B14F-4D97-AF65-F5344CB8AC3E}">
        <p14:creationId xmlns:p14="http://schemas.microsoft.com/office/powerpoint/2010/main" val="32708527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Estamos en una cabio de época ….Y no hemos VISTO TODO!</a:t>
            </a:r>
          </a:p>
        </p:txBody>
      </p:sp>
      <p:sp>
        <p:nvSpPr>
          <p:cNvPr id="4" name="Marcador de número de diapositiva 3"/>
          <p:cNvSpPr>
            <a:spLocks noGrp="1"/>
          </p:cNvSpPr>
          <p:nvPr>
            <p:ph type="sldNum" sz="quarter" idx="10"/>
          </p:nvPr>
        </p:nvSpPr>
        <p:spPr/>
        <p:txBody>
          <a:bodyPr/>
          <a:lstStyle/>
          <a:p>
            <a:fld id="{32761FE6-5AD7-4E55-9493-DC85CACBFC46}" type="slidenum">
              <a:rPr lang="es-MX" smtClean="0"/>
              <a:t>19</a:t>
            </a:fld>
            <a:endParaRPr lang="es-MX"/>
          </a:p>
        </p:txBody>
      </p:sp>
    </p:spTree>
    <p:extLst>
      <p:ext uri="{BB962C8B-B14F-4D97-AF65-F5344CB8AC3E}">
        <p14:creationId xmlns:p14="http://schemas.microsoft.com/office/powerpoint/2010/main" val="19852658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3" name="Google Shape;15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0" name="Google Shape;16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 name="Google Shape;16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75" name="Google Shape;175;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3" name="Google Shape;183;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84" name="Google Shape;184;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5" name="Google Shape;195;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1" name="Google Shape;201;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7" name="Google Shape;21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
        <p:cNvGrpSpPr/>
        <p:nvPr/>
      </p:nvGrpSpPr>
      <p:grpSpPr>
        <a:xfrm>
          <a:off x="0" y="0"/>
          <a:ext cx="0" cy="0"/>
          <a:chOff x="0" y="0"/>
          <a:chExt cx="0" cy="0"/>
        </a:xfrm>
      </p:grpSpPr>
      <p:sp>
        <p:nvSpPr>
          <p:cNvPr id="223" name="Google Shape;223;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4" name="Google Shape;224;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1" name="Google Shape;231;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37" name="Google Shape;237;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a:t>Mejora en la productividad de los trabajadores, mediante el acceso a servicios que se encarguen del cuidado de sus hijos, por ejemplo.</a:t>
            </a:r>
          </a:p>
          <a:p>
            <a:r>
              <a:rPr lang="es-ES" dirty="0"/>
              <a:t>Proporcionar una satisfacción asegurada por parte de los clientes. Esto puede abarcar desde una fuerte política de protección de datos hasta la integridad en la creación de los productos o servicios que se proporcionan a los clientes.</a:t>
            </a:r>
          </a:p>
          <a:p>
            <a:r>
              <a:rPr lang="es-ES" dirty="0"/>
              <a:t>Disminución de costos, tales como el de alquiler (gracias a la flexibilidad de los horarios), los gastos médicos (gracias a políticas que aseguren el bienestar de los trabajadores dentro de la empresa), etc.</a:t>
            </a:r>
          </a:p>
          <a:p>
            <a:r>
              <a:rPr lang="es-ES" dirty="0"/>
              <a:t>Mejora en la reputación y la imagen de la propia empresa, ya que el hecho de que esta se encuentre comprometida con los valores fundamentales tanto en pro de la sociedad, como del medio ambiente harán que la percepción que se tenga de ella sea mucho más positiva.</a:t>
            </a:r>
          </a:p>
          <a:p>
            <a:r>
              <a:rPr lang="es-ES" dirty="0"/>
              <a:t>Contribución a la reducción de la pobreza y el fomento del desarrollo, lo que a su vez supone un apoyo fuerte a los derechos humanos y fundamentales.</a:t>
            </a:r>
          </a:p>
          <a:p>
            <a:endParaRPr lang="es-MX" dirty="0"/>
          </a:p>
        </p:txBody>
      </p:sp>
      <p:sp>
        <p:nvSpPr>
          <p:cNvPr id="4" name="Marcador de número de diapositiva 3"/>
          <p:cNvSpPr>
            <a:spLocks noGrp="1"/>
          </p:cNvSpPr>
          <p:nvPr>
            <p:ph type="sldNum" sz="quarter" idx="5"/>
          </p:nvPr>
        </p:nvSpPr>
        <p:spPr/>
        <p:txBody>
          <a:bodyPr/>
          <a:lstStyle/>
          <a:p>
            <a:fld id="{4AC047EB-2984-4B8F-8DCF-1D1E25D467B2}" type="slidenum">
              <a:rPr lang="es-MX" smtClean="0"/>
              <a:t>23</a:t>
            </a:fld>
            <a:endParaRPr lang="es-MX"/>
          </a:p>
        </p:txBody>
      </p:sp>
    </p:spTree>
    <p:extLst>
      <p:ext uri="{BB962C8B-B14F-4D97-AF65-F5344CB8AC3E}">
        <p14:creationId xmlns:p14="http://schemas.microsoft.com/office/powerpoint/2010/main" val="31856215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5215a1d335_0_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0" name="Google Shape;210;g25215a1d335_0_2: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11" name="Google Shape;211;g25215a1d335_0_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41</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
        <p:cNvGrpSpPr/>
        <p:nvPr/>
      </p:nvGrpSpPr>
      <p:grpSpPr>
        <a:xfrm>
          <a:off x="0" y="0"/>
          <a:ext cx="0" cy="0"/>
          <a:chOff x="0" y="0"/>
          <a:chExt cx="0" cy="0"/>
        </a:xfrm>
      </p:grpSpPr>
      <p:sp>
        <p:nvSpPr>
          <p:cNvPr id="105" name="Google Shape;10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6" name="Google Shape;10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13" name="Google Shape;11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
        <p:cNvGrpSpPr/>
        <p:nvPr/>
      </p:nvGrpSpPr>
      <p:grpSpPr>
        <a:xfrm>
          <a:off x="0" y="0"/>
          <a:ext cx="0" cy="0"/>
          <a:chOff x="0" y="0"/>
          <a:chExt cx="0" cy="0"/>
        </a:xfrm>
      </p:grpSpPr>
      <p:sp>
        <p:nvSpPr>
          <p:cNvPr id="121" name="Google Shape;121;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2" name="Google Shape;122;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9" name="Google Shape;129;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7" name="Google Shape;13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 name="Google Shape;14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923DA8-C94D-4897-B552-5A97DD614007}"/>
              </a:ext>
            </a:extLst>
          </p:cNvPr>
          <p:cNvSpPr>
            <a:spLocks noGrp="1"/>
          </p:cNvSpPr>
          <p:nvPr>
            <p:ph type="ctrTitle"/>
          </p:nvPr>
        </p:nvSpPr>
        <p:spPr>
          <a:xfrm>
            <a:off x="1524000" y="1122363"/>
            <a:ext cx="9144000" cy="2387600"/>
          </a:xfrm>
        </p:spPr>
        <p:txBody>
          <a:bodyPr anchor="b"/>
          <a:lstStyle>
            <a:lvl1pPr algn="ctr">
              <a:defRPr sz="6000"/>
            </a:lvl1pPr>
          </a:lstStyle>
          <a:p>
            <a:r>
              <a:rPr lang="es-MX"/>
              <a:t>Haga clic para modificar el estilo de título del patrón</a:t>
            </a:r>
          </a:p>
        </p:txBody>
      </p:sp>
      <p:sp>
        <p:nvSpPr>
          <p:cNvPr id="3" name="Subtítulo 2">
            <a:extLst>
              <a:ext uri="{FF2B5EF4-FFF2-40B4-BE49-F238E27FC236}">
                <a16:creationId xmlns:a16="http://schemas.microsoft.com/office/drawing/2014/main" id="{D3F44FF0-A644-49E8-A91A-118BAB632A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Haga clic para editar el estilo de subtítulo del patrón</a:t>
            </a:r>
          </a:p>
        </p:txBody>
      </p:sp>
      <p:sp>
        <p:nvSpPr>
          <p:cNvPr id="4" name="Marcador de fecha 3">
            <a:extLst>
              <a:ext uri="{FF2B5EF4-FFF2-40B4-BE49-F238E27FC236}">
                <a16:creationId xmlns:a16="http://schemas.microsoft.com/office/drawing/2014/main" id="{82A632CB-A899-4AF7-B0D1-F33E6DBA7990}"/>
              </a:ext>
            </a:extLst>
          </p:cNvPr>
          <p:cNvSpPr>
            <a:spLocks noGrp="1"/>
          </p:cNvSpPr>
          <p:nvPr>
            <p:ph type="dt" sz="half" idx="10"/>
          </p:nvPr>
        </p:nvSpPr>
        <p:spPr/>
        <p:txBody>
          <a:bodyPr/>
          <a:lstStyle/>
          <a:p>
            <a:fld id="{AE07F27B-A933-4019-B579-D5B42C28646C}" type="datetimeFigureOut">
              <a:rPr lang="es-MX" smtClean="0"/>
              <a:t>19/09/2024</a:t>
            </a:fld>
            <a:endParaRPr lang="es-MX" dirty="0"/>
          </a:p>
        </p:txBody>
      </p:sp>
      <p:sp>
        <p:nvSpPr>
          <p:cNvPr id="5" name="Marcador de pie de página 4">
            <a:extLst>
              <a:ext uri="{FF2B5EF4-FFF2-40B4-BE49-F238E27FC236}">
                <a16:creationId xmlns:a16="http://schemas.microsoft.com/office/drawing/2014/main" id="{BC66D984-B803-435C-BCF5-4BBAC713AE8D}"/>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9B9692CF-9214-4B13-98B7-F4CAB957BFFB}"/>
              </a:ext>
            </a:extLst>
          </p:cNvPr>
          <p:cNvSpPr>
            <a:spLocks noGrp="1"/>
          </p:cNvSpPr>
          <p:nvPr>
            <p:ph type="sldNum" sz="quarter" idx="12"/>
          </p:nvPr>
        </p:nvSpPr>
        <p:spPr/>
        <p:txBody>
          <a:bodyPr/>
          <a:lstStyle/>
          <a:p>
            <a:fld id="{25161285-6D45-4A4C-BC72-F7266A558DFA}" type="slidenum">
              <a:rPr lang="es-MX" smtClean="0"/>
              <a:t>‹Nº›</a:t>
            </a:fld>
            <a:endParaRPr lang="es-MX" dirty="0"/>
          </a:p>
        </p:txBody>
      </p:sp>
    </p:spTree>
    <p:extLst>
      <p:ext uri="{BB962C8B-B14F-4D97-AF65-F5344CB8AC3E}">
        <p14:creationId xmlns:p14="http://schemas.microsoft.com/office/powerpoint/2010/main" val="6665725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75DDAB7-A2E6-4A47-B278-99F8F531D86D}"/>
              </a:ext>
            </a:extLst>
          </p:cNvPr>
          <p:cNvSpPr>
            <a:spLocks noGrp="1"/>
          </p:cNvSpPr>
          <p:nvPr>
            <p:ph type="title"/>
          </p:nvPr>
        </p:nvSpPr>
        <p:spPr/>
        <p:txBody>
          <a:bodyPr/>
          <a:lstStyle/>
          <a:p>
            <a:r>
              <a:rPr lang="es-MX"/>
              <a:t>Haga clic para modificar el estilo de título del patrón</a:t>
            </a:r>
          </a:p>
        </p:txBody>
      </p:sp>
      <p:sp>
        <p:nvSpPr>
          <p:cNvPr id="3" name="Marcador de texto vertical 2">
            <a:extLst>
              <a:ext uri="{FF2B5EF4-FFF2-40B4-BE49-F238E27FC236}">
                <a16:creationId xmlns:a16="http://schemas.microsoft.com/office/drawing/2014/main" id="{5D751AE4-CA07-4AA4-955A-A3138A38FEC5}"/>
              </a:ext>
            </a:extLst>
          </p:cNvPr>
          <p:cNvSpPr>
            <a:spLocks noGrp="1"/>
          </p:cNvSpPr>
          <p:nvPr>
            <p:ph type="body" orient="vert" idx="1"/>
          </p:nvPr>
        </p:nvSpPr>
        <p:spPr/>
        <p:txBody>
          <a:bodyPr vert="eaVert"/>
          <a:lstStyle/>
          <a:p>
            <a:pPr lvl="0"/>
            <a:r>
              <a:rPr lang="es-MX"/>
              <a:t>Editar el estilo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5E94929E-898F-42A0-8E2D-6683777E274E}"/>
              </a:ext>
            </a:extLst>
          </p:cNvPr>
          <p:cNvSpPr>
            <a:spLocks noGrp="1"/>
          </p:cNvSpPr>
          <p:nvPr>
            <p:ph type="dt" sz="half" idx="10"/>
          </p:nvPr>
        </p:nvSpPr>
        <p:spPr/>
        <p:txBody>
          <a:bodyPr/>
          <a:lstStyle/>
          <a:p>
            <a:fld id="{AE07F27B-A933-4019-B579-D5B42C28646C}" type="datetimeFigureOut">
              <a:rPr lang="es-MX" smtClean="0"/>
              <a:t>19/09/2024</a:t>
            </a:fld>
            <a:endParaRPr lang="es-MX" dirty="0"/>
          </a:p>
        </p:txBody>
      </p:sp>
      <p:sp>
        <p:nvSpPr>
          <p:cNvPr id="5" name="Marcador de pie de página 4">
            <a:extLst>
              <a:ext uri="{FF2B5EF4-FFF2-40B4-BE49-F238E27FC236}">
                <a16:creationId xmlns:a16="http://schemas.microsoft.com/office/drawing/2014/main" id="{18F1B5C4-7ED8-4576-B2E9-1DD6B2B617DA}"/>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BFB58ECE-66E6-4606-932A-AE5493564697}"/>
              </a:ext>
            </a:extLst>
          </p:cNvPr>
          <p:cNvSpPr>
            <a:spLocks noGrp="1"/>
          </p:cNvSpPr>
          <p:nvPr>
            <p:ph type="sldNum" sz="quarter" idx="12"/>
          </p:nvPr>
        </p:nvSpPr>
        <p:spPr/>
        <p:txBody>
          <a:bodyPr/>
          <a:lstStyle/>
          <a:p>
            <a:fld id="{25161285-6D45-4A4C-BC72-F7266A558DFA}" type="slidenum">
              <a:rPr lang="es-MX" smtClean="0"/>
              <a:t>‹Nº›</a:t>
            </a:fld>
            <a:endParaRPr lang="es-MX" dirty="0"/>
          </a:p>
        </p:txBody>
      </p:sp>
    </p:spTree>
    <p:extLst>
      <p:ext uri="{BB962C8B-B14F-4D97-AF65-F5344CB8AC3E}">
        <p14:creationId xmlns:p14="http://schemas.microsoft.com/office/powerpoint/2010/main" val="4784839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A6A4D404-B787-470F-ABF0-E69AAA7470DF}"/>
              </a:ext>
            </a:extLst>
          </p:cNvPr>
          <p:cNvSpPr>
            <a:spLocks noGrp="1"/>
          </p:cNvSpPr>
          <p:nvPr>
            <p:ph type="title" orient="vert"/>
          </p:nvPr>
        </p:nvSpPr>
        <p:spPr>
          <a:xfrm>
            <a:off x="8724900" y="365125"/>
            <a:ext cx="2628900" cy="5811838"/>
          </a:xfrm>
        </p:spPr>
        <p:txBody>
          <a:bodyPr vert="eaVert"/>
          <a:lstStyle/>
          <a:p>
            <a:r>
              <a:rPr lang="es-MX"/>
              <a:t>Haga clic para modificar el estilo de título del patrón</a:t>
            </a:r>
          </a:p>
        </p:txBody>
      </p:sp>
      <p:sp>
        <p:nvSpPr>
          <p:cNvPr id="3" name="Marcador de texto vertical 2">
            <a:extLst>
              <a:ext uri="{FF2B5EF4-FFF2-40B4-BE49-F238E27FC236}">
                <a16:creationId xmlns:a16="http://schemas.microsoft.com/office/drawing/2014/main" id="{039A8368-F5A5-4EAA-B0B8-837E8ABFB2D4}"/>
              </a:ext>
            </a:extLst>
          </p:cNvPr>
          <p:cNvSpPr>
            <a:spLocks noGrp="1"/>
          </p:cNvSpPr>
          <p:nvPr>
            <p:ph type="body" orient="vert" idx="1"/>
          </p:nvPr>
        </p:nvSpPr>
        <p:spPr>
          <a:xfrm>
            <a:off x="838200" y="365125"/>
            <a:ext cx="7734300" cy="5811838"/>
          </a:xfrm>
        </p:spPr>
        <p:txBody>
          <a:bodyPr vert="eaVert"/>
          <a:lstStyle/>
          <a:p>
            <a:pPr lvl="0"/>
            <a:r>
              <a:rPr lang="es-MX"/>
              <a:t>Editar el estilo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582EBA72-9C6F-4B4D-A16A-C1DEB754BFC2}"/>
              </a:ext>
            </a:extLst>
          </p:cNvPr>
          <p:cNvSpPr>
            <a:spLocks noGrp="1"/>
          </p:cNvSpPr>
          <p:nvPr>
            <p:ph type="dt" sz="half" idx="10"/>
          </p:nvPr>
        </p:nvSpPr>
        <p:spPr/>
        <p:txBody>
          <a:bodyPr/>
          <a:lstStyle/>
          <a:p>
            <a:fld id="{AE07F27B-A933-4019-B579-D5B42C28646C}" type="datetimeFigureOut">
              <a:rPr lang="es-MX" smtClean="0"/>
              <a:t>19/09/2024</a:t>
            </a:fld>
            <a:endParaRPr lang="es-MX" dirty="0"/>
          </a:p>
        </p:txBody>
      </p:sp>
      <p:sp>
        <p:nvSpPr>
          <p:cNvPr id="5" name="Marcador de pie de página 4">
            <a:extLst>
              <a:ext uri="{FF2B5EF4-FFF2-40B4-BE49-F238E27FC236}">
                <a16:creationId xmlns:a16="http://schemas.microsoft.com/office/drawing/2014/main" id="{426C3164-13E1-4E73-82B8-CA01840DD38E}"/>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E0366C00-207E-47BE-ABD1-6356D0ED3564}"/>
              </a:ext>
            </a:extLst>
          </p:cNvPr>
          <p:cNvSpPr>
            <a:spLocks noGrp="1"/>
          </p:cNvSpPr>
          <p:nvPr>
            <p:ph type="sldNum" sz="quarter" idx="12"/>
          </p:nvPr>
        </p:nvSpPr>
        <p:spPr/>
        <p:txBody>
          <a:bodyPr/>
          <a:lstStyle/>
          <a:p>
            <a:fld id="{25161285-6D45-4A4C-BC72-F7266A558DFA}" type="slidenum">
              <a:rPr lang="es-MX" smtClean="0"/>
              <a:t>‹Nº›</a:t>
            </a:fld>
            <a:endParaRPr lang="es-MX" dirty="0"/>
          </a:p>
        </p:txBody>
      </p:sp>
    </p:spTree>
    <p:extLst>
      <p:ext uri="{BB962C8B-B14F-4D97-AF65-F5344CB8AC3E}">
        <p14:creationId xmlns:p14="http://schemas.microsoft.com/office/powerpoint/2010/main" val="6504429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pic>
        <p:nvPicPr>
          <p:cNvPr id="7" name="6 Imagen" descr="delitos4.jpg"/>
          <p:cNvPicPr>
            <a:picLocks noChangeAspect="1"/>
          </p:cNvPicPr>
          <p:nvPr userDrawn="1"/>
        </p:nvPicPr>
        <p:blipFill>
          <a:blip r:embed="rId2" cstate="print"/>
          <a:srcRect b="13328"/>
          <a:stretch>
            <a:fillRect/>
          </a:stretch>
        </p:blipFill>
        <p:spPr>
          <a:xfrm>
            <a:off x="0" y="0"/>
            <a:ext cx="2928000" cy="1268760"/>
          </a:xfrm>
          <a:prstGeom prst="rect">
            <a:avLst/>
          </a:prstGeom>
        </p:spPr>
      </p:pic>
    </p:spTree>
    <p:extLst>
      <p:ext uri="{BB962C8B-B14F-4D97-AF65-F5344CB8AC3E}">
        <p14:creationId xmlns:p14="http://schemas.microsoft.com/office/powerpoint/2010/main" val="138590373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Título y objetos">
  <p:cSld name="1_Título y objetos">
    <p:spTree>
      <p:nvGrpSpPr>
        <p:cNvPr id="1" name="Shape 27"/>
        <p:cNvGrpSpPr/>
        <p:nvPr/>
      </p:nvGrpSpPr>
      <p:grpSpPr>
        <a:xfrm>
          <a:off x="0" y="0"/>
          <a:ext cx="0" cy="0"/>
          <a:chOff x="0" y="0"/>
          <a:chExt cx="0" cy="0"/>
        </a:xfrm>
      </p:grpSpPr>
    </p:spTree>
    <p:extLst>
      <p:ext uri="{BB962C8B-B14F-4D97-AF65-F5344CB8AC3E}">
        <p14:creationId xmlns:p14="http://schemas.microsoft.com/office/powerpoint/2010/main" val="40149379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FC90C1-DC12-4585-816B-7F995CA70FA2}"/>
              </a:ext>
            </a:extLst>
          </p:cNvPr>
          <p:cNvSpPr>
            <a:spLocks noGrp="1"/>
          </p:cNvSpPr>
          <p:nvPr>
            <p:ph type="title"/>
          </p:nvPr>
        </p:nvSpPr>
        <p:spPr/>
        <p:txBody>
          <a:bodyPr/>
          <a:lstStyle/>
          <a:p>
            <a:r>
              <a:rPr lang="es-MX"/>
              <a:t>Haga clic para modificar el estilo de título del patrón</a:t>
            </a:r>
          </a:p>
        </p:txBody>
      </p:sp>
      <p:sp>
        <p:nvSpPr>
          <p:cNvPr id="3" name="Marcador de contenido 2">
            <a:extLst>
              <a:ext uri="{FF2B5EF4-FFF2-40B4-BE49-F238E27FC236}">
                <a16:creationId xmlns:a16="http://schemas.microsoft.com/office/drawing/2014/main" id="{7A8525E8-17D2-4F44-B405-8A55ADE168A8}"/>
              </a:ext>
            </a:extLst>
          </p:cNvPr>
          <p:cNvSpPr>
            <a:spLocks noGrp="1"/>
          </p:cNvSpPr>
          <p:nvPr>
            <p:ph idx="1"/>
          </p:nvPr>
        </p:nvSpPr>
        <p:spPr/>
        <p:txBody>
          <a:bodyPr/>
          <a:lstStyle/>
          <a:p>
            <a:pPr lvl="0"/>
            <a:r>
              <a:rPr lang="es-MX"/>
              <a:t>Editar el estilo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D10486F8-0096-44BF-8ACB-12C814FDE238}"/>
              </a:ext>
            </a:extLst>
          </p:cNvPr>
          <p:cNvSpPr>
            <a:spLocks noGrp="1"/>
          </p:cNvSpPr>
          <p:nvPr>
            <p:ph type="dt" sz="half" idx="10"/>
          </p:nvPr>
        </p:nvSpPr>
        <p:spPr/>
        <p:txBody>
          <a:bodyPr/>
          <a:lstStyle/>
          <a:p>
            <a:fld id="{AE07F27B-A933-4019-B579-D5B42C28646C}" type="datetimeFigureOut">
              <a:rPr lang="es-MX" smtClean="0"/>
              <a:t>19/09/2024</a:t>
            </a:fld>
            <a:endParaRPr lang="es-MX" dirty="0"/>
          </a:p>
        </p:txBody>
      </p:sp>
      <p:sp>
        <p:nvSpPr>
          <p:cNvPr id="5" name="Marcador de pie de página 4">
            <a:extLst>
              <a:ext uri="{FF2B5EF4-FFF2-40B4-BE49-F238E27FC236}">
                <a16:creationId xmlns:a16="http://schemas.microsoft.com/office/drawing/2014/main" id="{3504895C-BAB0-461C-A3A0-338DF8278857}"/>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708771D5-D349-4326-B034-BE55DDDD2AD4}"/>
              </a:ext>
            </a:extLst>
          </p:cNvPr>
          <p:cNvSpPr>
            <a:spLocks noGrp="1"/>
          </p:cNvSpPr>
          <p:nvPr>
            <p:ph type="sldNum" sz="quarter" idx="12"/>
          </p:nvPr>
        </p:nvSpPr>
        <p:spPr/>
        <p:txBody>
          <a:bodyPr/>
          <a:lstStyle/>
          <a:p>
            <a:fld id="{25161285-6D45-4A4C-BC72-F7266A558DFA}" type="slidenum">
              <a:rPr lang="es-MX" smtClean="0"/>
              <a:t>‹Nº›</a:t>
            </a:fld>
            <a:endParaRPr lang="es-MX" dirty="0"/>
          </a:p>
        </p:txBody>
      </p:sp>
    </p:spTree>
    <p:extLst>
      <p:ext uri="{BB962C8B-B14F-4D97-AF65-F5344CB8AC3E}">
        <p14:creationId xmlns:p14="http://schemas.microsoft.com/office/powerpoint/2010/main" val="15462730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A043F6-9A64-47B0-AF08-C54FA3B5A717}"/>
              </a:ext>
            </a:extLst>
          </p:cNvPr>
          <p:cNvSpPr>
            <a:spLocks noGrp="1"/>
          </p:cNvSpPr>
          <p:nvPr>
            <p:ph type="title"/>
          </p:nvPr>
        </p:nvSpPr>
        <p:spPr>
          <a:xfrm>
            <a:off x="831850" y="1709738"/>
            <a:ext cx="10515600" cy="2852737"/>
          </a:xfrm>
        </p:spPr>
        <p:txBody>
          <a:bodyPr anchor="b"/>
          <a:lstStyle>
            <a:lvl1pPr>
              <a:defRPr sz="6000"/>
            </a:lvl1pPr>
          </a:lstStyle>
          <a:p>
            <a:r>
              <a:rPr lang="es-MX"/>
              <a:t>Haga clic para modificar el estilo de título del patrón</a:t>
            </a:r>
          </a:p>
        </p:txBody>
      </p:sp>
      <p:sp>
        <p:nvSpPr>
          <p:cNvPr id="3" name="Marcador de texto 2">
            <a:extLst>
              <a:ext uri="{FF2B5EF4-FFF2-40B4-BE49-F238E27FC236}">
                <a16:creationId xmlns:a16="http://schemas.microsoft.com/office/drawing/2014/main" id="{BE72D7C8-2508-4D8D-B2DB-4EA1580B152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Editar el estilo de texto del patrón</a:t>
            </a:r>
          </a:p>
        </p:txBody>
      </p:sp>
      <p:sp>
        <p:nvSpPr>
          <p:cNvPr id="4" name="Marcador de fecha 3">
            <a:extLst>
              <a:ext uri="{FF2B5EF4-FFF2-40B4-BE49-F238E27FC236}">
                <a16:creationId xmlns:a16="http://schemas.microsoft.com/office/drawing/2014/main" id="{3A1690BD-00EC-42F5-A4C1-8EFD0DCDA5AF}"/>
              </a:ext>
            </a:extLst>
          </p:cNvPr>
          <p:cNvSpPr>
            <a:spLocks noGrp="1"/>
          </p:cNvSpPr>
          <p:nvPr>
            <p:ph type="dt" sz="half" idx="10"/>
          </p:nvPr>
        </p:nvSpPr>
        <p:spPr/>
        <p:txBody>
          <a:bodyPr/>
          <a:lstStyle/>
          <a:p>
            <a:fld id="{AE07F27B-A933-4019-B579-D5B42C28646C}" type="datetimeFigureOut">
              <a:rPr lang="es-MX" smtClean="0"/>
              <a:t>19/09/2024</a:t>
            </a:fld>
            <a:endParaRPr lang="es-MX" dirty="0"/>
          </a:p>
        </p:txBody>
      </p:sp>
      <p:sp>
        <p:nvSpPr>
          <p:cNvPr id="5" name="Marcador de pie de página 4">
            <a:extLst>
              <a:ext uri="{FF2B5EF4-FFF2-40B4-BE49-F238E27FC236}">
                <a16:creationId xmlns:a16="http://schemas.microsoft.com/office/drawing/2014/main" id="{BA9856C7-3F2E-430D-9834-94A2A8EE8652}"/>
              </a:ext>
            </a:extLst>
          </p:cNvPr>
          <p:cNvSpPr>
            <a:spLocks noGrp="1"/>
          </p:cNvSpPr>
          <p:nvPr>
            <p:ph type="ftr" sz="quarter" idx="11"/>
          </p:nvPr>
        </p:nvSpPr>
        <p:spPr/>
        <p:txBody>
          <a:bodyPr/>
          <a:lstStyle/>
          <a:p>
            <a:endParaRPr lang="es-MX" dirty="0"/>
          </a:p>
        </p:txBody>
      </p:sp>
      <p:sp>
        <p:nvSpPr>
          <p:cNvPr id="6" name="Marcador de número de diapositiva 5">
            <a:extLst>
              <a:ext uri="{FF2B5EF4-FFF2-40B4-BE49-F238E27FC236}">
                <a16:creationId xmlns:a16="http://schemas.microsoft.com/office/drawing/2014/main" id="{A79F383C-5494-4803-9C41-4EEFDF770A0C}"/>
              </a:ext>
            </a:extLst>
          </p:cNvPr>
          <p:cNvSpPr>
            <a:spLocks noGrp="1"/>
          </p:cNvSpPr>
          <p:nvPr>
            <p:ph type="sldNum" sz="quarter" idx="12"/>
          </p:nvPr>
        </p:nvSpPr>
        <p:spPr/>
        <p:txBody>
          <a:bodyPr/>
          <a:lstStyle/>
          <a:p>
            <a:fld id="{25161285-6D45-4A4C-BC72-F7266A558DFA}" type="slidenum">
              <a:rPr lang="es-MX" smtClean="0"/>
              <a:t>‹Nº›</a:t>
            </a:fld>
            <a:endParaRPr lang="es-MX" dirty="0"/>
          </a:p>
        </p:txBody>
      </p:sp>
    </p:spTree>
    <p:extLst>
      <p:ext uri="{BB962C8B-B14F-4D97-AF65-F5344CB8AC3E}">
        <p14:creationId xmlns:p14="http://schemas.microsoft.com/office/powerpoint/2010/main" val="37975752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B638FC-0A5D-4409-B619-3EB915BF2893}"/>
              </a:ext>
            </a:extLst>
          </p:cNvPr>
          <p:cNvSpPr>
            <a:spLocks noGrp="1"/>
          </p:cNvSpPr>
          <p:nvPr>
            <p:ph type="title"/>
          </p:nvPr>
        </p:nvSpPr>
        <p:spPr/>
        <p:txBody>
          <a:bodyPr/>
          <a:lstStyle/>
          <a:p>
            <a:r>
              <a:rPr lang="es-MX"/>
              <a:t>Haga clic para modificar el estilo de título del patrón</a:t>
            </a:r>
          </a:p>
        </p:txBody>
      </p:sp>
      <p:sp>
        <p:nvSpPr>
          <p:cNvPr id="3" name="Marcador de contenido 2">
            <a:extLst>
              <a:ext uri="{FF2B5EF4-FFF2-40B4-BE49-F238E27FC236}">
                <a16:creationId xmlns:a16="http://schemas.microsoft.com/office/drawing/2014/main" id="{DD68036A-CAD0-4976-A504-BC3F25FC0EF9}"/>
              </a:ext>
            </a:extLst>
          </p:cNvPr>
          <p:cNvSpPr>
            <a:spLocks noGrp="1"/>
          </p:cNvSpPr>
          <p:nvPr>
            <p:ph sz="half" idx="1"/>
          </p:nvPr>
        </p:nvSpPr>
        <p:spPr>
          <a:xfrm>
            <a:off x="838200" y="1825625"/>
            <a:ext cx="5181600" cy="4351338"/>
          </a:xfrm>
        </p:spPr>
        <p:txBody>
          <a:bodyPr/>
          <a:lstStyle/>
          <a:p>
            <a:pPr lvl="0"/>
            <a:r>
              <a:rPr lang="es-MX"/>
              <a:t>Editar el estilo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D1BC9E81-15FC-4750-A089-AB8BF412CAF2}"/>
              </a:ext>
            </a:extLst>
          </p:cNvPr>
          <p:cNvSpPr>
            <a:spLocks noGrp="1"/>
          </p:cNvSpPr>
          <p:nvPr>
            <p:ph sz="half" idx="2"/>
          </p:nvPr>
        </p:nvSpPr>
        <p:spPr>
          <a:xfrm>
            <a:off x="6172200" y="1825625"/>
            <a:ext cx="5181600" cy="4351338"/>
          </a:xfrm>
        </p:spPr>
        <p:txBody>
          <a:bodyPr/>
          <a:lstStyle/>
          <a:p>
            <a:pPr lvl="0"/>
            <a:r>
              <a:rPr lang="es-MX"/>
              <a:t>Editar el estilo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8CA51CF2-5D6A-4DA8-AF6F-2E470AFDCD08}"/>
              </a:ext>
            </a:extLst>
          </p:cNvPr>
          <p:cNvSpPr>
            <a:spLocks noGrp="1"/>
          </p:cNvSpPr>
          <p:nvPr>
            <p:ph type="dt" sz="half" idx="10"/>
          </p:nvPr>
        </p:nvSpPr>
        <p:spPr/>
        <p:txBody>
          <a:bodyPr/>
          <a:lstStyle/>
          <a:p>
            <a:fld id="{AE07F27B-A933-4019-B579-D5B42C28646C}" type="datetimeFigureOut">
              <a:rPr lang="es-MX" smtClean="0"/>
              <a:t>19/09/2024</a:t>
            </a:fld>
            <a:endParaRPr lang="es-MX" dirty="0"/>
          </a:p>
        </p:txBody>
      </p:sp>
      <p:sp>
        <p:nvSpPr>
          <p:cNvPr id="6" name="Marcador de pie de página 5">
            <a:extLst>
              <a:ext uri="{FF2B5EF4-FFF2-40B4-BE49-F238E27FC236}">
                <a16:creationId xmlns:a16="http://schemas.microsoft.com/office/drawing/2014/main" id="{8B94BFB0-B585-4357-8EFF-958C37EE8316}"/>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BB86D51F-6F6C-4188-9767-34F34D9CF066}"/>
              </a:ext>
            </a:extLst>
          </p:cNvPr>
          <p:cNvSpPr>
            <a:spLocks noGrp="1"/>
          </p:cNvSpPr>
          <p:nvPr>
            <p:ph type="sldNum" sz="quarter" idx="12"/>
          </p:nvPr>
        </p:nvSpPr>
        <p:spPr/>
        <p:txBody>
          <a:bodyPr/>
          <a:lstStyle/>
          <a:p>
            <a:fld id="{25161285-6D45-4A4C-BC72-F7266A558DFA}" type="slidenum">
              <a:rPr lang="es-MX" smtClean="0"/>
              <a:t>‹Nº›</a:t>
            </a:fld>
            <a:endParaRPr lang="es-MX" dirty="0"/>
          </a:p>
        </p:txBody>
      </p:sp>
    </p:spTree>
    <p:extLst>
      <p:ext uri="{BB962C8B-B14F-4D97-AF65-F5344CB8AC3E}">
        <p14:creationId xmlns:p14="http://schemas.microsoft.com/office/powerpoint/2010/main" val="22327259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F5A965-D238-4B67-8CE2-6D0EFD679A6E}"/>
              </a:ext>
            </a:extLst>
          </p:cNvPr>
          <p:cNvSpPr>
            <a:spLocks noGrp="1"/>
          </p:cNvSpPr>
          <p:nvPr>
            <p:ph type="title"/>
          </p:nvPr>
        </p:nvSpPr>
        <p:spPr>
          <a:xfrm>
            <a:off x="839788" y="365125"/>
            <a:ext cx="10515600" cy="1325563"/>
          </a:xfrm>
        </p:spPr>
        <p:txBody>
          <a:bodyPr/>
          <a:lstStyle/>
          <a:p>
            <a:r>
              <a:rPr lang="es-MX"/>
              <a:t>Haga clic para modificar el estilo de título del patrón</a:t>
            </a:r>
          </a:p>
        </p:txBody>
      </p:sp>
      <p:sp>
        <p:nvSpPr>
          <p:cNvPr id="3" name="Marcador de texto 2">
            <a:extLst>
              <a:ext uri="{FF2B5EF4-FFF2-40B4-BE49-F238E27FC236}">
                <a16:creationId xmlns:a16="http://schemas.microsoft.com/office/drawing/2014/main" id="{97B8313A-DF6A-47E7-B425-EE6A04F7D4F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Editar el estilo de texto del patrón</a:t>
            </a:r>
          </a:p>
        </p:txBody>
      </p:sp>
      <p:sp>
        <p:nvSpPr>
          <p:cNvPr id="4" name="Marcador de contenido 3">
            <a:extLst>
              <a:ext uri="{FF2B5EF4-FFF2-40B4-BE49-F238E27FC236}">
                <a16:creationId xmlns:a16="http://schemas.microsoft.com/office/drawing/2014/main" id="{E41DCF8F-BC50-4E05-B605-29848E81F828}"/>
              </a:ext>
            </a:extLst>
          </p:cNvPr>
          <p:cNvSpPr>
            <a:spLocks noGrp="1"/>
          </p:cNvSpPr>
          <p:nvPr>
            <p:ph sz="half" idx="2"/>
          </p:nvPr>
        </p:nvSpPr>
        <p:spPr>
          <a:xfrm>
            <a:off x="839788" y="2505075"/>
            <a:ext cx="5157787" cy="3684588"/>
          </a:xfrm>
        </p:spPr>
        <p:txBody>
          <a:bodyPr/>
          <a:lstStyle/>
          <a:p>
            <a:pPr lvl="0"/>
            <a:r>
              <a:rPr lang="es-MX"/>
              <a:t>Editar el estilo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4AEDFE27-E71A-4DA2-BEAF-658115781A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Editar el estilo de texto del patrón</a:t>
            </a:r>
          </a:p>
        </p:txBody>
      </p:sp>
      <p:sp>
        <p:nvSpPr>
          <p:cNvPr id="6" name="Marcador de contenido 5">
            <a:extLst>
              <a:ext uri="{FF2B5EF4-FFF2-40B4-BE49-F238E27FC236}">
                <a16:creationId xmlns:a16="http://schemas.microsoft.com/office/drawing/2014/main" id="{54E64931-8BAA-49A4-AFAB-C5D979450771}"/>
              </a:ext>
            </a:extLst>
          </p:cNvPr>
          <p:cNvSpPr>
            <a:spLocks noGrp="1"/>
          </p:cNvSpPr>
          <p:nvPr>
            <p:ph sz="quarter" idx="4"/>
          </p:nvPr>
        </p:nvSpPr>
        <p:spPr>
          <a:xfrm>
            <a:off x="6172200" y="2505075"/>
            <a:ext cx="5183188" cy="3684588"/>
          </a:xfrm>
        </p:spPr>
        <p:txBody>
          <a:bodyPr/>
          <a:lstStyle/>
          <a:p>
            <a:pPr lvl="0"/>
            <a:r>
              <a:rPr lang="es-MX"/>
              <a:t>Editar el estilo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4DA508CE-8427-44A8-B7D2-EEBA668F1896}"/>
              </a:ext>
            </a:extLst>
          </p:cNvPr>
          <p:cNvSpPr>
            <a:spLocks noGrp="1"/>
          </p:cNvSpPr>
          <p:nvPr>
            <p:ph type="dt" sz="half" idx="10"/>
          </p:nvPr>
        </p:nvSpPr>
        <p:spPr/>
        <p:txBody>
          <a:bodyPr/>
          <a:lstStyle/>
          <a:p>
            <a:fld id="{AE07F27B-A933-4019-B579-D5B42C28646C}" type="datetimeFigureOut">
              <a:rPr lang="es-MX" smtClean="0"/>
              <a:t>19/09/2024</a:t>
            </a:fld>
            <a:endParaRPr lang="es-MX" dirty="0"/>
          </a:p>
        </p:txBody>
      </p:sp>
      <p:sp>
        <p:nvSpPr>
          <p:cNvPr id="8" name="Marcador de pie de página 7">
            <a:extLst>
              <a:ext uri="{FF2B5EF4-FFF2-40B4-BE49-F238E27FC236}">
                <a16:creationId xmlns:a16="http://schemas.microsoft.com/office/drawing/2014/main" id="{B8959ECA-69BE-464E-B720-4BCEB7BF7D49}"/>
              </a:ext>
            </a:extLst>
          </p:cNvPr>
          <p:cNvSpPr>
            <a:spLocks noGrp="1"/>
          </p:cNvSpPr>
          <p:nvPr>
            <p:ph type="ftr" sz="quarter" idx="11"/>
          </p:nvPr>
        </p:nvSpPr>
        <p:spPr/>
        <p:txBody>
          <a:bodyPr/>
          <a:lstStyle/>
          <a:p>
            <a:endParaRPr lang="es-MX" dirty="0"/>
          </a:p>
        </p:txBody>
      </p:sp>
      <p:sp>
        <p:nvSpPr>
          <p:cNvPr id="9" name="Marcador de número de diapositiva 8">
            <a:extLst>
              <a:ext uri="{FF2B5EF4-FFF2-40B4-BE49-F238E27FC236}">
                <a16:creationId xmlns:a16="http://schemas.microsoft.com/office/drawing/2014/main" id="{1B37764E-246D-4B22-82FA-CAE8A131884D}"/>
              </a:ext>
            </a:extLst>
          </p:cNvPr>
          <p:cNvSpPr>
            <a:spLocks noGrp="1"/>
          </p:cNvSpPr>
          <p:nvPr>
            <p:ph type="sldNum" sz="quarter" idx="12"/>
          </p:nvPr>
        </p:nvSpPr>
        <p:spPr/>
        <p:txBody>
          <a:bodyPr/>
          <a:lstStyle/>
          <a:p>
            <a:fld id="{25161285-6D45-4A4C-BC72-F7266A558DFA}" type="slidenum">
              <a:rPr lang="es-MX" smtClean="0"/>
              <a:t>‹Nº›</a:t>
            </a:fld>
            <a:endParaRPr lang="es-MX" dirty="0"/>
          </a:p>
        </p:txBody>
      </p:sp>
    </p:spTree>
    <p:extLst>
      <p:ext uri="{BB962C8B-B14F-4D97-AF65-F5344CB8AC3E}">
        <p14:creationId xmlns:p14="http://schemas.microsoft.com/office/powerpoint/2010/main" val="928904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5B856CF-1265-44DC-BB56-9C3991ED4E58}"/>
              </a:ext>
            </a:extLst>
          </p:cNvPr>
          <p:cNvSpPr>
            <a:spLocks noGrp="1"/>
          </p:cNvSpPr>
          <p:nvPr>
            <p:ph type="title"/>
          </p:nvPr>
        </p:nvSpPr>
        <p:spPr/>
        <p:txBody>
          <a:bodyPr/>
          <a:lstStyle/>
          <a:p>
            <a:r>
              <a:rPr lang="es-MX"/>
              <a:t>Haga clic para modificar el estilo de título del patrón</a:t>
            </a:r>
          </a:p>
        </p:txBody>
      </p:sp>
      <p:sp>
        <p:nvSpPr>
          <p:cNvPr id="3" name="Marcador de fecha 2">
            <a:extLst>
              <a:ext uri="{FF2B5EF4-FFF2-40B4-BE49-F238E27FC236}">
                <a16:creationId xmlns:a16="http://schemas.microsoft.com/office/drawing/2014/main" id="{EE151EC7-483A-4E49-A831-C36D8CB2D528}"/>
              </a:ext>
            </a:extLst>
          </p:cNvPr>
          <p:cNvSpPr>
            <a:spLocks noGrp="1"/>
          </p:cNvSpPr>
          <p:nvPr>
            <p:ph type="dt" sz="half" idx="10"/>
          </p:nvPr>
        </p:nvSpPr>
        <p:spPr/>
        <p:txBody>
          <a:bodyPr/>
          <a:lstStyle/>
          <a:p>
            <a:fld id="{AE07F27B-A933-4019-B579-D5B42C28646C}" type="datetimeFigureOut">
              <a:rPr lang="es-MX" smtClean="0"/>
              <a:t>19/09/2024</a:t>
            </a:fld>
            <a:endParaRPr lang="es-MX" dirty="0"/>
          </a:p>
        </p:txBody>
      </p:sp>
      <p:sp>
        <p:nvSpPr>
          <p:cNvPr id="4" name="Marcador de pie de página 3">
            <a:extLst>
              <a:ext uri="{FF2B5EF4-FFF2-40B4-BE49-F238E27FC236}">
                <a16:creationId xmlns:a16="http://schemas.microsoft.com/office/drawing/2014/main" id="{DC0EACC7-AAA5-48FE-8F0E-051D6CD156CB}"/>
              </a:ext>
            </a:extLst>
          </p:cNvPr>
          <p:cNvSpPr>
            <a:spLocks noGrp="1"/>
          </p:cNvSpPr>
          <p:nvPr>
            <p:ph type="ftr" sz="quarter" idx="11"/>
          </p:nvPr>
        </p:nvSpPr>
        <p:spPr/>
        <p:txBody>
          <a:bodyPr/>
          <a:lstStyle/>
          <a:p>
            <a:endParaRPr lang="es-MX" dirty="0"/>
          </a:p>
        </p:txBody>
      </p:sp>
      <p:sp>
        <p:nvSpPr>
          <p:cNvPr id="5" name="Marcador de número de diapositiva 4">
            <a:extLst>
              <a:ext uri="{FF2B5EF4-FFF2-40B4-BE49-F238E27FC236}">
                <a16:creationId xmlns:a16="http://schemas.microsoft.com/office/drawing/2014/main" id="{8BC5351D-2E3A-41E8-83ED-523CC5A39E13}"/>
              </a:ext>
            </a:extLst>
          </p:cNvPr>
          <p:cNvSpPr>
            <a:spLocks noGrp="1"/>
          </p:cNvSpPr>
          <p:nvPr>
            <p:ph type="sldNum" sz="quarter" idx="12"/>
          </p:nvPr>
        </p:nvSpPr>
        <p:spPr/>
        <p:txBody>
          <a:bodyPr/>
          <a:lstStyle/>
          <a:p>
            <a:fld id="{25161285-6D45-4A4C-BC72-F7266A558DFA}" type="slidenum">
              <a:rPr lang="es-MX" smtClean="0"/>
              <a:t>‹Nº›</a:t>
            </a:fld>
            <a:endParaRPr lang="es-MX" dirty="0"/>
          </a:p>
        </p:txBody>
      </p:sp>
    </p:spTree>
    <p:extLst>
      <p:ext uri="{BB962C8B-B14F-4D97-AF65-F5344CB8AC3E}">
        <p14:creationId xmlns:p14="http://schemas.microsoft.com/office/powerpoint/2010/main" val="128227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8F00F79-9645-4996-A78C-D4830A3ED298}"/>
              </a:ext>
            </a:extLst>
          </p:cNvPr>
          <p:cNvSpPr>
            <a:spLocks noGrp="1"/>
          </p:cNvSpPr>
          <p:nvPr>
            <p:ph type="dt" sz="half" idx="10"/>
          </p:nvPr>
        </p:nvSpPr>
        <p:spPr/>
        <p:txBody>
          <a:bodyPr/>
          <a:lstStyle/>
          <a:p>
            <a:fld id="{AE07F27B-A933-4019-B579-D5B42C28646C}" type="datetimeFigureOut">
              <a:rPr lang="es-MX" smtClean="0"/>
              <a:t>19/09/2024</a:t>
            </a:fld>
            <a:endParaRPr lang="es-MX" dirty="0"/>
          </a:p>
        </p:txBody>
      </p:sp>
      <p:sp>
        <p:nvSpPr>
          <p:cNvPr id="3" name="Marcador de pie de página 2">
            <a:extLst>
              <a:ext uri="{FF2B5EF4-FFF2-40B4-BE49-F238E27FC236}">
                <a16:creationId xmlns:a16="http://schemas.microsoft.com/office/drawing/2014/main" id="{5D06438D-C7C0-40A6-860C-AF10CD2A9C95}"/>
              </a:ext>
            </a:extLst>
          </p:cNvPr>
          <p:cNvSpPr>
            <a:spLocks noGrp="1"/>
          </p:cNvSpPr>
          <p:nvPr>
            <p:ph type="ftr" sz="quarter" idx="11"/>
          </p:nvPr>
        </p:nvSpPr>
        <p:spPr/>
        <p:txBody>
          <a:bodyPr/>
          <a:lstStyle/>
          <a:p>
            <a:endParaRPr lang="es-MX" dirty="0"/>
          </a:p>
        </p:txBody>
      </p:sp>
      <p:sp>
        <p:nvSpPr>
          <p:cNvPr id="4" name="Marcador de número de diapositiva 3">
            <a:extLst>
              <a:ext uri="{FF2B5EF4-FFF2-40B4-BE49-F238E27FC236}">
                <a16:creationId xmlns:a16="http://schemas.microsoft.com/office/drawing/2014/main" id="{60EAAF8D-15B1-435E-B343-EF328E593F5A}"/>
              </a:ext>
            </a:extLst>
          </p:cNvPr>
          <p:cNvSpPr>
            <a:spLocks noGrp="1"/>
          </p:cNvSpPr>
          <p:nvPr>
            <p:ph type="sldNum" sz="quarter" idx="12"/>
          </p:nvPr>
        </p:nvSpPr>
        <p:spPr/>
        <p:txBody>
          <a:bodyPr/>
          <a:lstStyle/>
          <a:p>
            <a:fld id="{25161285-6D45-4A4C-BC72-F7266A558DFA}" type="slidenum">
              <a:rPr lang="es-MX" smtClean="0"/>
              <a:t>‹Nº›</a:t>
            </a:fld>
            <a:endParaRPr lang="es-MX" dirty="0"/>
          </a:p>
        </p:txBody>
      </p:sp>
    </p:spTree>
    <p:extLst>
      <p:ext uri="{BB962C8B-B14F-4D97-AF65-F5344CB8AC3E}">
        <p14:creationId xmlns:p14="http://schemas.microsoft.com/office/powerpoint/2010/main" val="751633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11C8C42-FE0E-417D-BB51-55A3CCC66376}"/>
              </a:ext>
            </a:extLst>
          </p:cNvPr>
          <p:cNvSpPr>
            <a:spLocks noGrp="1"/>
          </p:cNvSpPr>
          <p:nvPr>
            <p:ph type="title"/>
          </p:nvPr>
        </p:nvSpPr>
        <p:spPr>
          <a:xfrm>
            <a:off x="839788" y="457200"/>
            <a:ext cx="3932237" cy="1600200"/>
          </a:xfrm>
        </p:spPr>
        <p:txBody>
          <a:bodyPr anchor="b"/>
          <a:lstStyle>
            <a:lvl1pPr>
              <a:defRPr sz="3200"/>
            </a:lvl1pPr>
          </a:lstStyle>
          <a:p>
            <a:r>
              <a:rPr lang="es-MX"/>
              <a:t>Haga clic para modificar el estilo de título del patrón</a:t>
            </a:r>
          </a:p>
        </p:txBody>
      </p:sp>
      <p:sp>
        <p:nvSpPr>
          <p:cNvPr id="3" name="Marcador de contenido 2">
            <a:extLst>
              <a:ext uri="{FF2B5EF4-FFF2-40B4-BE49-F238E27FC236}">
                <a16:creationId xmlns:a16="http://schemas.microsoft.com/office/drawing/2014/main" id="{88DFB6B5-C462-4288-8672-B8FC96981A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Editar el estilo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1D2AF15A-B1A9-4076-B0A4-6A79B6DB71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Editar el estilo de texto del patrón</a:t>
            </a:r>
          </a:p>
        </p:txBody>
      </p:sp>
      <p:sp>
        <p:nvSpPr>
          <p:cNvPr id="5" name="Marcador de fecha 4">
            <a:extLst>
              <a:ext uri="{FF2B5EF4-FFF2-40B4-BE49-F238E27FC236}">
                <a16:creationId xmlns:a16="http://schemas.microsoft.com/office/drawing/2014/main" id="{9EF8C2B9-7F38-4B1A-82D3-FB9F4BD1E63E}"/>
              </a:ext>
            </a:extLst>
          </p:cNvPr>
          <p:cNvSpPr>
            <a:spLocks noGrp="1"/>
          </p:cNvSpPr>
          <p:nvPr>
            <p:ph type="dt" sz="half" idx="10"/>
          </p:nvPr>
        </p:nvSpPr>
        <p:spPr/>
        <p:txBody>
          <a:bodyPr/>
          <a:lstStyle/>
          <a:p>
            <a:fld id="{AE07F27B-A933-4019-B579-D5B42C28646C}" type="datetimeFigureOut">
              <a:rPr lang="es-MX" smtClean="0"/>
              <a:t>19/09/2024</a:t>
            </a:fld>
            <a:endParaRPr lang="es-MX" dirty="0"/>
          </a:p>
        </p:txBody>
      </p:sp>
      <p:sp>
        <p:nvSpPr>
          <p:cNvPr id="6" name="Marcador de pie de página 5">
            <a:extLst>
              <a:ext uri="{FF2B5EF4-FFF2-40B4-BE49-F238E27FC236}">
                <a16:creationId xmlns:a16="http://schemas.microsoft.com/office/drawing/2014/main" id="{3088F36D-F73A-45BC-A898-EDE45077D4CA}"/>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E0DE0F6D-84B2-40F2-85E8-A48A04118A7F}"/>
              </a:ext>
            </a:extLst>
          </p:cNvPr>
          <p:cNvSpPr>
            <a:spLocks noGrp="1"/>
          </p:cNvSpPr>
          <p:nvPr>
            <p:ph type="sldNum" sz="quarter" idx="12"/>
          </p:nvPr>
        </p:nvSpPr>
        <p:spPr/>
        <p:txBody>
          <a:bodyPr/>
          <a:lstStyle/>
          <a:p>
            <a:fld id="{25161285-6D45-4A4C-BC72-F7266A558DFA}" type="slidenum">
              <a:rPr lang="es-MX" smtClean="0"/>
              <a:t>‹Nº›</a:t>
            </a:fld>
            <a:endParaRPr lang="es-MX" dirty="0"/>
          </a:p>
        </p:txBody>
      </p:sp>
    </p:spTree>
    <p:extLst>
      <p:ext uri="{BB962C8B-B14F-4D97-AF65-F5344CB8AC3E}">
        <p14:creationId xmlns:p14="http://schemas.microsoft.com/office/powerpoint/2010/main" val="25492339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434DA17-E930-481C-88EF-8890B17EC76E}"/>
              </a:ext>
            </a:extLst>
          </p:cNvPr>
          <p:cNvSpPr>
            <a:spLocks noGrp="1"/>
          </p:cNvSpPr>
          <p:nvPr>
            <p:ph type="title"/>
          </p:nvPr>
        </p:nvSpPr>
        <p:spPr>
          <a:xfrm>
            <a:off x="839788" y="457200"/>
            <a:ext cx="3932237" cy="1600200"/>
          </a:xfrm>
        </p:spPr>
        <p:txBody>
          <a:bodyPr anchor="b"/>
          <a:lstStyle>
            <a:lvl1pPr>
              <a:defRPr sz="3200"/>
            </a:lvl1pPr>
          </a:lstStyle>
          <a:p>
            <a:r>
              <a:rPr lang="es-MX"/>
              <a:t>Haga clic para modificar el estilo de título del patrón</a:t>
            </a:r>
          </a:p>
        </p:txBody>
      </p:sp>
      <p:sp>
        <p:nvSpPr>
          <p:cNvPr id="3" name="Marcador de posición de imagen 2">
            <a:extLst>
              <a:ext uri="{FF2B5EF4-FFF2-40B4-BE49-F238E27FC236}">
                <a16:creationId xmlns:a16="http://schemas.microsoft.com/office/drawing/2014/main" id="{F339A715-8380-48A3-A24B-A21477C83DD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dirty="0"/>
          </a:p>
        </p:txBody>
      </p:sp>
      <p:sp>
        <p:nvSpPr>
          <p:cNvPr id="4" name="Marcador de texto 3">
            <a:extLst>
              <a:ext uri="{FF2B5EF4-FFF2-40B4-BE49-F238E27FC236}">
                <a16:creationId xmlns:a16="http://schemas.microsoft.com/office/drawing/2014/main" id="{E89D6CB5-8A33-4ABE-BA5B-BD29818398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Editar el estilo de texto del patrón</a:t>
            </a:r>
          </a:p>
        </p:txBody>
      </p:sp>
      <p:sp>
        <p:nvSpPr>
          <p:cNvPr id="5" name="Marcador de fecha 4">
            <a:extLst>
              <a:ext uri="{FF2B5EF4-FFF2-40B4-BE49-F238E27FC236}">
                <a16:creationId xmlns:a16="http://schemas.microsoft.com/office/drawing/2014/main" id="{FCE713B2-5541-4301-8BB6-6A6A96FAC9C1}"/>
              </a:ext>
            </a:extLst>
          </p:cNvPr>
          <p:cNvSpPr>
            <a:spLocks noGrp="1"/>
          </p:cNvSpPr>
          <p:nvPr>
            <p:ph type="dt" sz="half" idx="10"/>
          </p:nvPr>
        </p:nvSpPr>
        <p:spPr/>
        <p:txBody>
          <a:bodyPr/>
          <a:lstStyle/>
          <a:p>
            <a:fld id="{AE07F27B-A933-4019-B579-D5B42C28646C}" type="datetimeFigureOut">
              <a:rPr lang="es-MX" smtClean="0"/>
              <a:t>19/09/2024</a:t>
            </a:fld>
            <a:endParaRPr lang="es-MX" dirty="0"/>
          </a:p>
        </p:txBody>
      </p:sp>
      <p:sp>
        <p:nvSpPr>
          <p:cNvPr id="6" name="Marcador de pie de página 5">
            <a:extLst>
              <a:ext uri="{FF2B5EF4-FFF2-40B4-BE49-F238E27FC236}">
                <a16:creationId xmlns:a16="http://schemas.microsoft.com/office/drawing/2014/main" id="{1DEDDF99-5D43-4BE8-AA45-5FB18AADE408}"/>
              </a:ext>
            </a:extLst>
          </p:cNvPr>
          <p:cNvSpPr>
            <a:spLocks noGrp="1"/>
          </p:cNvSpPr>
          <p:nvPr>
            <p:ph type="ftr" sz="quarter" idx="11"/>
          </p:nvPr>
        </p:nvSpPr>
        <p:spPr/>
        <p:txBody>
          <a:bodyPr/>
          <a:lstStyle/>
          <a:p>
            <a:endParaRPr lang="es-MX" dirty="0"/>
          </a:p>
        </p:txBody>
      </p:sp>
      <p:sp>
        <p:nvSpPr>
          <p:cNvPr id="7" name="Marcador de número de diapositiva 6">
            <a:extLst>
              <a:ext uri="{FF2B5EF4-FFF2-40B4-BE49-F238E27FC236}">
                <a16:creationId xmlns:a16="http://schemas.microsoft.com/office/drawing/2014/main" id="{1D5C0478-924B-4E0F-AD1D-73918CD879B6}"/>
              </a:ext>
            </a:extLst>
          </p:cNvPr>
          <p:cNvSpPr>
            <a:spLocks noGrp="1"/>
          </p:cNvSpPr>
          <p:nvPr>
            <p:ph type="sldNum" sz="quarter" idx="12"/>
          </p:nvPr>
        </p:nvSpPr>
        <p:spPr/>
        <p:txBody>
          <a:bodyPr/>
          <a:lstStyle/>
          <a:p>
            <a:fld id="{25161285-6D45-4A4C-BC72-F7266A558DFA}" type="slidenum">
              <a:rPr lang="es-MX" smtClean="0"/>
              <a:t>‹Nº›</a:t>
            </a:fld>
            <a:endParaRPr lang="es-MX" dirty="0"/>
          </a:p>
        </p:txBody>
      </p:sp>
    </p:spTree>
    <p:extLst>
      <p:ext uri="{BB962C8B-B14F-4D97-AF65-F5344CB8AC3E}">
        <p14:creationId xmlns:p14="http://schemas.microsoft.com/office/powerpoint/2010/main" val="1912587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C284D2B0-C852-475E-B7EF-89C7B328057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Haga clic para modificar el estilo de título del patrón</a:t>
            </a:r>
          </a:p>
        </p:txBody>
      </p:sp>
      <p:sp>
        <p:nvSpPr>
          <p:cNvPr id="3" name="Marcador de texto 2">
            <a:extLst>
              <a:ext uri="{FF2B5EF4-FFF2-40B4-BE49-F238E27FC236}">
                <a16:creationId xmlns:a16="http://schemas.microsoft.com/office/drawing/2014/main" id="{E9C39D16-E731-44C3-9CEE-2BF3ECF8A3B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Editar el estilo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46DFDE89-10F9-4D5C-8B1C-D3D1A6B4946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E07F27B-A933-4019-B579-D5B42C28646C}" type="datetimeFigureOut">
              <a:rPr lang="es-MX" smtClean="0"/>
              <a:t>19/09/2024</a:t>
            </a:fld>
            <a:endParaRPr lang="es-MX" dirty="0"/>
          </a:p>
        </p:txBody>
      </p:sp>
      <p:sp>
        <p:nvSpPr>
          <p:cNvPr id="5" name="Marcador de pie de página 4">
            <a:extLst>
              <a:ext uri="{FF2B5EF4-FFF2-40B4-BE49-F238E27FC236}">
                <a16:creationId xmlns:a16="http://schemas.microsoft.com/office/drawing/2014/main" id="{C58F9778-059B-41E7-8BD0-AF199A7496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dirty="0"/>
          </a:p>
        </p:txBody>
      </p:sp>
      <p:sp>
        <p:nvSpPr>
          <p:cNvPr id="6" name="Marcador de número de diapositiva 5">
            <a:extLst>
              <a:ext uri="{FF2B5EF4-FFF2-40B4-BE49-F238E27FC236}">
                <a16:creationId xmlns:a16="http://schemas.microsoft.com/office/drawing/2014/main" id="{88B2C287-665D-482E-A12E-A4553C99ED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5161285-6D45-4A4C-BC72-F7266A558DFA}" type="slidenum">
              <a:rPr lang="es-MX" smtClean="0"/>
              <a:t>‹Nº›</a:t>
            </a:fld>
            <a:endParaRPr lang="es-MX" dirty="0"/>
          </a:p>
        </p:txBody>
      </p:sp>
    </p:spTree>
    <p:extLst>
      <p:ext uri="{BB962C8B-B14F-4D97-AF65-F5344CB8AC3E}">
        <p14:creationId xmlns:p14="http://schemas.microsoft.com/office/powerpoint/2010/main" val="10378361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8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90.png"/><Relationship Id="rId1" Type="http://schemas.openxmlformats.org/officeDocument/2006/relationships/slideLayout" Target="../slideLayouts/slideLayout2.xml"/><Relationship Id="rId6" Type="http://schemas.openxmlformats.org/officeDocument/2006/relationships/image" Target="../media/image74.png"/><Relationship Id="rId5" Type="http://schemas.openxmlformats.org/officeDocument/2006/relationships/customXml" Target="../ink/ink2.xml"/><Relationship Id="rId4" Type="http://schemas.openxmlformats.org/officeDocument/2006/relationships/image" Target="../media/image73.png"/></Relationships>
</file>

<file path=ppt/slides/_rels/slide1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38.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47.png"/></Relationships>
</file>

<file path=ppt/slides/_rels/slide4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8.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77.jp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0.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6" name="Imagen 6">
            <a:extLst>
              <a:ext uri="{FF2B5EF4-FFF2-40B4-BE49-F238E27FC236}">
                <a16:creationId xmlns:a16="http://schemas.microsoft.com/office/drawing/2014/main" id="{266087F1-21DA-7C92-C572-F7F79DEFF7C2}"/>
              </a:ext>
            </a:extLst>
          </p:cNvPr>
          <p:cNvPicPr>
            <a:picLocks noChangeAspect="1"/>
          </p:cNvPicPr>
          <p:nvPr/>
        </p:nvPicPr>
        <p:blipFill rotWithShape="1">
          <a:blip r:embed="rId2"/>
          <a:srcRect b="12807"/>
          <a:stretch/>
        </p:blipFill>
        <p:spPr>
          <a:xfrm>
            <a:off x="20" y="1282"/>
            <a:ext cx="12191980" cy="6856718"/>
          </a:xfrm>
          <a:prstGeom prst="rect">
            <a:avLst/>
          </a:prstGeom>
        </p:spPr>
      </p:pic>
      <p:pic>
        <p:nvPicPr>
          <p:cNvPr id="7" name="Imagen 7">
            <a:extLst>
              <a:ext uri="{FF2B5EF4-FFF2-40B4-BE49-F238E27FC236}">
                <a16:creationId xmlns:a16="http://schemas.microsoft.com/office/drawing/2014/main" id="{7282EF73-7B24-BF5E-FF8C-D90F1B9C11E9}"/>
              </a:ext>
            </a:extLst>
          </p:cNvPr>
          <p:cNvPicPr>
            <a:picLocks noChangeAspect="1"/>
          </p:cNvPicPr>
          <p:nvPr/>
        </p:nvPicPr>
        <p:blipFill>
          <a:blip r:embed="rId3"/>
          <a:stretch>
            <a:fillRect/>
          </a:stretch>
        </p:blipFill>
        <p:spPr>
          <a:xfrm>
            <a:off x="20" y="-2184"/>
            <a:ext cx="12203501" cy="6934559"/>
          </a:xfrm>
          <a:prstGeom prst="rect">
            <a:avLst/>
          </a:prstGeom>
        </p:spPr>
      </p:pic>
      <p:sp>
        <p:nvSpPr>
          <p:cNvPr id="13" name="Subtítulo 6">
            <a:extLst>
              <a:ext uri="{FF2B5EF4-FFF2-40B4-BE49-F238E27FC236}">
                <a16:creationId xmlns:a16="http://schemas.microsoft.com/office/drawing/2014/main" id="{FE0883C9-960C-7317-4BCD-96BDABCD3126}"/>
              </a:ext>
            </a:extLst>
          </p:cNvPr>
          <p:cNvSpPr>
            <a:spLocks noGrp="1"/>
          </p:cNvSpPr>
          <p:nvPr/>
        </p:nvSpPr>
        <p:spPr>
          <a:xfrm>
            <a:off x="387966" y="5510402"/>
            <a:ext cx="9072558" cy="4758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800"/>
              <a:buFont typeface="Anaheim"/>
              <a:buNone/>
              <a:defRPr sz="16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2800"/>
              <a:buFont typeface="Anaheim"/>
              <a:buNone/>
              <a:defRPr sz="2800" b="0" i="0" u="none" strike="noStrike" cap="none">
                <a:solidFill>
                  <a:schemeClr val="dk1"/>
                </a:solidFill>
                <a:latin typeface="Anaheim"/>
                <a:ea typeface="Anaheim"/>
                <a:cs typeface="Anaheim"/>
                <a:sym typeface="Anaheim"/>
              </a:defRPr>
            </a:lvl9pPr>
          </a:lstStyle>
          <a:p>
            <a:pPr algn="l"/>
            <a:r>
              <a:rPr lang="es-MX" sz="1200" dirty="0"/>
              <a:t>ORGANIZACIONES QUE DEMUESTRAN SU COMPROMISO CON LA ÉTICA Y LA TRANSPARENCIA.</a:t>
            </a:r>
          </a:p>
        </p:txBody>
      </p:sp>
      <p:sp>
        <p:nvSpPr>
          <p:cNvPr id="14" name="CuadroTexto 3">
            <a:extLst>
              <a:ext uri="{FF2B5EF4-FFF2-40B4-BE49-F238E27FC236}">
                <a16:creationId xmlns:a16="http://schemas.microsoft.com/office/drawing/2014/main" id="{4AB283C3-2C02-D935-22FC-43C7CFF1E283}"/>
              </a:ext>
            </a:extLst>
          </p:cNvPr>
          <p:cNvSpPr txBox="1"/>
          <p:nvPr/>
        </p:nvSpPr>
        <p:spPr>
          <a:xfrm>
            <a:off x="507341" y="4304762"/>
            <a:ext cx="7972962" cy="830997"/>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MX" sz="2400" b="1" dirty="0">
                <a:solidFill>
                  <a:schemeClr val="bg1"/>
                </a:solidFill>
              </a:rPr>
              <a:t>TALLER DE BUENAS PRACTICAS PARA LA IMPLEMENTACIÓN DE UN SISTEMA DE INTEGRIDAD</a:t>
            </a:r>
            <a:endParaRPr lang="es-MX" sz="2400" dirty="0"/>
          </a:p>
        </p:txBody>
      </p:sp>
      <p:cxnSp>
        <p:nvCxnSpPr>
          <p:cNvPr id="15" name="Google Shape;220;p38">
            <a:extLst>
              <a:ext uri="{FF2B5EF4-FFF2-40B4-BE49-F238E27FC236}">
                <a16:creationId xmlns:a16="http://schemas.microsoft.com/office/drawing/2014/main" id="{B2F6A1A4-1533-F18A-BDB4-2331193ABB9A}"/>
              </a:ext>
            </a:extLst>
          </p:cNvPr>
          <p:cNvCxnSpPr/>
          <p:nvPr/>
        </p:nvCxnSpPr>
        <p:spPr>
          <a:xfrm>
            <a:off x="605154" y="5475330"/>
            <a:ext cx="6849764" cy="0"/>
          </a:xfrm>
          <a:prstGeom prst="straightConnector1">
            <a:avLst/>
          </a:prstGeom>
          <a:ln w="57150">
            <a:headEnd type="none" w="med" len="med"/>
            <a:tailEnd type="none" w="med" len="med"/>
          </a:ln>
        </p:spPr>
        <p:style>
          <a:lnRef idx="3">
            <a:schemeClr val="accent5"/>
          </a:lnRef>
          <a:fillRef idx="0">
            <a:schemeClr val="accent5"/>
          </a:fillRef>
          <a:effectRef idx="2">
            <a:schemeClr val="accent5"/>
          </a:effectRef>
          <a:fontRef idx="minor">
            <a:schemeClr val="tx1"/>
          </a:fontRef>
        </p:style>
      </p:cxnSp>
      <p:cxnSp>
        <p:nvCxnSpPr>
          <p:cNvPr id="16" name="Google Shape;220;p38">
            <a:extLst>
              <a:ext uri="{FF2B5EF4-FFF2-40B4-BE49-F238E27FC236}">
                <a16:creationId xmlns:a16="http://schemas.microsoft.com/office/drawing/2014/main" id="{6AD68B20-0AD7-BEDC-D6AF-F1C63B609D91}"/>
              </a:ext>
            </a:extLst>
          </p:cNvPr>
          <p:cNvCxnSpPr>
            <a:cxnSpLocks/>
          </p:cNvCxnSpPr>
          <p:nvPr/>
        </p:nvCxnSpPr>
        <p:spPr>
          <a:xfrm>
            <a:off x="605153" y="4238876"/>
            <a:ext cx="6849764" cy="0"/>
          </a:xfrm>
          <a:prstGeom prst="straightConnector1">
            <a:avLst/>
          </a:prstGeom>
          <a:ln w="57150">
            <a:headEnd type="none" w="med" len="med"/>
            <a:tailEnd type="none" w="med" len="med"/>
          </a:ln>
        </p:spPr>
        <p:style>
          <a:lnRef idx="3">
            <a:schemeClr val="accent5"/>
          </a:lnRef>
          <a:fillRef idx="0">
            <a:schemeClr val="accent5"/>
          </a:fillRef>
          <a:effectRef idx="2">
            <a:schemeClr val="accent5"/>
          </a:effectRef>
          <a:fontRef idx="minor">
            <a:schemeClr val="tx1"/>
          </a:fontRef>
        </p:style>
      </p:cxnSp>
    </p:spTree>
    <p:extLst>
      <p:ext uri="{BB962C8B-B14F-4D97-AF65-F5344CB8AC3E}">
        <p14:creationId xmlns:p14="http://schemas.microsoft.com/office/powerpoint/2010/main" val="14305773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38129" y="921089"/>
            <a:ext cx="10603161" cy="4752528"/>
          </a:xfrm>
        </p:spPr>
        <p:txBody>
          <a:bodyPr>
            <a:normAutofit/>
          </a:bodyPr>
          <a:lstStyle/>
          <a:p>
            <a:pPr marL="0" indent="0" algn="just">
              <a:buNone/>
            </a:pPr>
            <a:r>
              <a:rPr lang="es-MX" sz="1800" b="1" u="sng" dirty="0"/>
              <a:t>Regalos y entretenimiento</a:t>
            </a:r>
          </a:p>
          <a:p>
            <a:pPr algn="just">
              <a:buFontTx/>
              <a:buChar char="-"/>
            </a:pPr>
            <a:endParaRPr lang="es-MX" sz="1800" dirty="0"/>
          </a:p>
          <a:p>
            <a:pPr marL="0" indent="0" algn="just">
              <a:buNone/>
            </a:pPr>
            <a:r>
              <a:rPr lang="es-MX" sz="1800" dirty="0"/>
              <a:t>Ofrecer o recibir regalos, viajes, recreación o algún tipo de entretenimiento ha sido una práctica común de las empresas para fortalecer sus relaciones, mostrar hospitalidad y cortesía y promover sus productos y servicios, pero es indispensable apegarse a la regulación vigente o, en su caso, establecer límites.</a:t>
            </a:r>
          </a:p>
          <a:p>
            <a:pPr marL="0" indent="0" algn="just">
              <a:buNone/>
            </a:pPr>
            <a:endParaRPr lang="es-MX" sz="1800" dirty="0"/>
          </a:p>
          <a:p>
            <a:pPr marL="0" indent="0" algn="just">
              <a:buNone/>
            </a:pPr>
            <a:r>
              <a:rPr lang="es-MX" sz="1800" b="1" dirty="0"/>
              <a:t>Por tal motivo, está prohibido ofrecer o entregar cualquier tipo de regalo o entretenimiento a servidores públicos, de acuerdo con el artículo 7 de la LGRA, fracción II.</a:t>
            </a:r>
          </a:p>
          <a:p>
            <a:pPr marL="0" indent="0" algn="just">
              <a:buNone/>
            </a:pPr>
            <a:endParaRPr lang="es-MX" sz="1800" dirty="0"/>
          </a:p>
          <a:p>
            <a:pPr marL="0" indent="0" algn="just">
              <a:buNone/>
            </a:pPr>
            <a:r>
              <a:rPr lang="es-MX" sz="1800" dirty="0"/>
              <a:t>En el caso de las interacciones con clientes, socios y proveedores particulares, ningún regalo o entretenimiento debe ser ofrecido con la intención o aparente intención de influir en sus acciones o decisiones. </a:t>
            </a:r>
          </a:p>
          <a:p>
            <a:pPr marL="0" indent="0" algn="just">
              <a:buNone/>
            </a:pPr>
            <a:endParaRPr lang="es-MX" sz="1800" dirty="0"/>
          </a:p>
        </p:txBody>
      </p:sp>
    </p:spTree>
    <p:extLst>
      <p:ext uri="{BB962C8B-B14F-4D97-AF65-F5344CB8AC3E}">
        <p14:creationId xmlns:p14="http://schemas.microsoft.com/office/powerpoint/2010/main" val="3557743604"/>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60632" y="1484784"/>
            <a:ext cx="9446458" cy="4752528"/>
          </a:xfrm>
        </p:spPr>
        <p:txBody>
          <a:bodyPr>
            <a:normAutofit/>
          </a:bodyPr>
          <a:lstStyle/>
          <a:p>
            <a:pPr marL="0" indent="0" algn="just">
              <a:buNone/>
            </a:pPr>
            <a:r>
              <a:rPr lang="es-MX" sz="1800" b="1" dirty="0"/>
              <a:t>Denuncias</a:t>
            </a:r>
          </a:p>
          <a:p>
            <a:pPr marL="0" indent="0" algn="just">
              <a:buNone/>
            </a:pPr>
            <a:endParaRPr lang="es-MX" sz="1800" dirty="0"/>
          </a:p>
          <a:p>
            <a:pPr marL="0" indent="0" algn="just">
              <a:buNone/>
            </a:pPr>
            <a:r>
              <a:rPr lang="es-MX" sz="1800" dirty="0"/>
              <a:t>La alta dirección nombra al responsable del canal de denuncias que será el responsable de </a:t>
            </a:r>
            <a:r>
              <a:rPr lang="es-MX" sz="1800" b="1" dirty="0"/>
              <a:t>asegurar el anonimato del denunciante y garantizar la confidencialidad del proceso de investigación y seguimiento</a:t>
            </a:r>
            <a:r>
              <a:rPr lang="es-MX" sz="1800" dirty="0"/>
              <a:t>, mostrando posteriormente a la alta dirección los resultados de las investigaciones con las evidencias pertinentes para posibles actuaciones legales.</a:t>
            </a:r>
          </a:p>
          <a:p>
            <a:pPr marL="0" indent="0" algn="just">
              <a:buNone/>
            </a:pPr>
            <a:endParaRPr lang="es-MX" sz="1800" dirty="0"/>
          </a:p>
        </p:txBody>
      </p:sp>
      <p:pic>
        <p:nvPicPr>
          <p:cNvPr id="27650" name="Picture 2" descr="Plantilla de acuerdo de confidencialidad para gestion de rede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71798" y="3861048"/>
            <a:ext cx="3648405" cy="18722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756881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29187" y="1786543"/>
            <a:ext cx="8669534" cy="4752528"/>
          </a:xfrm>
        </p:spPr>
        <p:txBody>
          <a:bodyPr>
            <a:normAutofit/>
          </a:bodyPr>
          <a:lstStyle/>
          <a:p>
            <a:pPr marL="0" indent="0">
              <a:buNone/>
            </a:pPr>
            <a:r>
              <a:rPr lang="es-MX" sz="1800" b="1" dirty="0"/>
              <a:t>Canal de denuncia</a:t>
            </a:r>
          </a:p>
          <a:p>
            <a:pPr marL="0" indent="0">
              <a:buNone/>
            </a:pPr>
            <a:endParaRPr lang="es-MX" sz="1800" dirty="0"/>
          </a:p>
          <a:p>
            <a:pPr marL="0" indent="0">
              <a:buNone/>
            </a:pPr>
            <a:r>
              <a:rPr lang="es-MX" sz="1800" dirty="0"/>
              <a:t>El canal de denuncias tiene un</a:t>
            </a:r>
            <a:r>
              <a:rPr lang="es-MX" sz="1800" b="1" dirty="0"/>
              <a:t> papel clave en el sistema de integridad</a:t>
            </a:r>
            <a:r>
              <a:rPr lang="es-MX" sz="1800" dirty="0"/>
              <a:t>, debe contar con: </a:t>
            </a:r>
          </a:p>
          <a:p>
            <a:pPr marL="0" indent="0">
              <a:buNone/>
            </a:pPr>
            <a:endParaRPr lang="es-MX" sz="1800" dirty="0"/>
          </a:p>
          <a:p>
            <a:r>
              <a:rPr lang="es-MX" sz="1800" dirty="0"/>
              <a:t>Líneas de contacto </a:t>
            </a:r>
          </a:p>
          <a:p>
            <a:r>
              <a:rPr lang="es-MX" sz="1800" dirty="0"/>
              <a:t>Confidencialidad en la denuncia </a:t>
            </a:r>
          </a:p>
          <a:p>
            <a:r>
              <a:rPr lang="es-MX" sz="1800" dirty="0"/>
              <a:t>No represalias</a:t>
            </a:r>
          </a:p>
          <a:p>
            <a:r>
              <a:rPr lang="es-MX" sz="1800" dirty="0"/>
              <a:t>Conductas esperadas </a:t>
            </a:r>
          </a:p>
          <a:p>
            <a:pPr marL="0" indent="0">
              <a:buNone/>
            </a:pPr>
            <a:endParaRPr lang="es-MX" sz="1800" dirty="0"/>
          </a:p>
          <a:p>
            <a:pPr marL="0" indent="0">
              <a:buNone/>
            </a:pPr>
            <a:endParaRPr lang="es-MX" sz="1800" dirty="0"/>
          </a:p>
        </p:txBody>
      </p:sp>
      <p:pic>
        <p:nvPicPr>
          <p:cNvPr id="2050" name="Picture 2" descr="IoT, confidencialidad y ciberseguridad de la información"/>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7218401" y="3717033"/>
            <a:ext cx="2880320" cy="187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96457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2549" y="1052736"/>
            <a:ext cx="8064896" cy="4752528"/>
          </a:xfrm>
        </p:spPr>
        <p:txBody>
          <a:bodyPr>
            <a:normAutofit/>
          </a:bodyPr>
          <a:lstStyle/>
          <a:p>
            <a:pPr marL="0" indent="0">
              <a:buNone/>
            </a:pPr>
            <a:endParaRPr lang="es-MX" sz="1800" u="sng" dirty="0"/>
          </a:p>
          <a:p>
            <a:pPr marL="0" indent="0">
              <a:buNone/>
            </a:pPr>
            <a:r>
              <a:rPr lang="es-MX" sz="1800" u="sng" dirty="0"/>
              <a:t>Líneas de contacto</a:t>
            </a:r>
            <a:r>
              <a:rPr lang="es-MX" sz="1800" dirty="0"/>
              <a:t>: la empresa debe proporcionar el o los nombres, números de teléfono y/o correos electrónicos del o los responsables de recibir y gestionar dudas o posibles violaciones al Código de Ética, políticas o procedimientos internos. Los casos que lo ameriten serán investigados y, de confirmarse una falta, se aplicarán medidas disciplinarias.</a:t>
            </a:r>
          </a:p>
          <a:p>
            <a:pPr marL="0" indent="0">
              <a:buNone/>
            </a:pPr>
            <a:endParaRPr lang="es-MX" sz="1800" dirty="0"/>
          </a:p>
          <a:p>
            <a:pPr marL="0" indent="0">
              <a:buNone/>
            </a:pPr>
            <a:r>
              <a:rPr lang="es-MX" sz="1800" u="sng" dirty="0"/>
              <a:t>Confidencialidad de la denuncia</a:t>
            </a:r>
            <a:r>
              <a:rPr lang="es-MX" sz="1800" dirty="0"/>
              <a:t>: la empresa garantizará la confidencialidad del reporte, de las partes y de la investigación. </a:t>
            </a:r>
          </a:p>
          <a:p>
            <a:pPr marL="0" indent="0">
              <a:buNone/>
            </a:pPr>
            <a:endParaRPr lang="es-MX" sz="1800" dirty="0"/>
          </a:p>
          <a:p>
            <a:pPr marL="0" indent="0">
              <a:buNone/>
            </a:pPr>
            <a:r>
              <a:rPr lang="es-MX" sz="1800" u="sng" dirty="0"/>
              <a:t>Represalias</a:t>
            </a:r>
            <a:r>
              <a:rPr lang="es-MX" sz="1800" dirty="0"/>
              <a:t>: la empresa debe valorar la ayuda de su personal para identificar cualquier práctica contraria a los lineamientos internos o violaciones a la normatividad vigente y se compromete a atender de forma inmediata cualquiera de estos supuestos. Los colaboradores que informen sobre estos hechos deben estar seguros de que no habrá represalias en su contra.</a:t>
            </a:r>
          </a:p>
          <a:p>
            <a:pPr marL="0" indent="0">
              <a:buNone/>
            </a:pPr>
            <a:endParaRPr lang="es-MX" sz="1800" dirty="0"/>
          </a:p>
        </p:txBody>
      </p:sp>
    </p:spTree>
    <p:extLst>
      <p:ext uri="{BB962C8B-B14F-4D97-AF65-F5344CB8AC3E}">
        <p14:creationId xmlns:p14="http://schemas.microsoft.com/office/powerpoint/2010/main" val="60521628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526342" y="1455073"/>
            <a:ext cx="8064896" cy="4752528"/>
          </a:xfrm>
        </p:spPr>
        <p:txBody>
          <a:bodyPr>
            <a:normAutofit/>
          </a:bodyPr>
          <a:lstStyle/>
          <a:p>
            <a:pPr marL="0" indent="0">
              <a:buNone/>
            </a:pPr>
            <a:r>
              <a:rPr lang="es-MX" sz="2000" b="1" dirty="0">
                <a:latin typeface="+mj-lt"/>
              </a:rPr>
              <a:t>Canal de Consultas y Denuncias</a:t>
            </a:r>
          </a:p>
          <a:p>
            <a:pPr marL="0" indent="0">
              <a:buNone/>
            </a:pPr>
            <a:endParaRPr lang="es-MX" sz="2000" b="1" dirty="0"/>
          </a:p>
          <a:p>
            <a:pPr marL="0" indent="0">
              <a:buNone/>
            </a:pPr>
            <a:r>
              <a:rPr lang="es-MX" sz="1800" dirty="0"/>
              <a:t>El canal de consulta y denuncias tiene un</a:t>
            </a:r>
            <a:r>
              <a:rPr lang="es-MX" sz="1800" b="1" dirty="0"/>
              <a:t> papel clave en el sistema de integridad</a:t>
            </a:r>
            <a:r>
              <a:rPr lang="es-MX" sz="1800" dirty="0"/>
              <a:t>. El manejo adecuado para responder a las dudas y/o consultas, sirve para disminuir significativamente las consecuencias y daños, aporta aprendizaje e influye en la prevención de los eventos potencialmente dañinos.</a:t>
            </a:r>
          </a:p>
          <a:p>
            <a:pPr marL="0" indent="0">
              <a:buNone/>
            </a:pPr>
            <a:endParaRPr lang="es-MX" sz="1800" dirty="0"/>
          </a:p>
          <a:p>
            <a:pPr marL="0" indent="0">
              <a:buNone/>
            </a:pPr>
            <a:r>
              <a:rPr lang="es-MX" sz="1800" dirty="0"/>
              <a:t>El canal de denuncias </a:t>
            </a:r>
            <a:r>
              <a:rPr lang="es-MX" sz="1800" b="1" dirty="0"/>
              <a:t>recibe y trata los incidentes </a:t>
            </a:r>
            <a:r>
              <a:rPr lang="es-MX" sz="1800" dirty="0"/>
              <a:t>relacionados con la integridad, y además sobre otros tipos de violaciones a leyes, normas o reglamentos, relacionados con los procedimientos organizativos, de seguridad, de gestión de recursos humanos, entre otros.</a:t>
            </a:r>
          </a:p>
          <a:p>
            <a:pPr marL="0" indent="0">
              <a:buNone/>
            </a:pPr>
            <a:endParaRPr lang="es-MX" sz="1800" dirty="0"/>
          </a:p>
          <a:p>
            <a:pPr marL="0" indent="0">
              <a:buNone/>
            </a:pPr>
            <a:endParaRPr lang="es-MX" sz="1800" dirty="0"/>
          </a:p>
        </p:txBody>
      </p:sp>
    </p:spTree>
    <p:extLst>
      <p:ext uri="{BB962C8B-B14F-4D97-AF65-F5344CB8AC3E}">
        <p14:creationId xmlns:p14="http://schemas.microsoft.com/office/powerpoint/2010/main" val="1920722103"/>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63552" y="980728"/>
            <a:ext cx="8064896" cy="4752528"/>
          </a:xfrm>
        </p:spPr>
        <p:txBody>
          <a:bodyPr>
            <a:normAutofit/>
          </a:bodyPr>
          <a:lstStyle/>
          <a:p>
            <a:pPr marL="0" indent="0">
              <a:buNone/>
            </a:pPr>
            <a:endParaRPr lang="es-MX" sz="1800" dirty="0"/>
          </a:p>
          <a:p>
            <a:pPr marL="0" indent="0">
              <a:buNone/>
            </a:pPr>
            <a:r>
              <a:rPr lang="es-MX" sz="1800" b="1" dirty="0"/>
              <a:t>EL OI debe atender mediante el canal denuncias</a:t>
            </a:r>
            <a:r>
              <a:rPr lang="es-MX" sz="1800" dirty="0"/>
              <a:t>, todas las conductas, actividades o comportamientos realizados por los directivos, funcionarios empleados, apoderados, socios o terceros que incurran en una infracción a los lineamientos establecidos en el artículo 25 de la Ley General de Responsabilidades Administrativas (LGRA).</a:t>
            </a:r>
          </a:p>
          <a:p>
            <a:pPr marL="0" indent="0">
              <a:buNone/>
            </a:pPr>
            <a:endParaRPr lang="es-MX" sz="1800" dirty="0"/>
          </a:p>
          <a:p>
            <a:pPr marL="0" indent="0">
              <a:buNone/>
            </a:pPr>
            <a:r>
              <a:rPr lang="es-MX" sz="1800" dirty="0"/>
              <a:t>El órgano de gobierno o similar con las evidencias suficientes, debe determinar si procede denunciar a las autoridades competentes, de los incumplimientos a lo establecido en el artículo 25 de la Ley General de Responsabilidades Administrativas (LGRA), sin menoscabo y dejando a salvo los derechos legales del denunciante y denunciado.</a:t>
            </a:r>
          </a:p>
          <a:p>
            <a:pPr marL="0" indent="0">
              <a:buNone/>
            </a:pPr>
            <a:endParaRPr lang="es-MX" sz="1800" dirty="0"/>
          </a:p>
          <a:p>
            <a:pPr marL="0" indent="0">
              <a:buNone/>
            </a:pPr>
            <a:r>
              <a:rPr lang="es-MX" sz="1800" dirty="0"/>
              <a:t>El OI debe informar al órgano de gobierno o similar de las denuncias, su estatus procesal y resolución.</a:t>
            </a:r>
          </a:p>
          <a:p>
            <a:pPr marL="0" indent="0">
              <a:buNone/>
            </a:pPr>
            <a:endParaRPr lang="es-MX" sz="1800" dirty="0"/>
          </a:p>
          <a:p>
            <a:pPr marL="0" indent="0">
              <a:buNone/>
            </a:pPr>
            <a:endParaRPr lang="es-MX" sz="1800" dirty="0"/>
          </a:p>
        </p:txBody>
      </p:sp>
    </p:spTree>
    <p:extLst>
      <p:ext uri="{BB962C8B-B14F-4D97-AF65-F5344CB8AC3E}">
        <p14:creationId xmlns:p14="http://schemas.microsoft.com/office/powerpoint/2010/main" val="8717171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4049" y="1166018"/>
            <a:ext cx="8064896" cy="4525963"/>
          </a:xfrm>
        </p:spPr>
        <p:txBody>
          <a:bodyPr>
            <a:normAutofit/>
          </a:bodyPr>
          <a:lstStyle/>
          <a:p>
            <a:pPr marL="0" indent="0">
              <a:buNone/>
            </a:pPr>
            <a:r>
              <a:rPr lang="es-MX" sz="1800" b="1" dirty="0"/>
              <a:t>¿Qué se puede comunicar?</a:t>
            </a:r>
          </a:p>
          <a:p>
            <a:pPr marL="0" indent="0">
              <a:buNone/>
            </a:pPr>
            <a:endParaRPr lang="es-MX" sz="1800" dirty="0"/>
          </a:p>
          <a:p>
            <a:pPr marL="0" indent="0">
              <a:buNone/>
            </a:pPr>
            <a:r>
              <a:rPr lang="es-MX" sz="1800" dirty="0"/>
              <a:t>En el canal de denuncias se puede </a:t>
            </a:r>
            <a:r>
              <a:rPr lang="es-MX" sz="1800" b="1" dirty="0"/>
              <a:t>comunicar cualquier irregularidad o comportamiento contrario a la legalidad, o a las normas y procedimientos </a:t>
            </a:r>
            <a:r>
              <a:rPr lang="es-MX" sz="1800" dirty="0"/>
              <a:t>establecidos por la organización relacionado con malas prácticas financieras, contables, comerciales o de cumplimiento de integridad y normativo cometidas por empleados u organizaciones relacionadas.</a:t>
            </a:r>
          </a:p>
          <a:p>
            <a:pPr marL="0" indent="0">
              <a:buNone/>
            </a:pPr>
            <a:endParaRPr lang="es-MX" sz="1800" dirty="0"/>
          </a:p>
          <a:p>
            <a:pPr marL="0" indent="0">
              <a:buNone/>
            </a:pPr>
            <a:r>
              <a:rPr lang="es-MX" sz="1800" dirty="0"/>
              <a:t>Todos los </a:t>
            </a:r>
            <a:r>
              <a:rPr lang="es-MX" sz="1800" b="1" dirty="0"/>
              <a:t>directivos y empleados </a:t>
            </a:r>
            <a:r>
              <a:rPr lang="es-MX" sz="1800" dirty="0"/>
              <a:t>de la organización tienen la </a:t>
            </a:r>
            <a:r>
              <a:rPr lang="es-MX" sz="1800" b="1" dirty="0"/>
              <a:t>obligación de informar </a:t>
            </a:r>
            <a:r>
              <a:rPr lang="es-MX" sz="1800" dirty="0"/>
              <a:t>sobre cualquier hecho constitutivo de </a:t>
            </a:r>
            <a:r>
              <a:rPr lang="es-MX" sz="1800" b="1" dirty="0"/>
              <a:t>un posible ilícito penal, incumplimiento de integridad, legal o irregularidad </a:t>
            </a:r>
            <a:r>
              <a:rPr lang="es-MX" sz="1800" dirty="0"/>
              <a:t>de las que tengan constancia de la organización, como también las personas mencionadas precedentemente.</a:t>
            </a:r>
          </a:p>
          <a:p>
            <a:pPr marL="0" indent="0">
              <a:buNone/>
            </a:pPr>
            <a:endParaRPr lang="es-MX" sz="1800" dirty="0"/>
          </a:p>
        </p:txBody>
      </p:sp>
    </p:spTree>
    <p:extLst>
      <p:ext uri="{BB962C8B-B14F-4D97-AF65-F5344CB8AC3E}">
        <p14:creationId xmlns:p14="http://schemas.microsoft.com/office/powerpoint/2010/main" val="305866113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77702" y="1517938"/>
            <a:ext cx="8064896" cy="4752528"/>
          </a:xfrm>
        </p:spPr>
        <p:txBody>
          <a:bodyPr>
            <a:normAutofit/>
          </a:bodyPr>
          <a:lstStyle/>
          <a:p>
            <a:pPr marL="0" indent="0">
              <a:buNone/>
            </a:pPr>
            <a:r>
              <a:rPr lang="es-MX" sz="1800" b="1" dirty="0"/>
              <a:t>Canal de Denuncias </a:t>
            </a:r>
          </a:p>
          <a:p>
            <a:pPr marL="0" indent="0">
              <a:buNone/>
            </a:pPr>
            <a:endParaRPr lang="es-MX" sz="1800" dirty="0"/>
          </a:p>
          <a:p>
            <a:pPr marL="0" indent="0">
              <a:buNone/>
            </a:pPr>
            <a:r>
              <a:rPr lang="es-MX" sz="1800" dirty="0"/>
              <a:t>La comunicación se </a:t>
            </a:r>
            <a:r>
              <a:rPr lang="es-MX" sz="1800" b="1" dirty="0"/>
              <a:t>remite</a:t>
            </a:r>
            <a:r>
              <a:rPr lang="es-MX" sz="1800" dirty="0"/>
              <a:t> al Canal de denuncias de la organización mediante </a:t>
            </a:r>
            <a:r>
              <a:rPr lang="es-MX" sz="1800" b="1" dirty="0"/>
              <a:t>correo electrónico</a:t>
            </a:r>
            <a:r>
              <a:rPr lang="es-MX" sz="1800" dirty="0"/>
              <a:t>.</a:t>
            </a:r>
          </a:p>
          <a:p>
            <a:pPr marL="0" indent="0">
              <a:buNone/>
            </a:pPr>
            <a:endParaRPr lang="es-MX" sz="1800" dirty="0"/>
          </a:p>
          <a:p>
            <a:pPr marL="0" indent="0">
              <a:buNone/>
            </a:pPr>
            <a:r>
              <a:rPr lang="es-MX" sz="1800" dirty="0"/>
              <a:t>El Oficial de Integridad es el responsable de </a:t>
            </a:r>
            <a:r>
              <a:rPr lang="es-MX" sz="1800" b="1" dirty="0"/>
              <a:t>asegurar la confidencialidad y no represalias del denunciante </a:t>
            </a:r>
            <a:r>
              <a:rPr lang="es-MX" sz="1800" dirty="0"/>
              <a:t>y garantizar la confidencialidad del proceso de investigación y seguimiento, mostrando posteriormente a la alta dirección los resultados de las investigaciones con las evidencias pertinentes para posibles actuaciones legales.</a:t>
            </a:r>
          </a:p>
          <a:p>
            <a:pPr marL="0" indent="0">
              <a:buNone/>
            </a:pPr>
            <a:endParaRPr lang="es-MX" sz="1800" dirty="0"/>
          </a:p>
        </p:txBody>
      </p:sp>
    </p:spTree>
    <p:extLst>
      <p:ext uri="{BB962C8B-B14F-4D97-AF65-F5344CB8AC3E}">
        <p14:creationId xmlns:p14="http://schemas.microsoft.com/office/powerpoint/2010/main" val="100140288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74907" y="1579120"/>
            <a:ext cx="8064896" cy="4752528"/>
          </a:xfrm>
        </p:spPr>
        <p:txBody>
          <a:bodyPr>
            <a:normAutofit/>
          </a:bodyPr>
          <a:lstStyle/>
          <a:p>
            <a:pPr marL="0" indent="0">
              <a:buNone/>
            </a:pPr>
            <a:r>
              <a:rPr lang="es-MX" sz="1800" b="1" dirty="0"/>
              <a:t>Elementos mínimos del Canal de Denuncia</a:t>
            </a:r>
          </a:p>
          <a:p>
            <a:pPr marL="0" indent="0">
              <a:buNone/>
            </a:pPr>
            <a:endParaRPr lang="es-MX" sz="1800" b="1" dirty="0"/>
          </a:p>
          <a:p>
            <a:r>
              <a:rPr lang="es-MX" sz="1800" dirty="0"/>
              <a:t>Recepción y clasificación de denuncias</a:t>
            </a:r>
          </a:p>
          <a:p>
            <a:r>
              <a:rPr lang="es-MX" sz="1800" dirty="0"/>
              <a:t>Procedimiento de recepción de denuncias</a:t>
            </a:r>
          </a:p>
          <a:p>
            <a:r>
              <a:rPr lang="es-MX" sz="1800" dirty="0"/>
              <a:t>Clasificación de las denuncias</a:t>
            </a:r>
          </a:p>
          <a:p>
            <a:r>
              <a:rPr lang="es-MX" sz="1800" dirty="0"/>
              <a:t>Tratamiento de denuncias menores</a:t>
            </a:r>
          </a:p>
          <a:p>
            <a:r>
              <a:rPr lang="es-MX" sz="1800" dirty="0"/>
              <a:t>Tratamiento de denuncias graves</a:t>
            </a:r>
          </a:p>
          <a:p>
            <a:r>
              <a:rPr lang="es-MX" sz="1800" dirty="0"/>
              <a:t>Investigación de las denuncias</a:t>
            </a:r>
          </a:p>
          <a:p>
            <a:r>
              <a:rPr lang="es-MX" sz="1800" dirty="0"/>
              <a:t>Aprendizaje a partir de las denuncias</a:t>
            </a:r>
          </a:p>
          <a:p>
            <a:r>
              <a:rPr lang="es-MX" sz="1800" dirty="0"/>
              <a:t>Medidas disciplinarias</a:t>
            </a:r>
          </a:p>
          <a:p>
            <a:r>
              <a:rPr lang="es-MX" sz="1800" dirty="0"/>
              <a:t>Recolección de evidencia</a:t>
            </a:r>
          </a:p>
          <a:p>
            <a:pPr marL="0" indent="0">
              <a:buNone/>
            </a:pPr>
            <a:endParaRPr lang="es-MX" sz="1800" dirty="0"/>
          </a:p>
          <a:p>
            <a:pPr marL="0" indent="0">
              <a:buNone/>
            </a:pPr>
            <a:endParaRPr lang="es-MX" sz="1800" dirty="0"/>
          </a:p>
        </p:txBody>
      </p:sp>
      <p:pic>
        <p:nvPicPr>
          <p:cNvPr id="2050" name="Picture 2" descr="Cómo crear canales de comunicación en partidos políticos - Comunica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73652" y="3789040"/>
            <a:ext cx="2654796" cy="17698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86936"/>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94872" y="1500793"/>
            <a:ext cx="8064896" cy="4752528"/>
          </a:xfrm>
        </p:spPr>
        <p:txBody>
          <a:bodyPr>
            <a:normAutofit/>
          </a:bodyPr>
          <a:lstStyle/>
          <a:p>
            <a:pPr marL="0" indent="0">
              <a:buNone/>
            </a:pPr>
            <a:r>
              <a:rPr lang="es-MX" sz="2000" b="1" dirty="0">
                <a:latin typeface="+mj-lt"/>
              </a:rPr>
              <a:t>. OPERACIÓN DEL SISTEMA DE INTEGRIDAD </a:t>
            </a:r>
          </a:p>
          <a:p>
            <a:pPr marL="0" indent="0">
              <a:buNone/>
            </a:pPr>
            <a:endParaRPr lang="es-MX" sz="1800" dirty="0"/>
          </a:p>
          <a:p>
            <a:pPr marL="0" indent="0">
              <a:buNone/>
            </a:pPr>
            <a:r>
              <a:rPr lang="es-MX" sz="1800" dirty="0"/>
              <a:t>A continuación se describe la forma de proceder en los siguientes supuestos:</a:t>
            </a:r>
          </a:p>
          <a:p>
            <a:pPr marL="0" indent="0">
              <a:buNone/>
            </a:pPr>
            <a:endParaRPr lang="es-MX" sz="1800" dirty="0"/>
          </a:p>
          <a:p>
            <a:pPr marL="0" indent="0">
              <a:buNone/>
            </a:pPr>
            <a:r>
              <a:rPr lang="es-MX" sz="1800" dirty="0"/>
              <a:t>•	Incumplimientos de Integridad</a:t>
            </a:r>
          </a:p>
          <a:p>
            <a:pPr marL="0" indent="0">
              <a:buNone/>
            </a:pPr>
            <a:r>
              <a:rPr lang="es-MX" sz="1800" dirty="0"/>
              <a:t>•	Posibles delitos de corrupción u otros</a:t>
            </a:r>
          </a:p>
          <a:p>
            <a:pPr marL="0" indent="0">
              <a:buNone/>
            </a:pPr>
            <a:r>
              <a:rPr lang="es-MX" sz="1800" dirty="0"/>
              <a:t>•	Investigaciones</a:t>
            </a:r>
          </a:p>
          <a:p>
            <a:pPr marL="0" indent="0">
              <a:buNone/>
            </a:pPr>
            <a:endParaRPr lang="es-MX" sz="1800" dirty="0"/>
          </a:p>
        </p:txBody>
      </p:sp>
      <p:pic>
        <p:nvPicPr>
          <p:cNvPr id="22532" name="Picture 4" descr="Elaboración y defensa de un TFG de Ciencias Sociales - Facultad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04113" y="3068960"/>
            <a:ext cx="2832249" cy="22599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547988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54978" y="1278209"/>
            <a:ext cx="10093759" cy="4752528"/>
          </a:xfrm>
        </p:spPr>
        <p:txBody>
          <a:bodyPr>
            <a:normAutofit/>
          </a:bodyPr>
          <a:lstStyle/>
          <a:p>
            <a:pPr marL="0" indent="0">
              <a:buNone/>
            </a:pPr>
            <a:r>
              <a:rPr lang="es-MX" sz="2000" b="1" dirty="0">
                <a:latin typeface="+mj-lt"/>
              </a:rPr>
              <a:t>Investigaciones</a:t>
            </a:r>
          </a:p>
          <a:p>
            <a:pPr marL="0" indent="0">
              <a:buNone/>
            </a:pPr>
            <a:endParaRPr lang="es-MX" sz="1800" dirty="0"/>
          </a:p>
          <a:p>
            <a:pPr marL="0" indent="0">
              <a:buNone/>
            </a:pPr>
            <a:r>
              <a:rPr lang="es-MX" sz="1800" dirty="0"/>
              <a:t>A través de su propia investigación sobre denuncias o hechos sospechosos, </a:t>
            </a:r>
            <a:r>
              <a:rPr lang="es-MX" sz="1800" b="1" dirty="0"/>
              <a:t>la organización se anticipa y puede tomar decisiones</a:t>
            </a:r>
            <a:r>
              <a:rPr lang="es-MX" sz="1800" dirty="0"/>
              <a:t> que implicarán, una mejor resolución de problemas. </a:t>
            </a:r>
          </a:p>
          <a:p>
            <a:pPr marL="0" indent="0">
              <a:buNone/>
            </a:pPr>
            <a:endParaRPr lang="es-MX" sz="1800" dirty="0"/>
          </a:p>
          <a:p>
            <a:pPr marL="0" indent="0">
              <a:buNone/>
            </a:pPr>
            <a:r>
              <a:rPr lang="es-MX" sz="1800" dirty="0"/>
              <a:t>Las investigaciones internas </a:t>
            </a:r>
            <a:r>
              <a:rPr lang="es-MX" sz="1800" b="1" dirty="0"/>
              <a:t>deben velar por el equilibrio de derechos e intereses (del denunciante y denunciado) </a:t>
            </a:r>
            <a:r>
              <a:rPr lang="es-MX" sz="1800" dirty="0"/>
              <a:t>que exigen que se realicen bajo la supervisión y asesoramiento de un experto.</a:t>
            </a:r>
          </a:p>
          <a:p>
            <a:pPr marL="0" indent="0">
              <a:buNone/>
            </a:pPr>
            <a:endParaRPr lang="es-MX" sz="1800" dirty="0"/>
          </a:p>
          <a:p>
            <a:pPr marL="0" indent="0">
              <a:buNone/>
            </a:pPr>
            <a:endParaRPr lang="es-MX" sz="1800" dirty="0"/>
          </a:p>
        </p:txBody>
      </p:sp>
      <p:pic>
        <p:nvPicPr>
          <p:cNvPr id="19458" name="Picture 2" descr="Investigar en la web: Busco y no consigo nada - EVirtualplu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19836" y="4072572"/>
            <a:ext cx="2952328" cy="16606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29590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8215" y="1725092"/>
            <a:ext cx="10523891" cy="4752528"/>
          </a:xfrm>
        </p:spPr>
        <p:txBody>
          <a:bodyPr>
            <a:normAutofit/>
          </a:bodyPr>
          <a:lstStyle/>
          <a:p>
            <a:pPr marL="0" indent="0" algn="just">
              <a:buNone/>
            </a:pPr>
            <a:r>
              <a:rPr lang="es-MX" sz="1800" dirty="0"/>
              <a:t>Se debe establecer </a:t>
            </a:r>
            <a:r>
              <a:rPr lang="es-MX" sz="1800" b="1" dirty="0"/>
              <a:t>un monto máximo para otorgar y recibir regalos</a:t>
            </a:r>
            <a:r>
              <a:rPr lang="es-MX" sz="1800" dirty="0"/>
              <a:t>, siempre y </a:t>
            </a:r>
            <a:r>
              <a:rPr lang="es-MX" sz="1800" b="1" u="sng" dirty="0"/>
              <a:t>cuando no se trate de funcionarios públicos.</a:t>
            </a:r>
            <a:r>
              <a:rPr lang="es-MX" sz="1800" dirty="0"/>
              <a:t> La entrega y recepción de regalos, viajes y entretenimiento debe apegarse a los procedimientos establecidos por la organización.</a:t>
            </a:r>
          </a:p>
          <a:p>
            <a:pPr marL="0" indent="0" algn="just">
              <a:buNone/>
            </a:pPr>
            <a:endParaRPr lang="es-MX" sz="1800" dirty="0"/>
          </a:p>
          <a:p>
            <a:pPr marL="0" indent="0" algn="just">
              <a:buNone/>
            </a:pPr>
            <a:r>
              <a:rPr lang="es-MX" sz="1800" dirty="0"/>
              <a:t>El trabajador que reciba un beneficio que supere dicho monto, deberá notificarlo a la empresa, qué determinará la forma de proceder.</a:t>
            </a:r>
          </a:p>
          <a:p>
            <a:pPr marL="0" indent="0" algn="just">
              <a:buNone/>
            </a:pPr>
            <a:endParaRPr lang="es-MX" sz="1800" dirty="0"/>
          </a:p>
          <a:p>
            <a:pPr marL="0" indent="0" algn="just">
              <a:buNone/>
            </a:pPr>
            <a:r>
              <a:rPr lang="es-MX" sz="1800" dirty="0"/>
              <a:t>Adicionalmente, cualquier gasto en este rubro deberá verse reflejado adecuadamente en los libros contables. La transparencia es la regla general en esta práctica.</a:t>
            </a:r>
          </a:p>
          <a:p>
            <a:pPr marL="0" indent="0" algn="just">
              <a:buNone/>
            </a:pPr>
            <a:endParaRPr lang="es-MX" sz="1800" dirty="0"/>
          </a:p>
        </p:txBody>
      </p:sp>
    </p:spTree>
    <p:extLst>
      <p:ext uri="{BB962C8B-B14F-4D97-AF65-F5344CB8AC3E}">
        <p14:creationId xmlns:p14="http://schemas.microsoft.com/office/powerpoint/2010/main" val="2748872013"/>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0331" y="1052736"/>
            <a:ext cx="8589208" cy="4752528"/>
          </a:xfrm>
        </p:spPr>
        <p:txBody>
          <a:bodyPr>
            <a:normAutofit/>
          </a:bodyPr>
          <a:lstStyle/>
          <a:p>
            <a:pPr marL="0" indent="0">
              <a:buNone/>
            </a:pPr>
            <a:r>
              <a:rPr lang="es-MX" sz="1800" b="1" dirty="0"/>
              <a:t>Análisis y evaluación </a:t>
            </a:r>
          </a:p>
          <a:p>
            <a:pPr marL="0" indent="0">
              <a:buNone/>
            </a:pPr>
            <a:endParaRPr lang="es-MX" sz="1800" dirty="0"/>
          </a:p>
          <a:p>
            <a:pPr marL="0" indent="0">
              <a:buNone/>
            </a:pPr>
            <a:r>
              <a:rPr lang="es-MX" sz="1800" dirty="0"/>
              <a:t>La organización debe analizar y evaluar los </a:t>
            </a:r>
            <a:r>
              <a:rPr lang="es-MX" sz="1800" b="1" dirty="0"/>
              <a:t>datos pertinentes y la información derivada de denuncias, monitoreo y medición</a:t>
            </a:r>
            <a:r>
              <a:rPr lang="es-MX" sz="1800" dirty="0"/>
              <a:t>.</a:t>
            </a:r>
          </a:p>
          <a:p>
            <a:pPr marL="0" indent="0">
              <a:buNone/>
            </a:pPr>
            <a:endParaRPr lang="es-MX" sz="1800" dirty="0"/>
          </a:p>
          <a:p>
            <a:pPr marL="0" indent="0">
              <a:buNone/>
            </a:pPr>
            <a:r>
              <a:rPr lang="es-MX" sz="1800" dirty="0"/>
              <a:t>Los resultados del análisis se utilizarán para evaluar:</a:t>
            </a:r>
          </a:p>
          <a:p>
            <a:pPr marL="0" indent="0">
              <a:buNone/>
            </a:pPr>
            <a:endParaRPr lang="es-MX" sz="1800" dirty="0"/>
          </a:p>
          <a:p>
            <a:r>
              <a:rPr lang="es-MX" sz="1800" dirty="0"/>
              <a:t>El rendimiento y la eficacia del sistema de integridad </a:t>
            </a:r>
          </a:p>
          <a:p>
            <a:r>
              <a:rPr lang="es-MX" sz="1800" dirty="0"/>
              <a:t>Si la planificación se ha implementado efectivamente</a:t>
            </a:r>
          </a:p>
          <a:p>
            <a:r>
              <a:rPr lang="es-MX" sz="1800" dirty="0"/>
              <a:t>La efectividad de las medidas adoptadas para abordar los riesgos y oportunidades</a:t>
            </a:r>
          </a:p>
          <a:p>
            <a:r>
              <a:rPr lang="es-MX" sz="1800" dirty="0"/>
              <a:t>Las denuncias y resoluciones</a:t>
            </a:r>
          </a:p>
          <a:p>
            <a:r>
              <a:rPr lang="es-MX" sz="1800" dirty="0"/>
              <a:t>La necesidad de mejoras en el sistema de integridad </a:t>
            </a:r>
          </a:p>
          <a:p>
            <a:pPr marL="0" indent="0">
              <a:buNone/>
            </a:pPr>
            <a:endParaRPr lang="es-MX" sz="1800" dirty="0"/>
          </a:p>
          <a:p>
            <a:pPr marL="0" indent="0">
              <a:buNone/>
            </a:pPr>
            <a:endParaRPr lang="es-MX" sz="1800" dirty="0"/>
          </a:p>
        </p:txBody>
      </p:sp>
    </p:spTree>
    <p:extLst>
      <p:ext uri="{BB962C8B-B14F-4D97-AF65-F5344CB8AC3E}">
        <p14:creationId xmlns:p14="http://schemas.microsoft.com/office/powerpoint/2010/main" val="415878631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Imagen 4">
            <a:extLst>
              <a:ext uri="{FF2B5EF4-FFF2-40B4-BE49-F238E27FC236}">
                <a16:creationId xmlns:a16="http://schemas.microsoft.com/office/drawing/2014/main" id="{40DE155C-9FB5-3EFF-D092-8E879A832063}"/>
              </a:ext>
            </a:extLst>
          </p:cNvPr>
          <p:cNvPicPr>
            <a:picLocks noChangeAspect="1"/>
          </p:cNvPicPr>
          <p:nvPr/>
        </p:nvPicPr>
        <p:blipFill rotWithShape="1">
          <a:blip r:embed="rId2"/>
          <a:srcRect t="7229" b="8201"/>
          <a:stretch/>
        </p:blipFill>
        <p:spPr>
          <a:xfrm>
            <a:off x="20" y="1282"/>
            <a:ext cx="12191980" cy="6856718"/>
          </a:xfrm>
          <a:prstGeom prst="rect">
            <a:avLst/>
          </a:prstGeom>
        </p:spPr>
      </p:pic>
      <p:pic>
        <p:nvPicPr>
          <p:cNvPr id="6" name="Imagen 7">
            <a:extLst>
              <a:ext uri="{FF2B5EF4-FFF2-40B4-BE49-F238E27FC236}">
                <a16:creationId xmlns:a16="http://schemas.microsoft.com/office/drawing/2014/main" id="{4F881F46-1E31-D7A3-20FF-26347881C5EC}"/>
              </a:ext>
            </a:extLst>
          </p:cNvPr>
          <p:cNvPicPr>
            <a:picLocks noChangeAspect="1"/>
          </p:cNvPicPr>
          <p:nvPr/>
        </p:nvPicPr>
        <p:blipFill>
          <a:blip r:embed="rId3"/>
          <a:stretch>
            <a:fillRect/>
          </a:stretch>
        </p:blipFill>
        <p:spPr>
          <a:xfrm>
            <a:off x="-5750" y="-74223"/>
            <a:ext cx="12203501" cy="6934559"/>
          </a:xfrm>
          <a:prstGeom prst="rect">
            <a:avLst/>
          </a:prstGeom>
        </p:spPr>
      </p:pic>
      <p:sp>
        <p:nvSpPr>
          <p:cNvPr id="11" name="Google Shape;271;p43">
            <a:extLst>
              <a:ext uri="{FF2B5EF4-FFF2-40B4-BE49-F238E27FC236}">
                <a16:creationId xmlns:a16="http://schemas.microsoft.com/office/drawing/2014/main" id="{61289374-44FF-CA47-F82F-E57A11E093B2}"/>
              </a:ext>
            </a:extLst>
          </p:cNvPr>
          <p:cNvSpPr txBox="1">
            <a:spLocks noGrp="1"/>
          </p:cNvSpPr>
          <p:nvPr/>
        </p:nvSpPr>
        <p:spPr>
          <a:xfrm>
            <a:off x="3388986" y="2182122"/>
            <a:ext cx="4983000" cy="2020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2500"/>
              <a:buFont typeface="Anaheim"/>
              <a:buNone/>
              <a:defRPr sz="2800" b="0" i="0" u="none" strike="noStrike" cap="none">
                <a:solidFill>
                  <a:schemeClr val="lt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2500"/>
              <a:buFont typeface="Anaheim"/>
              <a:buNone/>
              <a:defRPr sz="25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2500"/>
              <a:buFont typeface="Anaheim"/>
              <a:buNone/>
              <a:defRPr sz="25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2500"/>
              <a:buFont typeface="Anaheim"/>
              <a:buNone/>
              <a:defRPr sz="25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2500"/>
              <a:buFont typeface="Anaheim"/>
              <a:buNone/>
              <a:defRPr sz="25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2500"/>
              <a:buFont typeface="Anaheim"/>
              <a:buNone/>
              <a:defRPr sz="25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2500"/>
              <a:buFont typeface="Anaheim"/>
              <a:buNone/>
              <a:defRPr sz="25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2500"/>
              <a:buFont typeface="Anaheim"/>
              <a:buNone/>
              <a:defRPr sz="25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2500"/>
              <a:buFont typeface="Anaheim"/>
              <a:buNone/>
              <a:defRPr sz="2500" b="0" i="0" u="none" strike="noStrike" cap="none">
                <a:solidFill>
                  <a:schemeClr val="dk1"/>
                </a:solidFill>
                <a:latin typeface="Anaheim"/>
                <a:ea typeface="Anaheim"/>
                <a:cs typeface="Anaheim"/>
                <a:sym typeface="Anaheim"/>
              </a:defRPr>
            </a:lvl9pPr>
          </a:lstStyle>
          <a:p>
            <a:pPr marL="0" indent="0"/>
            <a:r>
              <a:rPr lang="en" dirty="0"/>
              <a:t>AUDITORÍA DE INTEGRIDAD Y CUMPLIMIENTO</a:t>
            </a:r>
          </a:p>
        </p:txBody>
      </p:sp>
      <p:cxnSp>
        <p:nvCxnSpPr>
          <p:cNvPr id="12" name="Google Shape;272;p43">
            <a:extLst>
              <a:ext uri="{FF2B5EF4-FFF2-40B4-BE49-F238E27FC236}">
                <a16:creationId xmlns:a16="http://schemas.microsoft.com/office/drawing/2014/main" id="{D112DFFF-1825-C12F-1CF6-46859EC5CB58}"/>
              </a:ext>
            </a:extLst>
          </p:cNvPr>
          <p:cNvCxnSpPr/>
          <p:nvPr/>
        </p:nvCxnSpPr>
        <p:spPr>
          <a:xfrm>
            <a:off x="2150987" y="6418220"/>
            <a:ext cx="7717800" cy="0"/>
          </a:xfrm>
          <a:prstGeom prst="straightConnector1">
            <a:avLst/>
          </a:prstGeom>
          <a:noFill/>
          <a:ln w="57150" cap="flat" cmpd="sng">
            <a:solidFill>
              <a:srgbClr val="6CB2E3"/>
            </a:solidFill>
            <a:prstDash val="solid"/>
            <a:round/>
            <a:headEnd type="none" w="med" len="med"/>
            <a:tailEnd type="none" w="med" len="med"/>
          </a:ln>
        </p:spPr>
      </p:cxnSp>
      <p:sp>
        <p:nvSpPr>
          <p:cNvPr id="13" name="Google Shape;273;p43">
            <a:extLst>
              <a:ext uri="{FF2B5EF4-FFF2-40B4-BE49-F238E27FC236}">
                <a16:creationId xmlns:a16="http://schemas.microsoft.com/office/drawing/2014/main" id="{9EA34522-D1F2-83FC-CE6E-26E8DE31E372}"/>
              </a:ext>
            </a:extLst>
          </p:cNvPr>
          <p:cNvSpPr/>
          <p:nvPr/>
        </p:nvSpPr>
        <p:spPr>
          <a:xfrm>
            <a:off x="5572800" y="110933"/>
            <a:ext cx="1040100" cy="1024200"/>
          </a:xfrm>
          <a:prstGeom prst="rect">
            <a:avLst/>
          </a:prstGeom>
          <a:noFill/>
          <a:ln w="28575" cap="flat" cmpd="sng">
            <a:solidFill>
              <a:srgbClr val="6CB2E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14" name="Google Shape;274;p43">
            <a:extLst>
              <a:ext uri="{FF2B5EF4-FFF2-40B4-BE49-F238E27FC236}">
                <a16:creationId xmlns:a16="http://schemas.microsoft.com/office/drawing/2014/main" id="{1FBEEE02-2735-C9B2-DA1E-5994C4A754A2}"/>
              </a:ext>
            </a:extLst>
          </p:cNvPr>
          <p:cNvSpPr txBox="1"/>
          <p:nvPr/>
        </p:nvSpPr>
        <p:spPr>
          <a:xfrm>
            <a:off x="5667013" y="304246"/>
            <a:ext cx="858300" cy="729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ctr" rtl="0">
              <a:spcBef>
                <a:spcPts val="0"/>
              </a:spcBef>
              <a:spcAft>
                <a:spcPts val="0"/>
              </a:spcAft>
              <a:buNone/>
            </a:pPr>
            <a:endParaRPr sz="8000" dirty="0">
              <a:solidFill>
                <a:schemeClr val="lt1"/>
              </a:solidFill>
              <a:latin typeface="Marcellus"/>
              <a:ea typeface="Marcellus"/>
              <a:cs typeface="Marcellus"/>
              <a:sym typeface="Marcellus"/>
            </a:endParaRPr>
          </a:p>
        </p:txBody>
      </p:sp>
    </p:spTree>
    <p:extLst>
      <p:ext uri="{BB962C8B-B14F-4D97-AF65-F5344CB8AC3E}">
        <p14:creationId xmlns:p14="http://schemas.microsoft.com/office/powerpoint/2010/main" val="686858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97992" y="901621"/>
            <a:ext cx="8943538" cy="4752528"/>
          </a:xfrm>
        </p:spPr>
        <p:txBody>
          <a:bodyPr>
            <a:normAutofit/>
          </a:bodyPr>
          <a:lstStyle/>
          <a:p>
            <a:pPr marL="0" indent="0">
              <a:buNone/>
            </a:pPr>
            <a:r>
              <a:rPr lang="es-MX" sz="2000" b="1" dirty="0">
                <a:latin typeface="+mj-lt"/>
              </a:rPr>
              <a:t>¿Qué es la auditoria? </a:t>
            </a:r>
            <a:endParaRPr lang="es-ES" sz="1800" dirty="0">
              <a:latin typeface="+mj-lt"/>
            </a:endParaRPr>
          </a:p>
          <a:p>
            <a:pPr marL="0" indent="0">
              <a:buNone/>
            </a:pPr>
            <a:endParaRPr lang="es-MX" sz="1800" dirty="0"/>
          </a:p>
          <a:p>
            <a:r>
              <a:rPr lang="es-MX" sz="1800" dirty="0"/>
              <a:t>Revisión de la contabilidad de una empresa, de una sociedad, etc., realizada por un auditor. Real Academia Española.</a:t>
            </a:r>
          </a:p>
          <a:p>
            <a:endParaRPr lang="es-MX" sz="1800" dirty="0"/>
          </a:p>
          <a:p>
            <a:r>
              <a:rPr lang="es-MX" sz="1800" dirty="0"/>
              <a:t>Actividad profesional que en base a procedimientos y técnicas realiza revisiones y evaluaciones.</a:t>
            </a:r>
          </a:p>
          <a:p>
            <a:endParaRPr lang="es-MX" sz="1800" dirty="0"/>
          </a:p>
          <a:p>
            <a:r>
              <a:rPr lang="es-MX" sz="1800" dirty="0"/>
              <a:t>Revisión de cualquier actividad susceptible de control.</a:t>
            </a:r>
          </a:p>
          <a:p>
            <a:pPr marL="0" indent="0">
              <a:buNone/>
            </a:pPr>
            <a:endParaRPr lang="es-MX" sz="1800" dirty="0"/>
          </a:p>
          <a:p>
            <a:r>
              <a:rPr lang="es-MX" sz="1800" dirty="0"/>
              <a:t>“Es el examen completo y constructivo de la estructura organizativa de una empresa, institución o entidad gubernamental, o de cualquier organización y de sus métodos de control, medios de operación y empleo que de a sus recursos humanos y materiales”. William P. Leonard, Auditoría Administrativa. </a:t>
            </a:r>
          </a:p>
          <a:p>
            <a:pPr marL="0" indent="0">
              <a:buNone/>
            </a:pPr>
            <a:endParaRPr lang="es-MX" sz="1800" dirty="0"/>
          </a:p>
        </p:txBody>
      </p:sp>
    </p:spTree>
    <p:extLst>
      <p:ext uri="{BB962C8B-B14F-4D97-AF65-F5344CB8AC3E}">
        <p14:creationId xmlns:p14="http://schemas.microsoft.com/office/powerpoint/2010/main" val="2336694899"/>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48499" y="1052736"/>
            <a:ext cx="9257863" cy="4752528"/>
          </a:xfrm>
        </p:spPr>
        <p:txBody>
          <a:bodyPr>
            <a:normAutofit/>
          </a:bodyPr>
          <a:lstStyle/>
          <a:p>
            <a:pPr marL="0" indent="0" algn="just">
              <a:buNone/>
            </a:pPr>
            <a:r>
              <a:rPr lang="es-MX" sz="2000" b="1" dirty="0">
                <a:latin typeface="+mj-lt"/>
              </a:rPr>
              <a:t>Realizar Auditoria </a:t>
            </a:r>
          </a:p>
          <a:p>
            <a:pPr marL="0" indent="0" algn="just">
              <a:buNone/>
            </a:pPr>
            <a:endParaRPr lang="es-MX" sz="2000" dirty="0"/>
          </a:p>
          <a:p>
            <a:pPr marL="0" indent="0" algn="just">
              <a:buNone/>
            </a:pPr>
            <a:r>
              <a:rPr lang="es-MX" sz="1800" dirty="0"/>
              <a:t>La organización debe </a:t>
            </a:r>
            <a:r>
              <a:rPr lang="es-MX" sz="1800" b="1" dirty="0"/>
              <a:t>evaluar continuamente la idoneidad, adecuación y eficacia</a:t>
            </a:r>
            <a:r>
              <a:rPr lang="es-MX" sz="1800" dirty="0"/>
              <a:t> de su sistema de integridad.</a:t>
            </a:r>
          </a:p>
          <a:p>
            <a:pPr marL="0" indent="0" algn="just">
              <a:buNone/>
            </a:pPr>
            <a:endParaRPr lang="es-MX" sz="1800" dirty="0"/>
          </a:p>
          <a:p>
            <a:pPr marL="0" indent="0" algn="just">
              <a:buNone/>
            </a:pPr>
            <a:r>
              <a:rPr lang="es-MX" sz="1800" dirty="0"/>
              <a:t>Los informes de autoevaluación de integridad son el reporte que hace el OI para el órgano de gobierno o similar mostrando el estado del sistema de integridad y las circunstancias que, en ese momento, concurren.</a:t>
            </a:r>
          </a:p>
          <a:p>
            <a:pPr marL="0" indent="0" algn="just">
              <a:buNone/>
            </a:pPr>
            <a:endParaRPr lang="es-MX" sz="1800" dirty="0"/>
          </a:p>
          <a:p>
            <a:pPr marL="0" indent="0" algn="just">
              <a:buNone/>
            </a:pPr>
            <a:r>
              <a:rPr lang="es-MX" sz="1800" dirty="0"/>
              <a:t>Los </a:t>
            </a:r>
            <a:r>
              <a:rPr lang="es-MX" sz="1800" b="1" dirty="0"/>
              <a:t>informes de auditoría </a:t>
            </a:r>
            <a:r>
              <a:rPr lang="es-MX" sz="1800" dirty="0"/>
              <a:t>son la </a:t>
            </a:r>
            <a:r>
              <a:rPr lang="es-MX" sz="1800" b="1" dirty="0"/>
              <a:t>fuente del cumplimiento </a:t>
            </a:r>
            <a:r>
              <a:rPr lang="es-MX" sz="1800" dirty="0"/>
              <a:t>del sistema de integridad y proporcionan información para la mejora continua.</a:t>
            </a:r>
          </a:p>
          <a:p>
            <a:pPr marL="0" indent="0" algn="just">
              <a:buNone/>
            </a:pPr>
            <a:endParaRPr lang="es-MX" sz="1800" dirty="0"/>
          </a:p>
          <a:p>
            <a:pPr marL="0" indent="0" algn="just">
              <a:buNone/>
            </a:pPr>
            <a:r>
              <a:rPr lang="es-MX" sz="1800" dirty="0"/>
              <a:t>Para aquellas organizaciones de riesgo alto o que sean requeridas por sus proveedores o clientes se recomienda la certificación del sistema de integridad por autoridad acreditada.</a:t>
            </a:r>
          </a:p>
          <a:p>
            <a:pPr marL="0" indent="0" algn="just">
              <a:buNone/>
            </a:pPr>
            <a:endParaRPr lang="es-MX" sz="2000" dirty="0"/>
          </a:p>
        </p:txBody>
      </p:sp>
    </p:spTree>
    <p:extLst>
      <p:ext uri="{BB962C8B-B14F-4D97-AF65-F5344CB8AC3E}">
        <p14:creationId xmlns:p14="http://schemas.microsoft.com/office/powerpoint/2010/main" val="1538147354"/>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42249" y="1052736"/>
            <a:ext cx="8064896" cy="4752528"/>
          </a:xfrm>
        </p:spPr>
        <p:txBody>
          <a:bodyPr>
            <a:normAutofit/>
          </a:bodyPr>
          <a:lstStyle/>
          <a:p>
            <a:pPr marL="0" indent="0">
              <a:buNone/>
            </a:pPr>
            <a:r>
              <a:rPr lang="es-MX" sz="1800" b="1" dirty="0"/>
              <a:t>Auditoria Interna </a:t>
            </a:r>
          </a:p>
          <a:p>
            <a:pPr marL="0" indent="0">
              <a:buNone/>
            </a:pPr>
            <a:endParaRPr lang="es-MX" sz="1800" dirty="0"/>
          </a:p>
          <a:p>
            <a:pPr marL="0" indent="0">
              <a:buNone/>
            </a:pPr>
            <a:r>
              <a:rPr lang="es-MX" sz="1800" dirty="0"/>
              <a:t>La organización deberá llevar a cabo </a:t>
            </a:r>
            <a:r>
              <a:rPr lang="es-MX" sz="1800" b="1" dirty="0"/>
              <a:t>auditorías internas en intervalos planificados</a:t>
            </a:r>
            <a:r>
              <a:rPr lang="es-MX" sz="1800" dirty="0"/>
              <a:t> para demostrar la conformidad y eficacia del sistema de gestión de integridad según la Herramienta de Autodiagnóstico y será revisado por la alta dirección.</a:t>
            </a:r>
          </a:p>
          <a:p>
            <a:pPr marL="0" indent="0">
              <a:buNone/>
            </a:pPr>
            <a:endParaRPr lang="es-MX" sz="1800" dirty="0"/>
          </a:p>
          <a:p>
            <a:pPr marL="0" indent="0">
              <a:buNone/>
            </a:pPr>
            <a:r>
              <a:rPr lang="es-MX" sz="1800" dirty="0"/>
              <a:t>La alta dirección debe llevar a cabo </a:t>
            </a:r>
            <a:r>
              <a:rPr lang="es-MX" sz="1800" b="1" dirty="0"/>
              <a:t>revisiones regulares </a:t>
            </a:r>
            <a:r>
              <a:rPr lang="es-MX" sz="1800" dirty="0"/>
              <a:t>del Sistema de Integridad, por lo menos una vez al año.</a:t>
            </a:r>
          </a:p>
          <a:p>
            <a:pPr marL="0" indent="0">
              <a:buNone/>
            </a:pPr>
            <a:endParaRPr lang="es-MX" sz="1800" dirty="0"/>
          </a:p>
          <a:p>
            <a:pPr marL="0" indent="0">
              <a:buNone/>
            </a:pPr>
            <a:endParaRPr lang="es-MX" sz="1800" dirty="0"/>
          </a:p>
          <a:p>
            <a:pPr marL="0" indent="0">
              <a:buNone/>
            </a:pPr>
            <a:endParaRPr lang="es-MX" sz="1800" dirty="0"/>
          </a:p>
        </p:txBody>
      </p:sp>
      <p:pic>
        <p:nvPicPr>
          <p:cNvPr id="28674" name="Picture 2" descr="Qué es la auditoría externa? Quíenes deben realizarla y sus beneficio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85842" y="4149081"/>
            <a:ext cx="2242607" cy="14462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209268"/>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3789" y="943225"/>
            <a:ext cx="8768278" cy="4752528"/>
          </a:xfrm>
        </p:spPr>
        <p:txBody>
          <a:bodyPr>
            <a:normAutofit/>
          </a:bodyPr>
          <a:lstStyle/>
          <a:p>
            <a:pPr marL="0" indent="0">
              <a:buNone/>
            </a:pPr>
            <a:r>
              <a:rPr lang="es-MX" sz="2000" b="1" dirty="0">
                <a:latin typeface="+mj-lt"/>
              </a:rPr>
              <a:t> AUDITORIA INTERNA</a:t>
            </a:r>
          </a:p>
          <a:p>
            <a:pPr marL="0" indent="0">
              <a:buNone/>
            </a:pPr>
            <a:endParaRPr lang="es-MX" sz="1800" dirty="0"/>
          </a:p>
          <a:p>
            <a:pPr marL="0" indent="0">
              <a:buNone/>
            </a:pPr>
            <a:r>
              <a:rPr lang="es-MX" sz="1800" dirty="0"/>
              <a:t>La organización debe evaluar continuamente la idoneidad, adecuación y eficacia de su sistema de integridad, mediante auditorias internas en intervalos planificados.</a:t>
            </a:r>
          </a:p>
          <a:p>
            <a:pPr marL="0" indent="0">
              <a:buNone/>
            </a:pPr>
            <a:endParaRPr lang="es-MX" sz="1800" dirty="0"/>
          </a:p>
          <a:p>
            <a:pPr marL="0" indent="0">
              <a:buNone/>
            </a:pPr>
            <a:r>
              <a:rPr lang="es-MX" sz="1800" dirty="0"/>
              <a:t>Los informes de auditoría son la fuente del cumplimiento del sistema de integridad y proporcionan información para la mejora continua.</a:t>
            </a:r>
          </a:p>
          <a:p>
            <a:pPr marL="0" indent="0">
              <a:buNone/>
            </a:pPr>
            <a:endParaRPr lang="es-MX" sz="1800" dirty="0"/>
          </a:p>
          <a:p>
            <a:pPr marL="0" indent="0">
              <a:buNone/>
            </a:pPr>
            <a:endParaRPr lang="es-MX" sz="1800" dirty="0"/>
          </a:p>
        </p:txBody>
      </p:sp>
      <p:pic>
        <p:nvPicPr>
          <p:cNvPr id="40962" name="Picture 2" descr="Redes sociales, ¿Por qué hacerles auditoria? | noticias.lt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88205" y="4362199"/>
            <a:ext cx="2952750" cy="1552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645757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Rectangle 3"/>
          <p:cNvSpPr txBox="1">
            <a:spLocks noChangeArrowheads="1"/>
          </p:cNvSpPr>
          <p:nvPr/>
        </p:nvSpPr>
        <p:spPr>
          <a:xfrm>
            <a:off x="851370" y="1937968"/>
            <a:ext cx="9904862" cy="47525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s-MX" sz="1800" dirty="0"/>
              <a:t>“Proceso sistemático, independiente y documentado para obtener evidencias y evaluarlas de forma objetiva para determinar el cumplimiento de los criterios establecidos”</a:t>
            </a:r>
          </a:p>
          <a:p>
            <a:endParaRPr lang="es-ES" sz="1800" dirty="0"/>
          </a:p>
        </p:txBody>
      </p:sp>
      <p:pic>
        <p:nvPicPr>
          <p:cNvPr id="1026" name="Picture 2" descr="Auditoría interna, mejora continua para la organización – Veritas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71762" y="3212977"/>
            <a:ext cx="4248474" cy="22804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92233991"/>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61733" y="1181355"/>
            <a:ext cx="9633549" cy="4752528"/>
          </a:xfrm>
        </p:spPr>
        <p:txBody>
          <a:bodyPr>
            <a:normAutofit/>
          </a:bodyPr>
          <a:lstStyle/>
          <a:p>
            <a:pPr marL="0" indent="0" algn="just">
              <a:buNone/>
            </a:pPr>
            <a:r>
              <a:rPr lang="es-MX" sz="1800" b="1" dirty="0"/>
              <a:t>Mejora Continua</a:t>
            </a:r>
          </a:p>
          <a:p>
            <a:pPr marL="0" indent="0" algn="just">
              <a:buNone/>
            </a:pPr>
            <a:endParaRPr lang="es-MX" sz="1800" dirty="0"/>
          </a:p>
          <a:p>
            <a:pPr marL="0" indent="0" algn="just">
              <a:buNone/>
            </a:pPr>
            <a:r>
              <a:rPr lang="es-MX" sz="1800" dirty="0"/>
              <a:t>La organización debe determinar y seleccionar </a:t>
            </a:r>
            <a:r>
              <a:rPr lang="es-MX" sz="1800" b="1" dirty="0"/>
              <a:t>oportunidades</a:t>
            </a:r>
            <a:r>
              <a:rPr lang="es-MX" sz="1800" dirty="0"/>
              <a:t> de mejora e implementar las </a:t>
            </a:r>
            <a:r>
              <a:rPr lang="es-MX" sz="1800" b="1" dirty="0"/>
              <a:t>acciones necesarias para cumplir los objetivos </a:t>
            </a:r>
            <a:r>
              <a:rPr lang="es-MX" sz="1800" dirty="0"/>
              <a:t>de integridad y mejorar la efectividad del sistema.</a:t>
            </a:r>
          </a:p>
          <a:p>
            <a:pPr marL="0" indent="0" algn="just">
              <a:buNone/>
            </a:pPr>
            <a:endParaRPr lang="es-MX" sz="1800" dirty="0"/>
          </a:p>
          <a:p>
            <a:pPr marL="0" indent="0" algn="just">
              <a:buNone/>
            </a:pPr>
            <a:r>
              <a:rPr lang="es-MX" sz="1800" dirty="0"/>
              <a:t>Estos incluyen:</a:t>
            </a:r>
          </a:p>
          <a:p>
            <a:pPr marL="0" indent="0" algn="just">
              <a:buNone/>
            </a:pPr>
            <a:endParaRPr lang="es-MX" sz="1800" dirty="0"/>
          </a:p>
          <a:p>
            <a:pPr algn="just"/>
            <a:r>
              <a:rPr lang="es-MX" sz="1800" dirty="0"/>
              <a:t>Mejora de los procesos para cumplir con los requerimientos de integridad, así como para abordar las necesidades futuras y las expectativas</a:t>
            </a:r>
          </a:p>
          <a:p>
            <a:pPr algn="just"/>
            <a:endParaRPr lang="es-MX" sz="1800" dirty="0"/>
          </a:p>
          <a:p>
            <a:pPr algn="just"/>
            <a:r>
              <a:rPr lang="es-MX" sz="1800" dirty="0"/>
              <a:t>Corregir, prevenir o reducir los efectos no deseados</a:t>
            </a:r>
          </a:p>
          <a:p>
            <a:pPr algn="just"/>
            <a:endParaRPr lang="es-MX" sz="1800" dirty="0"/>
          </a:p>
          <a:p>
            <a:pPr algn="just"/>
            <a:r>
              <a:rPr lang="es-MX" sz="1800" dirty="0"/>
              <a:t>El rendimiento y la eficacia del sistema de integridad </a:t>
            </a:r>
          </a:p>
          <a:p>
            <a:pPr marL="0" indent="0" algn="just">
              <a:buNone/>
            </a:pPr>
            <a:endParaRPr lang="es-MX" sz="1800" dirty="0"/>
          </a:p>
          <a:p>
            <a:pPr marL="0" indent="0" algn="just">
              <a:buNone/>
            </a:pPr>
            <a:endParaRPr lang="es-MX" sz="1800" dirty="0"/>
          </a:p>
        </p:txBody>
      </p:sp>
    </p:spTree>
    <p:extLst>
      <p:ext uri="{BB962C8B-B14F-4D97-AF65-F5344CB8AC3E}">
        <p14:creationId xmlns:p14="http://schemas.microsoft.com/office/powerpoint/2010/main" val="154726233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3577" y="1195492"/>
            <a:ext cx="8763338" cy="4752528"/>
          </a:xfrm>
        </p:spPr>
        <p:txBody>
          <a:bodyPr>
            <a:normAutofit/>
          </a:bodyPr>
          <a:lstStyle/>
          <a:p>
            <a:pPr marL="0" indent="0" algn="just">
              <a:buNone/>
            </a:pPr>
            <a:r>
              <a:rPr lang="es-MX" sz="1800" b="1" dirty="0"/>
              <a:t>Acción correctiva</a:t>
            </a:r>
          </a:p>
          <a:p>
            <a:pPr marL="0" indent="0" algn="just">
              <a:buNone/>
            </a:pPr>
            <a:endParaRPr lang="es-MX" sz="1800" dirty="0"/>
          </a:p>
          <a:p>
            <a:pPr marL="0" indent="0" algn="just">
              <a:buNone/>
            </a:pPr>
            <a:r>
              <a:rPr lang="es-MX" sz="1800" dirty="0"/>
              <a:t>La organización debe manejar las </a:t>
            </a:r>
            <a:r>
              <a:rPr lang="es-MX" sz="1800" b="1" dirty="0"/>
              <a:t>acciones correctivas </a:t>
            </a:r>
            <a:r>
              <a:rPr lang="es-MX" sz="1800" dirty="0"/>
              <a:t>provenientes de las partes interesadas </a:t>
            </a:r>
            <a:r>
              <a:rPr lang="es-MX" sz="1800" b="1" dirty="0"/>
              <a:t>internas o externas </a:t>
            </a:r>
            <a:r>
              <a:rPr lang="es-MX" sz="1800" dirty="0"/>
              <a:t>con el fin de controlar, corregir y afrontar las consecuencias.</a:t>
            </a:r>
          </a:p>
          <a:p>
            <a:pPr marL="0" indent="0" algn="just">
              <a:buNone/>
            </a:pPr>
            <a:endParaRPr lang="es-MX" sz="1800" dirty="0"/>
          </a:p>
          <a:p>
            <a:pPr marL="0" indent="0" algn="just">
              <a:buNone/>
            </a:pPr>
            <a:r>
              <a:rPr lang="es-MX" sz="1800" b="1" dirty="0"/>
              <a:t>Investiga y analiza </a:t>
            </a:r>
            <a:r>
              <a:rPr lang="es-MX" sz="1800" dirty="0"/>
              <a:t>la causa raíz, y las acciones para corregir cuestiones internas o externas. Las acciones correctivas son asignadas al Oficial de Integridad.</a:t>
            </a:r>
          </a:p>
          <a:p>
            <a:pPr marL="0" indent="0" algn="just">
              <a:buNone/>
            </a:pPr>
            <a:endParaRPr lang="es-MX" sz="1800" dirty="0"/>
          </a:p>
          <a:p>
            <a:pPr marL="0" indent="0" algn="just">
              <a:buNone/>
            </a:pPr>
            <a:endParaRPr lang="es-MX" sz="1800" dirty="0"/>
          </a:p>
          <a:p>
            <a:pPr marL="0" indent="0" algn="just">
              <a:buNone/>
            </a:pPr>
            <a:endParaRPr lang="es-MX" sz="1800" dirty="0"/>
          </a:p>
        </p:txBody>
      </p:sp>
      <p:pic>
        <p:nvPicPr>
          <p:cNvPr id="29698" name="Picture 2" descr="Icono de marca de verificación | Vector Premi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6240" y="4149081"/>
            <a:ext cx="2472209" cy="12676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6764956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00776" y="1477933"/>
            <a:ext cx="9557723" cy="4752528"/>
          </a:xfrm>
        </p:spPr>
        <p:txBody>
          <a:bodyPr>
            <a:normAutofit/>
          </a:bodyPr>
          <a:lstStyle/>
          <a:p>
            <a:pPr marL="0" indent="0">
              <a:buNone/>
            </a:pPr>
            <a:r>
              <a:rPr lang="es-MX" sz="1800" b="1" dirty="0"/>
              <a:t>Mejora continua</a:t>
            </a:r>
          </a:p>
          <a:p>
            <a:pPr marL="0" indent="0">
              <a:buNone/>
            </a:pPr>
            <a:endParaRPr lang="es-MX" sz="1800" dirty="0"/>
          </a:p>
          <a:p>
            <a:pPr marL="0" indent="0">
              <a:buNone/>
            </a:pPr>
            <a:r>
              <a:rPr lang="es-MX" sz="1800" dirty="0"/>
              <a:t>La organización debe mejorar continuamente la </a:t>
            </a:r>
            <a:r>
              <a:rPr lang="es-MX" sz="1800" b="1" dirty="0"/>
              <a:t>conveniencia, adecuación y eficacia</a:t>
            </a:r>
            <a:r>
              <a:rPr lang="es-MX" sz="1800" dirty="0"/>
              <a:t> del Sistema de Integridad.</a:t>
            </a:r>
          </a:p>
          <a:p>
            <a:pPr marL="0" indent="0">
              <a:buNone/>
            </a:pPr>
            <a:endParaRPr lang="es-MX" sz="1800" dirty="0"/>
          </a:p>
          <a:p>
            <a:pPr marL="0" indent="0">
              <a:buNone/>
            </a:pPr>
            <a:r>
              <a:rPr lang="es-MX" sz="1800" dirty="0"/>
              <a:t>La organización debe considerar los resultados de análisis y evaluación, y las salidas de la revisión por parte de la dirección para determinar si hay necesidades u oportunidades de ser abordadas como parte de la mejora continua.</a:t>
            </a:r>
          </a:p>
          <a:p>
            <a:pPr marL="0" indent="0">
              <a:buNone/>
            </a:pPr>
            <a:endParaRPr lang="es-MX" sz="1800" dirty="0"/>
          </a:p>
          <a:p>
            <a:pPr marL="0" indent="0">
              <a:buNone/>
            </a:pPr>
            <a:endParaRPr lang="es-MX" sz="1800" dirty="0"/>
          </a:p>
        </p:txBody>
      </p:sp>
      <p:graphicFrame>
        <p:nvGraphicFramePr>
          <p:cNvPr id="4" name="Diagrama 3"/>
          <p:cNvGraphicFramePr/>
          <p:nvPr/>
        </p:nvGraphicFramePr>
        <p:xfrm>
          <a:off x="2579948" y="4104456"/>
          <a:ext cx="6720408" cy="15567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4706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38122" y="932307"/>
            <a:ext cx="10093734" cy="4752528"/>
          </a:xfrm>
        </p:spPr>
        <p:txBody>
          <a:bodyPr>
            <a:normAutofit/>
          </a:bodyPr>
          <a:lstStyle/>
          <a:p>
            <a:pPr marL="0" indent="0">
              <a:buNone/>
            </a:pPr>
            <a:r>
              <a:rPr lang="es-MX" sz="1800" b="1" u="sng" dirty="0"/>
              <a:t>Competencia leal</a:t>
            </a:r>
          </a:p>
          <a:p>
            <a:pPr marL="0" indent="0">
              <a:buNone/>
            </a:pPr>
            <a:endParaRPr lang="es-MX" sz="1800" dirty="0"/>
          </a:p>
          <a:p>
            <a:pPr marL="0" indent="0">
              <a:buNone/>
            </a:pPr>
            <a:r>
              <a:rPr lang="es-MX" sz="1800" dirty="0"/>
              <a:t>La empresa debe promover la libre concurrencia y competencia económica previniendo prácticas monopólicas que pretendan impedir el acceso de competidores o limitar su capacidad para competir en los mercados (definición tomada de la Ley Federal de Competencia Económica). </a:t>
            </a:r>
          </a:p>
          <a:p>
            <a:pPr marL="0" indent="0">
              <a:buNone/>
            </a:pPr>
            <a:endParaRPr lang="es-MX" sz="1800" dirty="0"/>
          </a:p>
          <a:p>
            <a:pPr marL="0" indent="0">
              <a:buNone/>
            </a:pPr>
            <a:r>
              <a:rPr lang="es-MX" sz="1800" dirty="0"/>
              <a:t>Las estrategias de negocio deben buscar una competencia saludable y activa, las políticas comerciales deben estar enfocadas al beneficio de los clientes y rechazar cualquier acuerdo con otras empresas en detrimento de éstos. </a:t>
            </a:r>
          </a:p>
          <a:p>
            <a:pPr marL="0" indent="0">
              <a:buNone/>
            </a:pPr>
            <a:endParaRPr lang="es-MX" sz="1800" dirty="0"/>
          </a:p>
          <a:p>
            <a:pPr marL="0" indent="0">
              <a:buNone/>
            </a:pPr>
            <a:r>
              <a:rPr lang="es-MX" sz="1800" dirty="0"/>
              <a:t>Está prohibido apoyar cualquier actividad que represente una competencia desleal o que viole la Ley Federal de Competencia Económica.</a:t>
            </a:r>
          </a:p>
          <a:p>
            <a:pPr marL="0" indent="0">
              <a:buNone/>
            </a:pPr>
            <a:endParaRPr lang="es-MX" sz="1800" dirty="0"/>
          </a:p>
        </p:txBody>
      </p:sp>
    </p:spTree>
    <p:extLst>
      <p:ext uri="{BB962C8B-B14F-4D97-AF65-F5344CB8AC3E}">
        <p14:creationId xmlns:p14="http://schemas.microsoft.com/office/powerpoint/2010/main" val="235813849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1062826" y="1336390"/>
            <a:ext cx="8064897" cy="475252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s-MX" sz="1800" dirty="0"/>
              <a:t>Dentro de los </a:t>
            </a:r>
            <a:r>
              <a:rPr lang="es-MX" sz="1800" b="1" dirty="0"/>
              <a:t>beneficios de ejecutar este proceso </a:t>
            </a:r>
            <a:r>
              <a:rPr lang="es-MX" sz="1800" dirty="0"/>
              <a:t>de una forma periódica y benéfica para la organización, tenemos: </a:t>
            </a:r>
          </a:p>
          <a:p>
            <a:pPr marL="0" indent="0">
              <a:buNone/>
            </a:pPr>
            <a:endParaRPr lang="es-MX" sz="1800" dirty="0"/>
          </a:p>
          <a:p>
            <a:r>
              <a:rPr lang="es-MX" sz="1800" dirty="0"/>
              <a:t>Verifica y determinar el nivel de cumplimiento hacia la normatividad y/o regulaciones aplicables.</a:t>
            </a:r>
          </a:p>
          <a:p>
            <a:r>
              <a:rPr lang="es-MX" sz="1800" dirty="0"/>
              <a:t>Determina la efectividad de los controles implementados y operados.</a:t>
            </a:r>
          </a:p>
          <a:p>
            <a:r>
              <a:rPr lang="es-MX" sz="1800" dirty="0"/>
              <a:t>Identifica las causas de las desviaciones y omisiones para su corrección definitiva posteriormente.</a:t>
            </a:r>
          </a:p>
          <a:p>
            <a:r>
              <a:rPr lang="es-MX" sz="1800" dirty="0"/>
              <a:t>Identifica oportunidades de mejora.</a:t>
            </a:r>
          </a:p>
          <a:p>
            <a:r>
              <a:rPr lang="es-MX" sz="1800" dirty="0"/>
              <a:t>Inicia las acciones preventivas y correctivas.</a:t>
            </a:r>
          </a:p>
          <a:p>
            <a:r>
              <a:rPr lang="es-MX" sz="1800" dirty="0"/>
              <a:t>Aporta una visión independiente y objetiva del diseño y operación de los controles. </a:t>
            </a:r>
          </a:p>
          <a:p>
            <a:pPr marL="0" indent="0">
              <a:buNone/>
            </a:pPr>
            <a:endParaRPr lang="es-MX" sz="1800" dirty="0"/>
          </a:p>
          <a:p>
            <a:pPr marL="0" indent="0">
              <a:buNone/>
            </a:pPr>
            <a:endParaRPr lang="es-MX" sz="1800" dirty="0"/>
          </a:p>
          <a:p>
            <a:endParaRPr lang="es-ES" sz="1800" dirty="0"/>
          </a:p>
        </p:txBody>
      </p:sp>
    </p:spTree>
    <p:extLst>
      <p:ext uri="{BB962C8B-B14F-4D97-AF65-F5344CB8AC3E}">
        <p14:creationId xmlns:p14="http://schemas.microsoft.com/office/powerpoint/2010/main" val="6293041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90;p45">
            <a:extLst>
              <a:ext uri="{FF2B5EF4-FFF2-40B4-BE49-F238E27FC236}">
                <a16:creationId xmlns:a16="http://schemas.microsoft.com/office/drawing/2014/main" id="{D727F8C8-EABD-2252-042C-FCDA6BEDED3C}"/>
              </a:ext>
            </a:extLst>
          </p:cNvPr>
          <p:cNvSpPr txBox="1">
            <a:spLocks noGrp="1"/>
          </p:cNvSpPr>
          <p:nvPr/>
        </p:nvSpPr>
        <p:spPr>
          <a:xfrm>
            <a:off x="6096000" y="2763859"/>
            <a:ext cx="11426858" cy="70823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Marcellus"/>
              <a:buNone/>
              <a:defRPr sz="2800" b="0" i="0" u="none" strike="noStrike" cap="none">
                <a:solidFill>
                  <a:schemeClr val="dk1"/>
                </a:solidFill>
                <a:latin typeface="Marcellus"/>
                <a:ea typeface="Marcellus"/>
                <a:cs typeface="Marcellus"/>
                <a:sym typeface="Marcellus"/>
              </a:defRPr>
            </a:lvl1pPr>
            <a:lvl2pPr marR="0" lvl="1"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9pPr>
          </a:lstStyle>
          <a:p>
            <a:pPr algn="l"/>
            <a:r>
              <a:rPr lang="en" sz="3600" b="1" dirty="0">
                <a:solidFill>
                  <a:srgbClr val="17A59C"/>
                </a:solidFill>
                <a:latin typeface="Arial"/>
              </a:rPr>
              <a:t>CERTIFICACIÓN </a:t>
            </a:r>
          </a:p>
          <a:p>
            <a:pPr algn="l"/>
            <a:r>
              <a:rPr lang="en" sz="3600" b="1" dirty="0">
                <a:solidFill>
                  <a:srgbClr val="002060"/>
                </a:solidFill>
                <a:latin typeface="Arial"/>
              </a:rPr>
              <a:t>EN INTEGRIDAD</a:t>
            </a:r>
          </a:p>
          <a:p>
            <a:pPr algn="l"/>
            <a:r>
              <a:rPr lang="es-MX" sz="3600" b="1" dirty="0">
                <a:solidFill>
                  <a:srgbClr val="002060"/>
                </a:solidFill>
                <a:latin typeface="Arial"/>
              </a:rPr>
              <a:t>C</a:t>
            </a:r>
            <a:r>
              <a:rPr lang="en" sz="3600" b="1" dirty="0">
                <a:solidFill>
                  <a:srgbClr val="002060"/>
                </a:solidFill>
                <a:latin typeface="Arial"/>
              </a:rPr>
              <a:t>ON VALIDEZ OFICIAL</a:t>
            </a:r>
          </a:p>
          <a:p>
            <a:pPr algn="l"/>
            <a:endParaRPr lang="en" sz="1600" b="1" dirty="0">
              <a:solidFill>
                <a:schemeClr val="tx1"/>
              </a:solidFill>
              <a:latin typeface="Arial"/>
            </a:endParaRPr>
          </a:p>
          <a:p>
            <a:pPr algn="l"/>
            <a:r>
              <a:rPr lang="en" sz="1600" dirty="0">
                <a:solidFill>
                  <a:schemeClr val="tx1"/>
                </a:solidFill>
                <a:latin typeface="Arial"/>
              </a:rPr>
              <a:t>Publicada en el Diario Oficial de la Federación</a:t>
            </a:r>
          </a:p>
          <a:p>
            <a:pPr algn="l"/>
            <a:r>
              <a:rPr lang="es-MX" sz="1600" dirty="0">
                <a:solidFill>
                  <a:schemeClr val="tx1"/>
                </a:solidFill>
                <a:latin typeface="Arial"/>
              </a:rPr>
              <a:t>el 12</a:t>
            </a:r>
            <a:r>
              <a:rPr lang="en" sz="1600" dirty="0">
                <a:solidFill>
                  <a:schemeClr val="tx1"/>
                </a:solidFill>
                <a:latin typeface="Arial"/>
              </a:rPr>
              <a:t>/11/2021.</a:t>
            </a:r>
          </a:p>
          <a:p>
            <a:pPr algn="l"/>
            <a:endParaRPr lang="en" sz="1600" b="1" dirty="0">
              <a:solidFill>
                <a:schemeClr val="tx1"/>
              </a:solidFill>
              <a:latin typeface="Arial"/>
            </a:endParaRPr>
          </a:p>
        </p:txBody>
      </p:sp>
      <p:sp>
        <p:nvSpPr>
          <p:cNvPr id="8" name="Google Shape;294;p45">
            <a:extLst>
              <a:ext uri="{FF2B5EF4-FFF2-40B4-BE49-F238E27FC236}">
                <a16:creationId xmlns:a16="http://schemas.microsoft.com/office/drawing/2014/main" id="{5228A242-805F-7515-42E4-79ADB7C55E37}"/>
              </a:ext>
            </a:extLst>
          </p:cNvPr>
          <p:cNvSpPr txBox="1">
            <a:spLocks noGrp="1"/>
          </p:cNvSpPr>
          <p:nvPr/>
        </p:nvSpPr>
        <p:spPr>
          <a:xfrm>
            <a:off x="8609418" y="4146571"/>
            <a:ext cx="3427856" cy="51482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buNone/>
            </a:pPr>
            <a:endParaRPr sz="2000" dirty="0">
              <a:latin typeface="Marcellus"/>
              <a:ea typeface="Marcellus"/>
              <a:cs typeface="Marcellus"/>
              <a:sym typeface="Marcellus"/>
            </a:endParaRPr>
          </a:p>
        </p:txBody>
      </p:sp>
      <p:pic>
        <p:nvPicPr>
          <p:cNvPr id="7" name="Imagen 6">
            <a:extLst>
              <a:ext uri="{FF2B5EF4-FFF2-40B4-BE49-F238E27FC236}">
                <a16:creationId xmlns:a16="http://schemas.microsoft.com/office/drawing/2014/main" id="{E6581968-837B-4F05-8CE5-6805FC3A5BCB}"/>
              </a:ext>
            </a:extLst>
          </p:cNvPr>
          <p:cNvPicPr>
            <a:picLocks noChangeAspect="1"/>
          </p:cNvPicPr>
          <p:nvPr/>
        </p:nvPicPr>
        <p:blipFill rotWithShape="1">
          <a:blip r:embed="rId2"/>
          <a:srcRect l="30039" t="17917" r="32818" b="6458"/>
          <a:stretch/>
        </p:blipFill>
        <p:spPr>
          <a:xfrm>
            <a:off x="517479" y="0"/>
            <a:ext cx="5138371" cy="6387508"/>
          </a:xfrm>
          <a:prstGeom prst="rect">
            <a:avLst/>
          </a:prstGeom>
        </p:spPr>
      </p:pic>
      <mc:AlternateContent xmlns:mc="http://schemas.openxmlformats.org/markup-compatibility/2006" xmlns:p14="http://schemas.microsoft.com/office/powerpoint/2010/main">
        <mc:Choice Requires="p14">
          <p:contentPart p14:bwMode="auto" r:id="rId3">
            <p14:nvContentPartPr>
              <p14:cNvPr id="41" name="Entrada de lápiz 40">
                <a:extLst>
                  <a:ext uri="{FF2B5EF4-FFF2-40B4-BE49-F238E27FC236}">
                    <a16:creationId xmlns:a16="http://schemas.microsoft.com/office/drawing/2014/main" id="{92B1FCA1-4A53-48A5-9C96-95D808518132}"/>
                  </a:ext>
                </a:extLst>
              </p14:cNvPr>
              <p14:cNvContentPartPr/>
              <p14:nvPr/>
            </p14:nvContentPartPr>
            <p14:xfrm>
              <a:off x="2182413" y="5854808"/>
              <a:ext cx="594360" cy="360"/>
            </p14:xfrm>
          </p:contentPart>
        </mc:Choice>
        <mc:Fallback xmlns="">
          <p:pic>
            <p:nvPicPr>
              <p:cNvPr id="41" name="Entrada de lápiz 40">
                <a:extLst>
                  <a:ext uri="{FF2B5EF4-FFF2-40B4-BE49-F238E27FC236}">
                    <a16:creationId xmlns:a16="http://schemas.microsoft.com/office/drawing/2014/main" id="{92B1FCA1-4A53-48A5-9C96-95D808518132}"/>
                  </a:ext>
                </a:extLst>
              </p:cNvPr>
              <p:cNvPicPr/>
              <p:nvPr/>
            </p:nvPicPr>
            <p:blipFill>
              <a:blip r:embed="rId4"/>
              <a:stretch>
                <a:fillRect/>
              </a:stretch>
            </p:blipFill>
            <p:spPr>
              <a:xfrm>
                <a:off x="2110413" y="5710808"/>
                <a:ext cx="738000" cy="28800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3" name="Entrada de lápiz 52">
                <a:extLst>
                  <a:ext uri="{FF2B5EF4-FFF2-40B4-BE49-F238E27FC236}">
                    <a16:creationId xmlns:a16="http://schemas.microsoft.com/office/drawing/2014/main" id="{273702D3-D237-46E7-A5A8-0A4F486A44C4}"/>
                  </a:ext>
                </a:extLst>
              </p14:cNvPr>
              <p14:cNvContentPartPr/>
              <p14:nvPr/>
            </p14:nvContentPartPr>
            <p14:xfrm>
              <a:off x="1784613" y="2845568"/>
              <a:ext cx="986760" cy="15840"/>
            </p14:xfrm>
          </p:contentPart>
        </mc:Choice>
        <mc:Fallback xmlns="">
          <p:pic>
            <p:nvPicPr>
              <p:cNvPr id="53" name="Entrada de lápiz 52">
                <a:extLst>
                  <a:ext uri="{FF2B5EF4-FFF2-40B4-BE49-F238E27FC236}">
                    <a16:creationId xmlns:a16="http://schemas.microsoft.com/office/drawing/2014/main" id="{273702D3-D237-46E7-A5A8-0A4F486A44C4}"/>
                  </a:ext>
                </a:extLst>
              </p:cNvPr>
              <p:cNvPicPr/>
              <p:nvPr/>
            </p:nvPicPr>
            <p:blipFill>
              <a:blip r:embed="rId6"/>
              <a:stretch>
                <a:fillRect/>
              </a:stretch>
            </p:blipFill>
            <p:spPr>
              <a:xfrm>
                <a:off x="1766613" y="2809568"/>
                <a:ext cx="1022400" cy="87480"/>
              </a:xfrm>
              <a:prstGeom prst="rect">
                <a:avLst/>
              </a:prstGeom>
            </p:spPr>
          </p:pic>
        </mc:Fallback>
      </mc:AlternateContent>
    </p:spTree>
    <p:extLst>
      <p:ext uri="{BB962C8B-B14F-4D97-AF65-F5344CB8AC3E}">
        <p14:creationId xmlns:p14="http://schemas.microsoft.com/office/powerpoint/2010/main" val="4151890546"/>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Imagen 36">
            <a:extLst>
              <a:ext uri="{FF2B5EF4-FFF2-40B4-BE49-F238E27FC236}">
                <a16:creationId xmlns:a16="http://schemas.microsoft.com/office/drawing/2014/main" id="{631B1117-B460-9842-708C-244A611D4844}"/>
              </a:ext>
            </a:extLst>
          </p:cNvPr>
          <p:cNvPicPr>
            <a:picLocks noChangeAspect="1"/>
          </p:cNvPicPr>
          <p:nvPr/>
        </p:nvPicPr>
        <p:blipFill rotWithShape="1">
          <a:blip r:embed="rId2"/>
          <a:srcRect l="-288" t="5326" r="345" b="45361"/>
          <a:stretch/>
        </p:blipFill>
        <p:spPr>
          <a:xfrm>
            <a:off x="-27601" y="-3481"/>
            <a:ext cx="12245056" cy="4042430"/>
          </a:xfrm>
          <a:prstGeom prst="rect">
            <a:avLst/>
          </a:prstGeom>
        </p:spPr>
      </p:pic>
      <p:pic>
        <p:nvPicPr>
          <p:cNvPr id="38" name="Imagen 7">
            <a:extLst>
              <a:ext uri="{FF2B5EF4-FFF2-40B4-BE49-F238E27FC236}">
                <a16:creationId xmlns:a16="http://schemas.microsoft.com/office/drawing/2014/main" id="{6BA4ABDA-61B0-91D1-A496-9B3ACE55FCF5}"/>
              </a:ext>
            </a:extLst>
          </p:cNvPr>
          <p:cNvPicPr>
            <a:picLocks noChangeAspect="1"/>
          </p:cNvPicPr>
          <p:nvPr/>
        </p:nvPicPr>
        <p:blipFill rotWithShape="1">
          <a:blip r:embed="rId3"/>
          <a:srcRect l="396" r="-397" b="40640"/>
          <a:stretch/>
        </p:blipFill>
        <p:spPr>
          <a:xfrm>
            <a:off x="-29296" y="-117354"/>
            <a:ext cx="12304156" cy="4231393"/>
          </a:xfrm>
          <a:prstGeom prst="rect">
            <a:avLst/>
          </a:prstGeom>
        </p:spPr>
      </p:pic>
      <p:sp>
        <p:nvSpPr>
          <p:cNvPr id="33" name="Google Shape;1218;p73">
            <a:extLst>
              <a:ext uri="{FF2B5EF4-FFF2-40B4-BE49-F238E27FC236}">
                <a16:creationId xmlns:a16="http://schemas.microsoft.com/office/drawing/2014/main" id="{FAEECD5C-EBC8-7EBD-0823-E083BA8ABB92}"/>
              </a:ext>
            </a:extLst>
          </p:cNvPr>
          <p:cNvSpPr txBox="1">
            <a:spLocks noGrp="1"/>
          </p:cNvSpPr>
          <p:nvPr/>
        </p:nvSpPr>
        <p:spPr>
          <a:xfrm>
            <a:off x="7240393" y="5375034"/>
            <a:ext cx="5594711" cy="561701"/>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Anaheim"/>
              <a:buNone/>
              <a:defRPr sz="1600" b="0" i="0" u="none" strike="noStrike" cap="none">
                <a:solidFill>
                  <a:schemeClr val="dk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9pPr>
          </a:lstStyle>
          <a:p>
            <a:pPr marL="0" indent="0" algn="l"/>
            <a:r>
              <a:rPr lang="en" sz="1400" b="1" dirty="0">
                <a:solidFill>
                  <a:srgbClr val="26577F"/>
                </a:solidFill>
                <a:latin typeface="Arial"/>
              </a:rPr>
              <a:t>@consejerosenintegridad</a:t>
            </a:r>
            <a:endParaRPr lang="es-MX" sz="1400" b="1" dirty="0">
              <a:solidFill>
                <a:srgbClr val="26577F"/>
              </a:solidFill>
              <a:latin typeface="Arial"/>
            </a:endParaRPr>
          </a:p>
        </p:txBody>
      </p:sp>
      <p:sp>
        <p:nvSpPr>
          <p:cNvPr id="34" name="Google Shape;1218;p73">
            <a:extLst>
              <a:ext uri="{FF2B5EF4-FFF2-40B4-BE49-F238E27FC236}">
                <a16:creationId xmlns:a16="http://schemas.microsoft.com/office/drawing/2014/main" id="{9FA9D5E5-FC72-B6A6-8B8E-781EFE921C10}"/>
              </a:ext>
            </a:extLst>
          </p:cNvPr>
          <p:cNvSpPr txBox="1">
            <a:spLocks noGrp="1"/>
          </p:cNvSpPr>
          <p:nvPr/>
        </p:nvSpPr>
        <p:spPr>
          <a:xfrm>
            <a:off x="7240393" y="5699591"/>
            <a:ext cx="6173265" cy="1027367"/>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Anaheim"/>
              <a:buNone/>
              <a:defRPr sz="1600" b="0" i="0" u="none" strike="noStrike" cap="none">
                <a:solidFill>
                  <a:schemeClr val="dk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9pPr>
          </a:lstStyle>
          <a:p>
            <a:pPr marL="0" indent="0" algn="l"/>
            <a:r>
              <a:rPr lang="es-MX" sz="1400" b="1" dirty="0">
                <a:solidFill>
                  <a:srgbClr val="245A81"/>
                </a:solidFill>
                <a:latin typeface="Arial"/>
              </a:rPr>
              <a:t>Consejeros en Integridad y Cumplimiento Normativo</a:t>
            </a:r>
            <a:endParaRPr lang="es-MX" sz="1400" b="1" dirty="0">
              <a:solidFill>
                <a:srgbClr val="26577F"/>
              </a:solidFill>
              <a:latin typeface="Arial"/>
            </a:endParaRPr>
          </a:p>
        </p:txBody>
      </p:sp>
      <p:sp>
        <p:nvSpPr>
          <p:cNvPr id="41" name="Rectángulo 40">
            <a:extLst>
              <a:ext uri="{FF2B5EF4-FFF2-40B4-BE49-F238E27FC236}">
                <a16:creationId xmlns:a16="http://schemas.microsoft.com/office/drawing/2014/main" id="{46653581-A769-2E90-616B-26E0ABB53068}"/>
              </a:ext>
            </a:extLst>
          </p:cNvPr>
          <p:cNvSpPr/>
          <p:nvPr/>
        </p:nvSpPr>
        <p:spPr>
          <a:xfrm>
            <a:off x="-112143" y="3992592"/>
            <a:ext cx="12378902" cy="287547"/>
          </a:xfrm>
          <a:prstGeom prst="rect">
            <a:avLst/>
          </a:prstGeom>
          <a:solidFill>
            <a:srgbClr val="6C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4" name="Google Shape;1218;p73">
            <a:extLst>
              <a:ext uri="{FF2B5EF4-FFF2-40B4-BE49-F238E27FC236}">
                <a16:creationId xmlns:a16="http://schemas.microsoft.com/office/drawing/2014/main" id="{8A943D2F-AA02-20E6-BDED-12DFD3C8C065}"/>
              </a:ext>
            </a:extLst>
          </p:cNvPr>
          <p:cNvSpPr txBox="1">
            <a:spLocks noGrp="1"/>
          </p:cNvSpPr>
          <p:nvPr/>
        </p:nvSpPr>
        <p:spPr>
          <a:xfrm>
            <a:off x="6028169" y="4875556"/>
            <a:ext cx="7062266" cy="5899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400"/>
              <a:buFont typeface="Anaheim"/>
              <a:buNone/>
              <a:defRPr sz="1600" b="0" i="0" u="none" strike="noStrike" cap="none">
                <a:solidFill>
                  <a:schemeClr val="dk1"/>
                </a:solidFill>
                <a:latin typeface="Anaheim"/>
                <a:ea typeface="Anaheim"/>
                <a:cs typeface="Anaheim"/>
                <a:sym typeface="Anaheim"/>
              </a:defRPr>
            </a:lvl1pPr>
            <a:lvl2pPr marL="914400" marR="0" lvl="1"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2pPr>
            <a:lvl3pPr marL="1371600" marR="0" lvl="2"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3pPr>
            <a:lvl4pPr marL="1828800" marR="0" lvl="3"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4pPr>
            <a:lvl5pPr marL="2286000" marR="0" lvl="4"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5pPr>
            <a:lvl6pPr marL="2743200" marR="0" lvl="5"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6pPr>
            <a:lvl7pPr marL="3200400" marR="0" lvl="6"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7pPr>
            <a:lvl8pPr marL="3657600" marR="0" lvl="7"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8pPr>
            <a:lvl9pPr marL="4114800" marR="0" lvl="8" indent="-317500" algn="ctr" rtl="0">
              <a:lnSpc>
                <a:spcPct val="100000"/>
              </a:lnSpc>
              <a:spcBef>
                <a:spcPts val="0"/>
              </a:spcBef>
              <a:spcAft>
                <a:spcPts val="0"/>
              </a:spcAft>
              <a:buClr>
                <a:schemeClr val="dk1"/>
              </a:buClr>
              <a:buSzPts val="1800"/>
              <a:buFont typeface="Anaheim"/>
              <a:buNone/>
              <a:defRPr sz="1800" b="0" i="0" u="none" strike="noStrike" cap="none">
                <a:solidFill>
                  <a:schemeClr val="dk1"/>
                </a:solidFill>
                <a:latin typeface="Anaheim"/>
                <a:ea typeface="Anaheim"/>
                <a:cs typeface="Anaheim"/>
                <a:sym typeface="Anaheim"/>
              </a:defRPr>
            </a:lvl9pPr>
          </a:lstStyle>
          <a:p>
            <a:pPr marL="0" indent="0"/>
            <a:r>
              <a:rPr lang="en" sz="1400" b="1" dirty="0">
                <a:solidFill>
                  <a:srgbClr val="26577F"/>
                </a:solidFill>
                <a:latin typeface="Arial"/>
              </a:rPr>
              <a:t>Consejeros en integridad y cumplimiento normativo</a:t>
            </a:r>
            <a:endParaRPr lang="es-MX" sz="1400" b="1" dirty="0">
              <a:solidFill>
                <a:srgbClr val="26577F"/>
              </a:solidFill>
              <a:latin typeface="Arial"/>
            </a:endParaRPr>
          </a:p>
        </p:txBody>
      </p:sp>
      <p:sp>
        <p:nvSpPr>
          <p:cNvPr id="44" name="Subtítulo 7">
            <a:extLst>
              <a:ext uri="{FF2B5EF4-FFF2-40B4-BE49-F238E27FC236}">
                <a16:creationId xmlns:a16="http://schemas.microsoft.com/office/drawing/2014/main" id="{2CD1AB6E-9A8E-AEE5-AC5C-3DA8F9E0F536}"/>
              </a:ext>
            </a:extLst>
          </p:cNvPr>
          <p:cNvSpPr>
            <a:spLocks noGrp="1"/>
          </p:cNvSpPr>
          <p:nvPr/>
        </p:nvSpPr>
        <p:spPr>
          <a:xfrm>
            <a:off x="2774803" y="2816831"/>
            <a:ext cx="6184329" cy="1513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algn="ctr"/>
            <a:r>
              <a:rPr lang="es-MX" sz="1600" b="1" dirty="0">
                <a:solidFill>
                  <a:schemeClr val="bg1"/>
                </a:solidFill>
                <a:latin typeface="Arial"/>
              </a:rPr>
              <a:t>www.cumplimien-normativo.org</a:t>
            </a:r>
          </a:p>
        </p:txBody>
      </p:sp>
      <p:sp>
        <p:nvSpPr>
          <p:cNvPr id="45" name="Subtítulo 7">
            <a:extLst>
              <a:ext uri="{FF2B5EF4-FFF2-40B4-BE49-F238E27FC236}">
                <a16:creationId xmlns:a16="http://schemas.microsoft.com/office/drawing/2014/main" id="{5CBD5E45-A056-BFA6-C6DD-11387E8221CA}"/>
              </a:ext>
            </a:extLst>
          </p:cNvPr>
          <p:cNvSpPr>
            <a:spLocks noGrp="1"/>
          </p:cNvSpPr>
          <p:nvPr/>
        </p:nvSpPr>
        <p:spPr>
          <a:xfrm>
            <a:off x="1474749" y="4898045"/>
            <a:ext cx="4392218" cy="525723"/>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algn="ctr"/>
            <a:r>
              <a:rPr lang="es-MX" sz="1600" b="1" dirty="0">
                <a:solidFill>
                  <a:srgbClr val="26577F"/>
                </a:solidFill>
                <a:latin typeface="Arial"/>
              </a:rPr>
              <a:t>Contacto@cumplimiento-normativo.org</a:t>
            </a:r>
          </a:p>
        </p:txBody>
      </p:sp>
      <p:sp>
        <p:nvSpPr>
          <p:cNvPr id="46" name="Subtítulo 7">
            <a:extLst>
              <a:ext uri="{FF2B5EF4-FFF2-40B4-BE49-F238E27FC236}">
                <a16:creationId xmlns:a16="http://schemas.microsoft.com/office/drawing/2014/main" id="{1FAE204C-CC0E-C1D7-C437-CBAC5D9BB0AC}"/>
              </a:ext>
            </a:extLst>
          </p:cNvPr>
          <p:cNvSpPr>
            <a:spLocks noGrp="1"/>
          </p:cNvSpPr>
          <p:nvPr/>
        </p:nvSpPr>
        <p:spPr>
          <a:xfrm>
            <a:off x="2337358" y="5610829"/>
            <a:ext cx="3601996" cy="539834"/>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algn="ctr"/>
            <a:r>
              <a:rPr lang="es-MX" sz="1600" b="1" dirty="0">
                <a:solidFill>
                  <a:srgbClr val="26577F"/>
                </a:solidFill>
                <a:latin typeface="Arial"/>
              </a:rPr>
              <a:t>+(52)55 85 53 49 18</a:t>
            </a:r>
          </a:p>
        </p:txBody>
      </p:sp>
      <p:pic>
        <p:nvPicPr>
          <p:cNvPr id="6" name="Imagen 6">
            <a:extLst>
              <a:ext uri="{FF2B5EF4-FFF2-40B4-BE49-F238E27FC236}">
                <a16:creationId xmlns:a16="http://schemas.microsoft.com/office/drawing/2014/main" id="{370792F5-7B8F-6604-569C-5372C165EF94}"/>
              </a:ext>
            </a:extLst>
          </p:cNvPr>
          <p:cNvPicPr>
            <a:picLocks noChangeAspect="1"/>
          </p:cNvPicPr>
          <p:nvPr/>
        </p:nvPicPr>
        <p:blipFill>
          <a:blip r:embed="rId4"/>
          <a:stretch>
            <a:fillRect/>
          </a:stretch>
        </p:blipFill>
        <p:spPr>
          <a:xfrm>
            <a:off x="6720607" y="5423768"/>
            <a:ext cx="504825" cy="453067"/>
          </a:xfrm>
          <a:prstGeom prst="rect">
            <a:avLst/>
          </a:prstGeom>
        </p:spPr>
      </p:pic>
      <p:pic>
        <p:nvPicPr>
          <p:cNvPr id="7" name="Imagen 7">
            <a:extLst>
              <a:ext uri="{FF2B5EF4-FFF2-40B4-BE49-F238E27FC236}">
                <a16:creationId xmlns:a16="http://schemas.microsoft.com/office/drawing/2014/main" id="{16AAC000-F84A-52B6-F1A4-CF3CF872A17B}"/>
              </a:ext>
            </a:extLst>
          </p:cNvPr>
          <p:cNvPicPr>
            <a:picLocks noChangeAspect="1"/>
          </p:cNvPicPr>
          <p:nvPr/>
        </p:nvPicPr>
        <p:blipFill>
          <a:blip r:embed="rId5"/>
          <a:stretch>
            <a:fillRect/>
          </a:stretch>
        </p:blipFill>
        <p:spPr>
          <a:xfrm>
            <a:off x="6720606" y="5941353"/>
            <a:ext cx="504827" cy="453068"/>
          </a:xfrm>
          <a:prstGeom prst="rect">
            <a:avLst/>
          </a:prstGeom>
        </p:spPr>
      </p:pic>
      <p:pic>
        <p:nvPicPr>
          <p:cNvPr id="8" name="Imagen 10">
            <a:extLst>
              <a:ext uri="{FF2B5EF4-FFF2-40B4-BE49-F238E27FC236}">
                <a16:creationId xmlns:a16="http://schemas.microsoft.com/office/drawing/2014/main" id="{812A5349-E043-ABFC-EB57-317196D3750F}"/>
              </a:ext>
            </a:extLst>
          </p:cNvPr>
          <p:cNvPicPr>
            <a:picLocks noChangeAspect="1"/>
          </p:cNvPicPr>
          <p:nvPr/>
        </p:nvPicPr>
        <p:blipFill>
          <a:blip r:embed="rId6"/>
          <a:stretch>
            <a:fillRect/>
          </a:stretch>
        </p:blipFill>
        <p:spPr>
          <a:xfrm>
            <a:off x="6749362" y="4949316"/>
            <a:ext cx="447316" cy="424313"/>
          </a:xfrm>
          <a:prstGeom prst="rect">
            <a:avLst/>
          </a:prstGeom>
        </p:spPr>
      </p:pic>
    </p:spTree>
    <p:extLst>
      <p:ext uri="{BB962C8B-B14F-4D97-AF65-F5344CB8AC3E}">
        <p14:creationId xmlns:p14="http://schemas.microsoft.com/office/powerpoint/2010/main" val="38650240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2645" y="1308735"/>
            <a:ext cx="9950030" cy="4752528"/>
          </a:xfrm>
        </p:spPr>
        <p:txBody>
          <a:bodyPr>
            <a:normAutofit/>
          </a:bodyPr>
          <a:lstStyle/>
          <a:p>
            <a:pPr marL="0" indent="0" algn="just">
              <a:buNone/>
            </a:pPr>
            <a:r>
              <a:rPr lang="es-MX" sz="1800" b="1" u="sng" dirty="0"/>
              <a:t>Actuación de los terceros</a:t>
            </a:r>
          </a:p>
          <a:p>
            <a:pPr marL="0" indent="0" algn="just">
              <a:buNone/>
            </a:pPr>
            <a:endParaRPr lang="es-MX" sz="1800" dirty="0"/>
          </a:p>
          <a:p>
            <a:pPr marL="0" indent="0" algn="just">
              <a:buNone/>
            </a:pPr>
            <a:r>
              <a:rPr lang="es-MX" sz="1800" dirty="0"/>
              <a:t>La actuación de los terceros (proveedores, intermediarios, consultores, agentes, representantes de ventas y gestores) puede incidir en la reputación de la empresa, por lo que se debe verificar que cumplan con las leyes aplicables y los lineamientos establecidos por la empresa para garantizar el desarrollo sostenible del negocio.</a:t>
            </a:r>
          </a:p>
          <a:p>
            <a:pPr marL="0" indent="0" algn="just">
              <a:buNone/>
            </a:pPr>
            <a:endParaRPr lang="es-MX" sz="1800" dirty="0"/>
          </a:p>
          <a:p>
            <a:pPr algn="just"/>
            <a:r>
              <a:rPr lang="es-MX" sz="1800" dirty="0"/>
              <a:t>Pagos de facilitación </a:t>
            </a:r>
          </a:p>
          <a:p>
            <a:pPr algn="just"/>
            <a:r>
              <a:rPr lang="es-MX" sz="1800" dirty="0"/>
              <a:t>Anti lavado de dinero </a:t>
            </a:r>
          </a:p>
          <a:p>
            <a:pPr algn="just"/>
            <a:r>
              <a:rPr lang="es-MX" sz="1800" dirty="0"/>
              <a:t>Privacidad y confidencialidad de la información </a:t>
            </a:r>
          </a:p>
          <a:p>
            <a:pPr marL="0" indent="0" algn="just">
              <a:buNone/>
            </a:pPr>
            <a:endParaRPr lang="es-MX" sz="1800" dirty="0"/>
          </a:p>
        </p:txBody>
      </p:sp>
    </p:spTree>
    <p:extLst>
      <p:ext uri="{BB962C8B-B14F-4D97-AF65-F5344CB8AC3E}">
        <p14:creationId xmlns:p14="http://schemas.microsoft.com/office/powerpoint/2010/main" val="36510579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86925" y="1148270"/>
            <a:ext cx="9166032" cy="4752528"/>
          </a:xfrm>
        </p:spPr>
        <p:txBody>
          <a:bodyPr>
            <a:normAutofit/>
          </a:bodyPr>
          <a:lstStyle/>
          <a:p>
            <a:r>
              <a:rPr lang="es-MX" sz="1800" dirty="0"/>
              <a:t>Pagos de facilitación</a:t>
            </a:r>
          </a:p>
          <a:p>
            <a:pPr marL="0" indent="0">
              <a:buNone/>
            </a:pPr>
            <a:endParaRPr lang="es-MX" sz="1800" dirty="0"/>
          </a:p>
          <a:p>
            <a:pPr marL="0" indent="0">
              <a:buNone/>
            </a:pPr>
            <a:r>
              <a:rPr lang="es-MX" sz="1800" dirty="0"/>
              <a:t>Son pagos de baja cuantía, no oficiales e impropios que se hacen a funcionarios públicos de bajo nivel para obtener o agilizar un trámite de rutina (definición tomada de A Guide </a:t>
            </a:r>
            <a:r>
              <a:rPr lang="es-MX" sz="1800" dirty="0" err="1"/>
              <a:t>for</a:t>
            </a:r>
            <a:r>
              <a:rPr lang="es-MX" sz="1800" dirty="0"/>
              <a:t> Anti-</a:t>
            </a:r>
            <a:r>
              <a:rPr lang="es-MX" sz="1800" dirty="0" err="1"/>
              <a:t>Corruption</a:t>
            </a:r>
            <a:r>
              <a:rPr lang="es-MX" sz="1800" dirty="0"/>
              <a:t> </a:t>
            </a:r>
            <a:r>
              <a:rPr lang="es-MX" sz="1800" dirty="0" err="1"/>
              <a:t>Risk</a:t>
            </a:r>
            <a:r>
              <a:rPr lang="es-MX" sz="1800" dirty="0"/>
              <a:t> </a:t>
            </a:r>
            <a:r>
              <a:rPr lang="es-MX" sz="1800" dirty="0" err="1"/>
              <a:t>Assessment</a:t>
            </a:r>
            <a:r>
              <a:rPr lang="es-MX" sz="1800" dirty="0"/>
              <a:t>, The Global Compact). </a:t>
            </a:r>
          </a:p>
          <a:p>
            <a:pPr marL="0" indent="0">
              <a:buNone/>
            </a:pPr>
            <a:endParaRPr lang="es-MX" sz="1800" dirty="0"/>
          </a:p>
          <a:p>
            <a:pPr marL="0" indent="0">
              <a:buNone/>
            </a:pPr>
            <a:r>
              <a:rPr lang="es-MX" sz="1800" dirty="0"/>
              <a:t>Generalmente se realizan para obtener licencias, permisos, certificados y otro tipo de servicios públicos, aunque también se pueden entregar a proveedores de servicios comerciales. </a:t>
            </a:r>
          </a:p>
          <a:p>
            <a:pPr marL="0" indent="0">
              <a:buNone/>
            </a:pPr>
            <a:endParaRPr lang="es-MX" sz="1800" dirty="0"/>
          </a:p>
          <a:p>
            <a:pPr marL="0" indent="0">
              <a:buNone/>
            </a:pPr>
            <a:r>
              <a:rPr lang="es-MX" sz="1800" dirty="0"/>
              <a:t>En México, </a:t>
            </a:r>
            <a:r>
              <a:rPr lang="es-MX" sz="1800" b="1" dirty="0"/>
              <a:t>los pagos de facilitación están prohibidos, toda vez que están tipificados como cohecho en el artículo 52 de la Ley General de Responsabilidades Administrativas (LGRA).</a:t>
            </a:r>
          </a:p>
          <a:p>
            <a:pPr marL="0" indent="0">
              <a:buNone/>
            </a:pPr>
            <a:endParaRPr lang="es-MX" sz="1800" b="1" dirty="0"/>
          </a:p>
        </p:txBody>
      </p:sp>
    </p:spTree>
    <p:extLst>
      <p:ext uri="{BB962C8B-B14F-4D97-AF65-F5344CB8AC3E}">
        <p14:creationId xmlns:p14="http://schemas.microsoft.com/office/powerpoint/2010/main" val="35673213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67740" y="1052736"/>
            <a:ext cx="10100344" cy="4752528"/>
          </a:xfrm>
        </p:spPr>
        <p:txBody>
          <a:bodyPr>
            <a:normAutofit/>
          </a:bodyPr>
          <a:lstStyle/>
          <a:p>
            <a:pPr algn="just"/>
            <a:r>
              <a:rPr lang="es-MX" sz="1800" b="1" dirty="0"/>
              <a:t>Anti lavado de dinero</a:t>
            </a:r>
          </a:p>
          <a:p>
            <a:pPr marL="0" indent="0" algn="just">
              <a:buNone/>
            </a:pPr>
            <a:endParaRPr lang="es-MX" sz="1800" dirty="0"/>
          </a:p>
          <a:p>
            <a:pPr marL="0" indent="0" algn="just">
              <a:buNone/>
            </a:pPr>
            <a:r>
              <a:rPr lang="es-MX" sz="1800" dirty="0"/>
              <a:t>El lavado de dinero es la ocultación o disimulación de la verdadera naturaleza, el origen, la ubicación, la disposición, el movimiento o la propiedad de bienes o del legítimo derecho a éstos (definición tomada del Glosario de Términos de Integridad Corporativa). </a:t>
            </a:r>
          </a:p>
          <a:p>
            <a:pPr marL="0" indent="0" algn="just">
              <a:buNone/>
            </a:pPr>
            <a:endParaRPr lang="es-MX" sz="1800" dirty="0"/>
          </a:p>
          <a:p>
            <a:pPr marL="0" indent="0" algn="just">
              <a:buNone/>
            </a:pPr>
            <a:r>
              <a:rPr lang="es-MX" sz="1800" dirty="0"/>
              <a:t>Por lo regular</a:t>
            </a:r>
            <a:r>
              <a:rPr lang="es-MX" sz="1800" b="1" dirty="0"/>
              <a:t>, la corrupción está ligada con el lavado de dinero</a:t>
            </a:r>
            <a:r>
              <a:rPr lang="es-MX" sz="1800" dirty="0"/>
              <a:t>, ya que los activos o valores obtenidos de forma ilegal por cualquier persona u organización del sector público o privado son colocados, estratificados e integrados al sistema financiero, o fuera de él, para ser utilizados sin generar sospechas. </a:t>
            </a:r>
          </a:p>
          <a:p>
            <a:pPr marL="0" indent="0" algn="just">
              <a:buNone/>
            </a:pPr>
            <a:endParaRPr lang="es-MX" sz="1800" dirty="0"/>
          </a:p>
          <a:p>
            <a:pPr marL="0" indent="0" algn="just">
              <a:buNone/>
            </a:pPr>
            <a:r>
              <a:rPr lang="es-MX" sz="1800" dirty="0"/>
              <a:t>Queda prohibida toda actividad relacionada con recursos de procedencia ilícita o que se vinculen al lavado de dinero. Los colaboradores solo deben involucrarse en actividades de negocio lícitas.</a:t>
            </a:r>
          </a:p>
        </p:txBody>
      </p:sp>
    </p:spTree>
    <p:extLst>
      <p:ext uri="{BB962C8B-B14F-4D97-AF65-F5344CB8AC3E}">
        <p14:creationId xmlns:p14="http://schemas.microsoft.com/office/powerpoint/2010/main" val="37747659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81806" y="1052736"/>
            <a:ext cx="10077346" cy="4752528"/>
          </a:xfrm>
        </p:spPr>
        <p:txBody>
          <a:bodyPr>
            <a:normAutofit/>
          </a:bodyPr>
          <a:lstStyle/>
          <a:p>
            <a:pPr algn="just"/>
            <a:r>
              <a:rPr lang="es-MX" sz="1800" b="1" dirty="0"/>
              <a:t>Privacidad y confidencialidad de la información</a:t>
            </a:r>
          </a:p>
          <a:p>
            <a:pPr marL="0" indent="0" algn="just">
              <a:buNone/>
            </a:pPr>
            <a:endParaRPr lang="es-MX" sz="1800" dirty="0"/>
          </a:p>
          <a:p>
            <a:pPr marL="0" indent="0" algn="just">
              <a:buNone/>
            </a:pPr>
            <a:r>
              <a:rPr lang="es-MX" sz="1800" dirty="0"/>
              <a:t>Proteger y conservar la información de la empresa, clientes y proveedores es obligación de cada uno de los colaboradores y nunca debe ser proporcionada a ningún tercero, a menos que sea requerida por ley o lo autorice un superior jerárquico.</a:t>
            </a:r>
          </a:p>
          <a:p>
            <a:pPr marL="0" indent="0" algn="just">
              <a:buNone/>
            </a:pPr>
            <a:endParaRPr lang="es-MX" sz="1800" dirty="0"/>
          </a:p>
          <a:p>
            <a:pPr marL="0" indent="0" algn="just">
              <a:buNone/>
            </a:pPr>
            <a:r>
              <a:rPr lang="es-MX" sz="1800" dirty="0"/>
              <a:t>El manejo de los datos personales deberá cumplir los lineamientos de la Ley Federal de Protección de Datos Personales en Posesión de Particulares.</a:t>
            </a:r>
          </a:p>
          <a:p>
            <a:pPr marL="0" indent="0" algn="just">
              <a:buNone/>
            </a:pPr>
            <a:endParaRPr lang="es-MX" sz="1800" dirty="0"/>
          </a:p>
          <a:p>
            <a:pPr marL="0" indent="0" algn="just">
              <a:buNone/>
            </a:pPr>
            <a:r>
              <a:rPr lang="es-MX" sz="1800" dirty="0"/>
              <a:t>Adicionalmente, toda la información debe manejarse de forma responsable para los objetivos propios de la empresa y deben tomarse las medidas preventivas necesarias para evitar difusiones no autorizadas.</a:t>
            </a:r>
          </a:p>
          <a:p>
            <a:pPr marL="0" indent="0" algn="just">
              <a:buNone/>
            </a:pPr>
            <a:endParaRPr lang="es-MX" sz="1800" dirty="0"/>
          </a:p>
        </p:txBody>
      </p:sp>
    </p:spTree>
    <p:extLst>
      <p:ext uri="{BB962C8B-B14F-4D97-AF65-F5344CB8AC3E}">
        <p14:creationId xmlns:p14="http://schemas.microsoft.com/office/powerpoint/2010/main" val="360776783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73514" y="1152446"/>
            <a:ext cx="10604002" cy="4752528"/>
          </a:xfrm>
        </p:spPr>
        <p:txBody>
          <a:bodyPr>
            <a:normAutofit/>
          </a:bodyPr>
          <a:lstStyle/>
          <a:p>
            <a:pPr marL="0" indent="0" algn="just">
              <a:buNone/>
            </a:pPr>
            <a:r>
              <a:rPr lang="es-MX" sz="1800" b="1" dirty="0"/>
              <a:t>Comunicación y capacitación </a:t>
            </a:r>
          </a:p>
          <a:p>
            <a:pPr marL="0" indent="0" algn="just">
              <a:buNone/>
            </a:pPr>
            <a:endParaRPr lang="es-MX" sz="1800" dirty="0"/>
          </a:p>
          <a:p>
            <a:pPr marL="0" indent="0" algn="just">
              <a:buNone/>
            </a:pPr>
            <a:r>
              <a:rPr lang="es-MX" sz="1800" dirty="0"/>
              <a:t>La comunicación efectiva y la capacitación son las formas más efectivas para que el personal se familiarice con las políticas, procesos y procedimientos, así como la cultura misma de la empresa. </a:t>
            </a:r>
          </a:p>
          <a:p>
            <a:pPr marL="0" indent="0" algn="just">
              <a:buNone/>
            </a:pPr>
            <a:endParaRPr lang="es-MX" sz="1800" dirty="0"/>
          </a:p>
          <a:p>
            <a:pPr marL="0" indent="0" algn="just">
              <a:buNone/>
            </a:pPr>
            <a:r>
              <a:rPr lang="es-MX" sz="1800" dirty="0"/>
              <a:t>La comunicación debe ser clara, continua y dirigida a los distintos niveles de colaboradores. </a:t>
            </a:r>
            <a:r>
              <a:rPr lang="es-MX" sz="1800" b="1" dirty="0"/>
              <a:t>Todos los colaboradores deben ser capacitados en el Código de Ética y, aquellos que lo requieran por la naturaleza de sus funciones, recibirán entrenamiento adicional,</a:t>
            </a:r>
            <a:r>
              <a:rPr lang="es-MX" sz="1800" dirty="0"/>
              <a:t> con mayor frecuencia y detalle, para garantizar el buen desempeño de sus funciones.</a:t>
            </a:r>
          </a:p>
          <a:p>
            <a:pPr marL="0" indent="0" algn="just">
              <a:buNone/>
            </a:pPr>
            <a:endParaRPr lang="es-MX" sz="1800" dirty="0"/>
          </a:p>
        </p:txBody>
      </p:sp>
    </p:spTree>
    <p:extLst>
      <p:ext uri="{BB962C8B-B14F-4D97-AF65-F5344CB8AC3E}">
        <p14:creationId xmlns:p14="http://schemas.microsoft.com/office/powerpoint/2010/main" val="45111159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0276" y="1243680"/>
            <a:ext cx="10286172" cy="4752528"/>
          </a:xfrm>
        </p:spPr>
        <p:txBody>
          <a:bodyPr>
            <a:normAutofit/>
          </a:bodyPr>
          <a:lstStyle/>
          <a:p>
            <a:pPr marL="0" indent="0" algn="just">
              <a:buNone/>
            </a:pPr>
            <a:r>
              <a:rPr lang="es-MX" sz="1800" b="1" dirty="0"/>
              <a:t>Estados financieros y contabilidad </a:t>
            </a:r>
          </a:p>
          <a:p>
            <a:pPr marL="0" indent="0" algn="just">
              <a:buNone/>
            </a:pPr>
            <a:endParaRPr lang="es-MX" sz="1800" dirty="0"/>
          </a:p>
          <a:p>
            <a:pPr marL="0" indent="0" algn="just">
              <a:buNone/>
            </a:pPr>
            <a:r>
              <a:rPr lang="es-MX" sz="1800" dirty="0"/>
              <a:t>Las cuentas, libros, registros y estados financieros deben reflejar fielmente todas las transacciones realizadas en nombre de la empresa y cumplir los requisitos que marcan las regulaciones aplicables (Código Fiscal de la Federación, ISR, IVA, </a:t>
            </a:r>
            <a:r>
              <a:rPr lang="es-MX" sz="1800" dirty="0" err="1"/>
              <a:t>etc</a:t>
            </a:r>
            <a:r>
              <a:rPr lang="es-MX" sz="1800" dirty="0"/>
              <a:t>). Los gastos deben contar con el soporte necesario y está prohibido distorsionar la naturaleza de cualquier transacción o falsear documentación. En caso de una auditoría, se deberá proporcionar información veraz, confiable y completa.</a:t>
            </a:r>
          </a:p>
          <a:p>
            <a:pPr marL="0" indent="0" algn="just">
              <a:buNone/>
            </a:pPr>
            <a:endParaRPr lang="es-MX" sz="1800" dirty="0"/>
          </a:p>
          <a:p>
            <a:pPr marL="0" indent="0" algn="just">
              <a:buNone/>
            </a:pPr>
            <a:r>
              <a:rPr lang="es-MX" sz="1800" dirty="0"/>
              <a:t>Los documentos deben conservarse según la normatividad aplicable. La destrucción deliberada de documentos de contabilidad antes del plazo previsto en la ley está tipificada en el artículo 12 de la UNCAC.</a:t>
            </a:r>
          </a:p>
          <a:p>
            <a:pPr marL="0" indent="0" algn="just">
              <a:buNone/>
            </a:pPr>
            <a:endParaRPr lang="es-MX" sz="1800" dirty="0"/>
          </a:p>
        </p:txBody>
      </p:sp>
    </p:spTree>
    <p:extLst>
      <p:ext uri="{BB962C8B-B14F-4D97-AF65-F5344CB8AC3E}">
        <p14:creationId xmlns:p14="http://schemas.microsoft.com/office/powerpoint/2010/main" val="35197846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0DF892-449E-4D0B-AAF6-D918EA4915FC}"/>
              </a:ext>
            </a:extLst>
          </p:cNvPr>
          <p:cNvSpPr>
            <a:spLocks noGrp="1"/>
          </p:cNvSpPr>
          <p:nvPr>
            <p:ph type="title"/>
          </p:nvPr>
        </p:nvSpPr>
        <p:spPr>
          <a:xfrm>
            <a:off x="3306531" y="2841553"/>
            <a:ext cx="6330856" cy="1016813"/>
          </a:xfrm>
        </p:spPr>
        <p:txBody>
          <a:bodyPr vert="horz" lIns="68580" tIns="34290" rIns="68580" bIns="34290" rtlCol="0" anchor="b">
            <a:normAutofit/>
          </a:bodyPr>
          <a:lstStyle/>
          <a:p>
            <a:r>
              <a:rPr lang="en-US" sz="4050" b="1" dirty="0">
                <a:solidFill>
                  <a:schemeClr val="accent1">
                    <a:lumMod val="50000"/>
                  </a:schemeClr>
                </a:solidFill>
                <a:latin typeface="+mn-lt"/>
              </a:rPr>
              <a:t>El </a:t>
            </a:r>
            <a:r>
              <a:rPr lang="en-US" sz="4050" b="1" dirty="0" err="1">
                <a:solidFill>
                  <a:schemeClr val="accent1">
                    <a:lumMod val="50000"/>
                  </a:schemeClr>
                </a:solidFill>
                <a:latin typeface="+mn-lt"/>
              </a:rPr>
              <a:t>mundo</a:t>
            </a:r>
            <a:r>
              <a:rPr lang="en-US" sz="4050" b="1" dirty="0">
                <a:solidFill>
                  <a:schemeClr val="accent1">
                    <a:lumMod val="50000"/>
                  </a:schemeClr>
                </a:solidFill>
                <a:latin typeface="+mn-lt"/>
              </a:rPr>
              <a:t> </a:t>
            </a:r>
            <a:r>
              <a:rPr lang="en-US" sz="4050" b="1" dirty="0" err="1">
                <a:solidFill>
                  <a:schemeClr val="accent1">
                    <a:lumMod val="50000"/>
                  </a:schemeClr>
                </a:solidFill>
                <a:latin typeface="+mn-lt"/>
              </a:rPr>
              <a:t>está</a:t>
            </a:r>
            <a:r>
              <a:rPr lang="en-US" sz="4050" b="1" dirty="0">
                <a:solidFill>
                  <a:schemeClr val="accent1">
                    <a:lumMod val="50000"/>
                  </a:schemeClr>
                </a:solidFill>
                <a:latin typeface="+mn-lt"/>
              </a:rPr>
              <a:t> en </a:t>
            </a:r>
            <a:r>
              <a:rPr lang="en-US" sz="4050" b="1" dirty="0" err="1">
                <a:solidFill>
                  <a:schemeClr val="accent1">
                    <a:lumMod val="50000"/>
                  </a:schemeClr>
                </a:solidFill>
                <a:latin typeface="+mn-lt"/>
              </a:rPr>
              <a:t>cambio</a:t>
            </a:r>
            <a:r>
              <a:rPr lang="en-US" sz="4050" b="1" dirty="0">
                <a:solidFill>
                  <a:schemeClr val="accent1">
                    <a:lumMod val="50000"/>
                  </a:schemeClr>
                </a:solidFill>
                <a:latin typeface="+mn-lt"/>
              </a:rPr>
              <a:t>…</a:t>
            </a:r>
          </a:p>
        </p:txBody>
      </p:sp>
      <p:pic>
        <p:nvPicPr>
          <p:cNvPr id="8" name="Imagen 7">
            <a:extLst>
              <a:ext uri="{FF2B5EF4-FFF2-40B4-BE49-F238E27FC236}">
                <a16:creationId xmlns:a16="http://schemas.microsoft.com/office/drawing/2014/main" id="{4D999F63-0ADC-4172-8F3A-E6EED588AEB9}"/>
              </a:ext>
            </a:extLst>
          </p:cNvPr>
          <p:cNvPicPr>
            <a:picLocks noChangeAspect="1"/>
          </p:cNvPicPr>
          <p:nvPr/>
        </p:nvPicPr>
        <p:blipFill rotWithShape="1">
          <a:blip r:embed="rId3"/>
          <a:srcRect t="5812" r="1" b="1748"/>
          <a:stretch/>
        </p:blipFill>
        <p:spPr>
          <a:xfrm>
            <a:off x="4260992" y="857254"/>
            <a:ext cx="3457019" cy="1597855"/>
          </a:xfrm>
          <a:custGeom>
            <a:avLst/>
            <a:gdLst/>
            <a:ahLst/>
            <a:cxnLst/>
            <a:rect l="l" t="t" r="r" b="b"/>
            <a:pathLst>
              <a:path w="4609359" h="2130473">
                <a:moveTo>
                  <a:pt x="986689" y="0"/>
                </a:moveTo>
                <a:lnTo>
                  <a:pt x="4609359" y="0"/>
                </a:lnTo>
                <a:lnTo>
                  <a:pt x="3622670" y="2130473"/>
                </a:lnTo>
                <a:lnTo>
                  <a:pt x="0" y="2130473"/>
                </a:lnTo>
                <a:close/>
              </a:path>
            </a:pathLst>
          </a:custGeom>
        </p:spPr>
      </p:pic>
      <p:pic>
        <p:nvPicPr>
          <p:cNvPr id="4" name="Picture 4" descr="Resultado de imagen para solar energy">
            <a:extLst>
              <a:ext uri="{FF2B5EF4-FFF2-40B4-BE49-F238E27FC236}">
                <a16:creationId xmlns:a16="http://schemas.microsoft.com/office/drawing/2014/main" id="{C3CD8388-B993-4466-804D-7DD8DF2D115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392" r="-1" b="11158"/>
          <a:stretch/>
        </p:blipFill>
        <p:spPr bwMode="auto">
          <a:xfrm>
            <a:off x="1524015" y="852036"/>
            <a:ext cx="3356340" cy="1597855"/>
          </a:xfrm>
          <a:custGeom>
            <a:avLst/>
            <a:gdLst/>
            <a:ahLst/>
            <a:cxnLst/>
            <a:rect l="l" t="t" r="r" b="b"/>
            <a:pathLst>
              <a:path w="4475140" h="2130473">
                <a:moveTo>
                  <a:pt x="0" y="0"/>
                </a:moveTo>
                <a:lnTo>
                  <a:pt x="1074821" y="0"/>
                </a:lnTo>
                <a:lnTo>
                  <a:pt x="1074821" y="239"/>
                </a:lnTo>
                <a:lnTo>
                  <a:pt x="4475140" y="239"/>
                </a:lnTo>
                <a:lnTo>
                  <a:pt x="3488563" y="2130473"/>
                </a:lnTo>
                <a:lnTo>
                  <a:pt x="0" y="2130473"/>
                </a:lnTo>
                <a:close/>
              </a:path>
            </a:pathLst>
          </a:custGeom>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F3689FC9-E251-40D1-BA2C-430BCF682D0D}"/>
              </a:ext>
            </a:extLst>
          </p:cNvPr>
          <p:cNvPicPr>
            <a:picLocks noChangeAspect="1"/>
          </p:cNvPicPr>
          <p:nvPr/>
        </p:nvPicPr>
        <p:blipFill rotWithShape="1">
          <a:blip r:embed="rId5"/>
          <a:srcRect t="28091" r="-2" b="10287"/>
          <a:stretch/>
        </p:blipFill>
        <p:spPr>
          <a:xfrm>
            <a:off x="6960096" y="862472"/>
            <a:ext cx="3570494" cy="1597855"/>
          </a:xfrm>
          <a:custGeom>
            <a:avLst/>
            <a:gdLst/>
            <a:ahLst/>
            <a:cxnLst/>
            <a:rect l="l" t="t" r="r" b="b"/>
            <a:pathLst>
              <a:path w="4760659" h="2130473">
                <a:moveTo>
                  <a:pt x="986689" y="0"/>
                </a:moveTo>
                <a:lnTo>
                  <a:pt x="4760659" y="0"/>
                </a:lnTo>
                <a:lnTo>
                  <a:pt x="4760659" y="2130473"/>
                </a:lnTo>
                <a:lnTo>
                  <a:pt x="0" y="2130473"/>
                </a:lnTo>
                <a:close/>
              </a:path>
            </a:pathLst>
          </a:custGeom>
        </p:spPr>
      </p:pic>
      <p:pic>
        <p:nvPicPr>
          <p:cNvPr id="6" name="Imagen 5">
            <a:extLst>
              <a:ext uri="{FF2B5EF4-FFF2-40B4-BE49-F238E27FC236}">
                <a16:creationId xmlns:a16="http://schemas.microsoft.com/office/drawing/2014/main" id="{F00B122A-7D61-4C3C-BFA4-42F22D08F860}"/>
              </a:ext>
            </a:extLst>
          </p:cNvPr>
          <p:cNvPicPr>
            <a:picLocks noChangeAspect="1"/>
          </p:cNvPicPr>
          <p:nvPr/>
        </p:nvPicPr>
        <p:blipFill rotWithShape="1">
          <a:blip r:embed="rId6"/>
          <a:srcRect t="9561" r="3" b="9450"/>
          <a:stretch/>
        </p:blipFill>
        <p:spPr>
          <a:xfrm>
            <a:off x="5989501" y="4001616"/>
            <a:ext cx="3356355" cy="1631010"/>
          </a:xfrm>
          <a:custGeom>
            <a:avLst/>
            <a:gdLst/>
            <a:ahLst/>
            <a:cxnLst/>
            <a:rect l="l" t="t" r="r" b="b"/>
            <a:pathLst>
              <a:path w="4475140" h="2174680">
                <a:moveTo>
                  <a:pt x="1006941" y="0"/>
                </a:moveTo>
                <a:lnTo>
                  <a:pt x="4475140" y="0"/>
                </a:lnTo>
                <a:lnTo>
                  <a:pt x="4475140" y="2174680"/>
                </a:lnTo>
                <a:lnTo>
                  <a:pt x="3400319" y="2174680"/>
                </a:lnTo>
                <a:lnTo>
                  <a:pt x="3400319" y="2174202"/>
                </a:lnTo>
                <a:lnTo>
                  <a:pt x="0" y="2174202"/>
                </a:lnTo>
                <a:close/>
              </a:path>
            </a:pathLst>
          </a:custGeom>
        </p:spPr>
      </p:pic>
      <p:pic>
        <p:nvPicPr>
          <p:cNvPr id="3" name="Imagen 2">
            <a:extLst>
              <a:ext uri="{FF2B5EF4-FFF2-40B4-BE49-F238E27FC236}">
                <a16:creationId xmlns:a16="http://schemas.microsoft.com/office/drawing/2014/main" id="{ACF8CA58-06D4-4966-8D7E-A390DA9B74D0}"/>
              </a:ext>
            </a:extLst>
          </p:cNvPr>
          <p:cNvPicPr>
            <a:picLocks noChangeAspect="1"/>
          </p:cNvPicPr>
          <p:nvPr/>
        </p:nvPicPr>
        <p:blipFill rotWithShape="1">
          <a:blip r:embed="rId7"/>
          <a:srcRect t="10275" r="2" b="9862"/>
          <a:stretch/>
        </p:blipFill>
        <p:spPr>
          <a:xfrm>
            <a:off x="3424665" y="4001616"/>
            <a:ext cx="3392730" cy="1631370"/>
          </a:xfrm>
          <a:custGeom>
            <a:avLst/>
            <a:gdLst/>
            <a:ahLst/>
            <a:cxnLst/>
            <a:rect l="l" t="t" r="r" b="b"/>
            <a:pathLst>
              <a:path w="4523640" h="2175160">
                <a:moveTo>
                  <a:pt x="0" y="0"/>
                </a:moveTo>
                <a:lnTo>
                  <a:pt x="4523640" y="0"/>
                </a:lnTo>
                <a:lnTo>
                  <a:pt x="3516256" y="2175160"/>
                </a:lnTo>
                <a:lnTo>
                  <a:pt x="0" y="2175160"/>
                </a:lnTo>
                <a:lnTo>
                  <a:pt x="0" y="2174920"/>
                </a:lnTo>
                <a:lnTo>
                  <a:pt x="14159" y="2174920"/>
                </a:lnTo>
                <a:lnTo>
                  <a:pt x="1021100" y="718"/>
                </a:lnTo>
                <a:lnTo>
                  <a:pt x="0" y="718"/>
                </a:lnTo>
                <a:close/>
              </a:path>
            </a:pathLst>
          </a:custGeom>
          <a:solidFill>
            <a:srgbClr val="FFFFFF">
              <a:shade val="85000"/>
            </a:srgbClr>
          </a:solidFill>
          <a:scene3d>
            <a:camera prst="orthographicFront"/>
            <a:lightRig rig="twoPt" dir="t">
              <a:rot lat="0" lon="0" rev="7200000"/>
            </a:lightRig>
          </a:scene3d>
          <a:sp3d>
            <a:bevelT w="25400" h="19050"/>
            <a:contourClr>
              <a:srgbClr val="FFFFFF"/>
            </a:contourClr>
          </a:sp3d>
        </p:spPr>
      </p:pic>
      <p:pic>
        <p:nvPicPr>
          <p:cNvPr id="7" name="Imagen 6">
            <a:extLst>
              <a:ext uri="{FF2B5EF4-FFF2-40B4-BE49-F238E27FC236}">
                <a16:creationId xmlns:a16="http://schemas.microsoft.com/office/drawing/2014/main" id="{54DB7C5A-5A6B-40CB-84BE-5111D17C864F}"/>
              </a:ext>
            </a:extLst>
          </p:cNvPr>
          <p:cNvPicPr>
            <a:picLocks noChangeAspect="1"/>
          </p:cNvPicPr>
          <p:nvPr/>
        </p:nvPicPr>
        <p:blipFill rotWithShape="1">
          <a:blip r:embed="rId8"/>
          <a:srcRect r="18100" b="-2"/>
          <a:stretch/>
        </p:blipFill>
        <p:spPr>
          <a:xfrm>
            <a:off x="729914" y="4001616"/>
            <a:ext cx="3681618" cy="1631370"/>
          </a:xfrm>
          <a:custGeom>
            <a:avLst/>
            <a:gdLst/>
            <a:ahLst/>
            <a:cxnLst/>
            <a:rect l="l" t="t" r="r" b="b"/>
            <a:pathLst>
              <a:path w="4908824" h="2175160">
                <a:moveTo>
                  <a:pt x="0" y="0"/>
                </a:moveTo>
                <a:lnTo>
                  <a:pt x="4908824" y="0"/>
                </a:lnTo>
                <a:lnTo>
                  <a:pt x="3901440" y="2175160"/>
                </a:lnTo>
                <a:lnTo>
                  <a:pt x="0" y="2175160"/>
                </a:lnTo>
                <a:close/>
              </a:path>
            </a:pathLst>
          </a:custGeom>
        </p:spPr>
      </p:pic>
    </p:spTree>
    <p:extLst>
      <p:ext uri="{BB962C8B-B14F-4D97-AF65-F5344CB8AC3E}">
        <p14:creationId xmlns:p14="http://schemas.microsoft.com/office/powerpoint/2010/main" val="1316143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FA7C55CE-448C-DFF3-F494-A18B10CD4234}"/>
              </a:ext>
            </a:extLst>
          </p:cNvPr>
          <p:cNvPicPr>
            <a:picLocks noChangeAspect="1"/>
          </p:cNvPicPr>
          <p:nvPr/>
        </p:nvPicPr>
        <p:blipFill>
          <a:blip r:embed="rId2"/>
          <a:stretch>
            <a:fillRect/>
          </a:stretch>
        </p:blipFill>
        <p:spPr>
          <a:xfrm>
            <a:off x="6875072" y="1321919"/>
            <a:ext cx="5215328" cy="5128043"/>
          </a:xfrm>
          <a:prstGeom prst="rect">
            <a:avLst/>
          </a:prstGeom>
        </p:spPr>
      </p:pic>
      <p:sp>
        <p:nvSpPr>
          <p:cNvPr id="2" name="Freeform 2"/>
          <p:cNvSpPr/>
          <p:nvPr/>
        </p:nvSpPr>
        <p:spPr>
          <a:xfrm>
            <a:off x="0" y="6424065"/>
            <a:ext cx="12192000" cy="425371"/>
          </a:xfrm>
          <a:custGeom>
            <a:avLst/>
            <a:gdLst/>
            <a:ahLst/>
            <a:cxnLst/>
            <a:rect l="l" t="t" r="r" b="b"/>
            <a:pathLst>
              <a:path w="18565473" h="1183005">
                <a:moveTo>
                  <a:pt x="0" y="0"/>
                </a:moveTo>
                <a:lnTo>
                  <a:pt x="18565474" y="0"/>
                </a:lnTo>
                <a:lnTo>
                  <a:pt x="18565474" y="1183005"/>
                </a:lnTo>
                <a:lnTo>
                  <a:pt x="0" y="1183005"/>
                </a:lnTo>
                <a:lnTo>
                  <a:pt x="0" y="0"/>
                </a:lnTo>
                <a:close/>
              </a:path>
            </a:pathLst>
          </a:custGeom>
          <a:blipFill>
            <a:blip r:embed="rId3"/>
            <a:stretch>
              <a:fillRect t="-40237" b="-40237"/>
            </a:stretch>
          </a:blipFill>
        </p:spPr>
        <p:txBody>
          <a:bodyPr/>
          <a:lstStyle/>
          <a:p>
            <a:endParaRPr lang="es-MX" sz="1200"/>
          </a:p>
        </p:txBody>
      </p:sp>
      <p:sp>
        <p:nvSpPr>
          <p:cNvPr id="4" name="TextBox 4"/>
          <p:cNvSpPr txBox="1"/>
          <p:nvPr/>
        </p:nvSpPr>
        <p:spPr>
          <a:xfrm>
            <a:off x="515737" y="6424065"/>
            <a:ext cx="3507546" cy="348557"/>
          </a:xfrm>
          <a:prstGeom prst="rect">
            <a:avLst/>
          </a:prstGeom>
        </p:spPr>
        <p:txBody>
          <a:bodyPr wrap="square" lIns="0" tIns="0" rIns="0" bIns="0" rtlCol="0" anchor="t">
            <a:spAutoFit/>
          </a:bodyPr>
          <a:lstStyle/>
          <a:p>
            <a:pPr>
              <a:lnSpc>
                <a:spcPts val="3291"/>
              </a:lnSpc>
            </a:pPr>
            <a:r>
              <a:rPr lang="en-US" sz="1067" dirty="0">
                <a:solidFill>
                  <a:schemeClr val="bg1"/>
                </a:solidFill>
                <a:latin typeface="Gotham"/>
                <a:ea typeface="Gotham"/>
                <a:cs typeface="Gotham"/>
                <a:sym typeface="Gotham"/>
              </a:rPr>
              <a:t>Uruapan, Michoacán, a 20 de </a:t>
            </a:r>
            <a:r>
              <a:rPr lang="en-US" sz="1067" dirty="0" err="1">
                <a:solidFill>
                  <a:schemeClr val="bg1"/>
                </a:solidFill>
                <a:latin typeface="Gotham"/>
                <a:ea typeface="Gotham"/>
                <a:cs typeface="Gotham"/>
                <a:sym typeface="Gotham"/>
              </a:rPr>
              <a:t>septiembre</a:t>
            </a:r>
            <a:r>
              <a:rPr lang="en-US" sz="1067" dirty="0">
                <a:solidFill>
                  <a:schemeClr val="bg1"/>
                </a:solidFill>
                <a:latin typeface="Gotham"/>
                <a:ea typeface="Gotham"/>
                <a:cs typeface="Gotham"/>
                <a:sym typeface="Gotham"/>
              </a:rPr>
              <a:t> de 2024</a:t>
            </a:r>
          </a:p>
        </p:txBody>
      </p:sp>
      <p:pic>
        <p:nvPicPr>
          <p:cNvPr id="8" name="Imagen 7">
            <a:extLst>
              <a:ext uri="{FF2B5EF4-FFF2-40B4-BE49-F238E27FC236}">
                <a16:creationId xmlns:a16="http://schemas.microsoft.com/office/drawing/2014/main" id="{0E7F423F-794C-4E9B-8373-1A0BCAD53221}"/>
              </a:ext>
            </a:extLst>
          </p:cNvPr>
          <p:cNvPicPr>
            <a:picLocks noChangeAspect="1"/>
          </p:cNvPicPr>
          <p:nvPr/>
        </p:nvPicPr>
        <p:blipFill rotWithShape="1">
          <a:blip r:embed="rId4">
            <a:extLst>
              <a:ext uri="{28A0092B-C50C-407E-A947-70E740481C1C}">
                <a14:useLocalDpi xmlns:a14="http://schemas.microsoft.com/office/drawing/2010/main" val="0"/>
              </a:ext>
            </a:extLst>
          </a:blip>
          <a:srcRect l="28271" t="21111" r="18397" b="39630"/>
          <a:stretch/>
        </p:blipFill>
        <p:spPr>
          <a:xfrm>
            <a:off x="912796" y="1321919"/>
            <a:ext cx="4223495" cy="4145283"/>
          </a:xfrm>
          <a:prstGeom prst="ellipse">
            <a:avLst/>
          </a:prstGeom>
          <a:ln w="190500" cap="rnd">
            <a:solidFill>
              <a:srgbClr val="C8C6BD"/>
            </a:solidFill>
            <a:prstDash val="solid"/>
          </a:ln>
          <a:effectLst>
            <a:outerShdw blurRad="127000" algn="bl" rotWithShape="0">
              <a:srgbClr val="000000"/>
            </a:outerShdw>
          </a:effectLst>
          <a:scene3d>
            <a:camera prst="perspectiveFront" fov="5400000"/>
            <a:lightRig rig="threePt" dir="t">
              <a:rot lat="0" lon="0" rev="19200000"/>
            </a:lightRig>
          </a:scene3d>
          <a:sp3d extrusionH="25400">
            <a:bevelT w="304800" h="152400" prst="hardEdge"/>
            <a:extrusionClr>
              <a:srgbClr val="000000"/>
            </a:extrusionClr>
          </a:sp3d>
        </p:spPr>
      </p:pic>
      <p:sp>
        <p:nvSpPr>
          <p:cNvPr id="9" name="CuadroTexto 8">
            <a:extLst>
              <a:ext uri="{FF2B5EF4-FFF2-40B4-BE49-F238E27FC236}">
                <a16:creationId xmlns:a16="http://schemas.microsoft.com/office/drawing/2014/main" id="{120D6C69-7A18-418F-AD37-8F1C14E7BFBC}"/>
              </a:ext>
            </a:extLst>
          </p:cNvPr>
          <p:cNvSpPr txBox="1"/>
          <p:nvPr/>
        </p:nvSpPr>
        <p:spPr>
          <a:xfrm>
            <a:off x="214574" y="5699725"/>
            <a:ext cx="5990608" cy="508409"/>
          </a:xfrm>
          <a:prstGeom prst="rect">
            <a:avLst/>
          </a:prstGeom>
          <a:noFill/>
        </p:spPr>
        <p:txBody>
          <a:bodyPr wrap="square">
            <a:spAutoFit/>
          </a:bodyPr>
          <a:lstStyle/>
          <a:p>
            <a:pPr algn="ctr">
              <a:lnSpc>
                <a:spcPts val="3453"/>
              </a:lnSpc>
            </a:pPr>
            <a:r>
              <a:rPr lang="en-US" sz="2400" b="1" dirty="0">
                <a:solidFill>
                  <a:srgbClr val="17A59C"/>
                </a:solidFill>
                <a:latin typeface="Open Sans Light"/>
              </a:rPr>
              <a:t>Mtra. Mónica E. Ortega Juárez</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3"/>
          <p:cNvSpPr txBox="1"/>
          <p:nvPr/>
        </p:nvSpPr>
        <p:spPr>
          <a:xfrm>
            <a:off x="6505433" y="1347718"/>
            <a:ext cx="5826086" cy="3243580"/>
          </a:xfrm>
          <a:prstGeom prst="rect">
            <a:avLst/>
          </a:prstGeom>
        </p:spPr>
        <p:txBody>
          <a:bodyPr wrap="square" lIns="0" tIns="0" rIns="0" bIns="0" rtlCol="0" anchor="t">
            <a:spAutoFit/>
          </a:bodyPr>
          <a:lstStyle/>
          <a:p>
            <a:pPr>
              <a:lnSpc>
                <a:spcPts val="8818"/>
              </a:lnSpc>
            </a:pPr>
            <a:r>
              <a:rPr lang="en-US" sz="4000" dirty="0">
                <a:solidFill>
                  <a:schemeClr val="tx2"/>
                </a:solidFill>
                <a:latin typeface="Montserrat Light Bold"/>
              </a:rPr>
              <a:t>INTEGRIDAD</a:t>
            </a:r>
          </a:p>
          <a:p>
            <a:pPr>
              <a:lnSpc>
                <a:spcPts val="8818"/>
              </a:lnSpc>
            </a:pPr>
            <a:r>
              <a:rPr lang="en-US" sz="4000" dirty="0">
                <a:solidFill>
                  <a:schemeClr val="tx2"/>
                </a:solidFill>
                <a:latin typeface="Montserrat Light Bold"/>
              </a:rPr>
              <a:t>EJE CENTRAL DEL CUMPLIMIENTO</a:t>
            </a:r>
          </a:p>
        </p:txBody>
      </p:sp>
      <p:pic>
        <p:nvPicPr>
          <p:cNvPr id="14" name="Imagen 13">
            <a:extLst>
              <a:ext uri="{FF2B5EF4-FFF2-40B4-BE49-F238E27FC236}">
                <a16:creationId xmlns:a16="http://schemas.microsoft.com/office/drawing/2014/main" id="{DBD51688-9AC3-47AA-8D75-C1A393415B4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258" y="0"/>
            <a:ext cx="6011121" cy="6441743"/>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8151" b="11603"/>
          <a:stretch>
            <a:fillRect/>
          </a:stretch>
        </p:blipFill>
        <p:spPr>
          <a:xfrm>
            <a:off x="2674962" y="956774"/>
            <a:ext cx="6564572" cy="3511840"/>
          </a:xfrm>
          <a:prstGeom prst="rect">
            <a:avLst/>
          </a:prstGeom>
        </p:spPr>
      </p:pic>
      <p:sp>
        <p:nvSpPr>
          <p:cNvPr id="6" name="TextBox 6"/>
          <p:cNvSpPr txBox="1"/>
          <p:nvPr/>
        </p:nvSpPr>
        <p:spPr>
          <a:xfrm>
            <a:off x="1815153" y="4725145"/>
            <a:ext cx="7533564" cy="1240148"/>
          </a:xfrm>
          <a:prstGeom prst="rect">
            <a:avLst/>
          </a:prstGeom>
        </p:spPr>
        <p:txBody>
          <a:bodyPr wrap="square" lIns="0" tIns="0" rIns="0" bIns="0" rtlCol="0" anchor="t">
            <a:spAutoFit/>
          </a:bodyPr>
          <a:lstStyle/>
          <a:p>
            <a:pPr algn="just">
              <a:lnSpc>
                <a:spcPts val="3360"/>
              </a:lnSpc>
              <a:spcBef>
                <a:spcPct val="0"/>
              </a:spcBef>
            </a:pPr>
            <a:r>
              <a:rPr lang="en-US" b="1" dirty="0">
                <a:latin typeface="Barlow Bold Bold"/>
              </a:rPr>
              <a:t>La </a:t>
            </a:r>
            <a:r>
              <a:rPr lang="en-US" b="1" dirty="0" err="1">
                <a:latin typeface="Barlow Bold Bold"/>
              </a:rPr>
              <a:t>integridad</a:t>
            </a:r>
            <a:r>
              <a:rPr lang="en-US" b="1" dirty="0">
                <a:latin typeface="Barlow Bold Bold"/>
              </a:rPr>
              <a:t> se </a:t>
            </a:r>
            <a:r>
              <a:rPr lang="en-US" b="1" dirty="0" err="1">
                <a:latin typeface="Barlow Bold Bold"/>
              </a:rPr>
              <a:t>refiere</a:t>
            </a:r>
            <a:r>
              <a:rPr lang="en-US" b="1" dirty="0">
                <a:latin typeface="Barlow Bold Bold"/>
              </a:rPr>
              <a:t> a las </a:t>
            </a:r>
            <a:r>
              <a:rPr lang="en-US" b="1" dirty="0" err="1">
                <a:latin typeface="Barlow Bold Bold"/>
              </a:rPr>
              <a:t>conductas</a:t>
            </a:r>
            <a:r>
              <a:rPr lang="en-US" b="1" dirty="0">
                <a:latin typeface="Barlow Bold Bold"/>
              </a:rPr>
              <a:t> y </a:t>
            </a:r>
            <a:r>
              <a:rPr lang="en-US" b="1" dirty="0" err="1">
                <a:latin typeface="Barlow Bold Bold"/>
              </a:rPr>
              <a:t>acciones</a:t>
            </a:r>
            <a:r>
              <a:rPr lang="en-US" b="1" dirty="0">
                <a:latin typeface="Barlow Bold Bold"/>
              </a:rPr>
              <a:t> </a:t>
            </a:r>
            <a:r>
              <a:rPr lang="en-US" b="1" dirty="0" err="1">
                <a:latin typeface="Barlow Bold Bold"/>
              </a:rPr>
              <a:t>coherentes</a:t>
            </a:r>
            <a:r>
              <a:rPr lang="en-US" b="1" dirty="0">
                <a:latin typeface="Barlow Bold Bold"/>
              </a:rPr>
              <a:t> con una </a:t>
            </a:r>
            <a:r>
              <a:rPr lang="en-US" b="1" dirty="0" err="1">
                <a:latin typeface="Barlow Bold Bold"/>
              </a:rPr>
              <a:t>serie</a:t>
            </a:r>
            <a:r>
              <a:rPr lang="en-US" b="1" dirty="0">
                <a:latin typeface="Barlow Bold Bold"/>
              </a:rPr>
              <a:t> de </a:t>
            </a:r>
            <a:r>
              <a:rPr lang="en-US" b="1" dirty="0" err="1">
                <a:latin typeface="Barlow Bold Bold"/>
              </a:rPr>
              <a:t>normas</a:t>
            </a:r>
            <a:r>
              <a:rPr lang="en-US" b="1" dirty="0">
                <a:latin typeface="Barlow Bold Bold"/>
              </a:rPr>
              <a:t> y </a:t>
            </a:r>
            <a:r>
              <a:rPr lang="en-US" b="1" dirty="0" err="1">
                <a:latin typeface="Barlow Bold Bold"/>
              </a:rPr>
              <a:t>principios</a:t>
            </a:r>
            <a:r>
              <a:rPr lang="en-US" b="1" dirty="0">
                <a:latin typeface="Barlow Bold Bold"/>
              </a:rPr>
              <a:t> </a:t>
            </a:r>
            <a:r>
              <a:rPr lang="en-US" b="1" dirty="0" err="1">
                <a:latin typeface="Barlow Bold Bold"/>
              </a:rPr>
              <a:t>morales</a:t>
            </a:r>
            <a:r>
              <a:rPr lang="en-US" b="1" dirty="0">
                <a:latin typeface="Barlow Bold Bold"/>
              </a:rPr>
              <a:t> o </a:t>
            </a:r>
            <a:r>
              <a:rPr lang="en-US" b="1" dirty="0" err="1">
                <a:latin typeface="Barlow Bold Bold"/>
              </a:rPr>
              <a:t>éticos</a:t>
            </a:r>
            <a:r>
              <a:rPr lang="en-US" b="1" dirty="0">
                <a:latin typeface="Barlow Bold Bold"/>
              </a:rPr>
              <a:t>, </a:t>
            </a:r>
            <a:r>
              <a:rPr lang="en-US" b="1" dirty="0" err="1">
                <a:latin typeface="Barlow Bold Bold"/>
              </a:rPr>
              <a:t>adoptados</a:t>
            </a:r>
            <a:r>
              <a:rPr lang="en-US" b="1" dirty="0">
                <a:latin typeface="Barlow Bold Bold"/>
              </a:rPr>
              <a:t> por personas al </a:t>
            </a:r>
            <a:r>
              <a:rPr lang="en-US" b="1" dirty="0" err="1">
                <a:latin typeface="Barlow Bold Bold"/>
              </a:rPr>
              <a:t>igual</a:t>
            </a:r>
            <a:r>
              <a:rPr lang="en-US" b="1" dirty="0">
                <a:latin typeface="Barlow Bold Bold"/>
              </a:rPr>
              <a:t> que </a:t>
            </a:r>
            <a:r>
              <a:rPr lang="en-US" b="1" dirty="0" err="1">
                <a:latin typeface="Barlow Bold Bold"/>
              </a:rPr>
              <a:t>instituciones</a:t>
            </a:r>
            <a:r>
              <a:rPr lang="en-US" b="1" dirty="0">
                <a:latin typeface="Barlow Bold Bold"/>
              </a:rPr>
              <a:t>.</a:t>
            </a:r>
            <a:endParaRPr lang="en-US" sz="2800" b="1" dirty="0">
              <a:latin typeface="Barlow Bold Bold"/>
            </a:endParaRPr>
          </a:p>
        </p:txBody>
      </p:sp>
    </p:spTree>
    <p:extLst>
      <p:ext uri="{BB962C8B-B14F-4D97-AF65-F5344CB8AC3E}">
        <p14:creationId xmlns:p14="http://schemas.microsoft.com/office/powerpoint/2010/main" val="20505439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0B2BACF2-E131-4A8B-BF22-B3240D026507}"/>
              </a:ext>
            </a:extLst>
          </p:cNvPr>
          <p:cNvSpPr txBox="1"/>
          <p:nvPr/>
        </p:nvSpPr>
        <p:spPr>
          <a:xfrm>
            <a:off x="1491803" y="2181746"/>
            <a:ext cx="9093200" cy="1734064"/>
          </a:xfrm>
          <a:prstGeom prst="rect">
            <a:avLst/>
          </a:prstGeom>
          <a:noFill/>
        </p:spPr>
        <p:txBody>
          <a:bodyPr wrap="square">
            <a:spAutoFit/>
          </a:bodyPr>
          <a:lstStyle/>
          <a:p>
            <a:pPr algn="just"/>
            <a:r>
              <a:rPr lang="es-MX" sz="2667" dirty="0"/>
              <a:t>La integridad es la capacidad que tiene de actuar en consecuencia con lo que </a:t>
            </a:r>
            <a:r>
              <a:rPr lang="es-MX" sz="2667" b="1" u="sng" dirty="0"/>
              <a:t>se dice o lo que se considera que es importante </a:t>
            </a:r>
            <a:r>
              <a:rPr lang="es-MX" sz="2667" dirty="0"/>
              <a:t>ya que algo íntegro se trata de un elemento que tiene todas sus partes enteras.</a:t>
            </a:r>
          </a:p>
        </p:txBody>
      </p:sp>
      <p:sp>
        <p:nvSpPr>
          <p:cNvPr id="9" name="CuadroTexto 8">
            <a:extLst>
              <a:ext uri="{FF2B5EF4-FFF2-40B4-BE49-F238E27FC236}">
                <a16:creationId xmlns:a16="http://schemas.microsoft.com/office/drawing/2014/main" id="{43D50B73-C263-4389-9BBE-69B0D435FBAC}"/>
              </a:ext>
            </a:extLst>
          </p:cNvPr>
          <p:cNvSpPr txBox="1"/>
          <p:nvPr/>
        </p:nvSpPr>
        <p:spPr>
          <a:xfrm>
            <a:off x="2850195" y="847741"/>
            <a:ext cx="6376416" cy="543675"/>
          </a:xfrm>
          <a:prstGeom prst="rect">
            <a:avLst/>
          </a:prstGeom>
          <a:noFill/>
        </p:spPr>
        <p:txBody>
          <a:bodyPr wrap="square">
            <a:spAutoFit/>
          </a:bodyPr>
          <a:lstStyle/>
          <a:p>
            <a:pPr marL="10365" algn="ctr">
              <a:spcBef>
                <a:spcPts val="207"/>
              </a:spcBef>
            </a:pPr>
            <a:r>
              <a:rPr lang="es-MX" sz="2933" b="1" spc="32" dirty="0">
                <a:solidFill>
                  <a:srgbClr val="17A59C"/>
                </a:solidFill>
                <a:latin typeface="Calibri"/>
                <a:cs typeface="Calibri"/>
              </a:rPr>
              <a:t>CONDUCTA</a:t>
            </a:r>
            <a:endParaRPr lang="es-MX" sz="2933" dirty="0">
              <a:solidFill>
                <a:srgbClr val="17A59C"/>
              </a:solidFill>
              <a:latin typeface="Calibri"/>
              <a:cs typeface="Calibri"/>
            </a:endParaRPr>
          </a:p>
        </p:txBody>
      </p:sp>
    </p:spTree>
    <p:extLst>
      <p:ext uri="{BB962C8B-B14F-4D97-AF65-F5344CB8AC3E}">
        <p14:creationId xmlns:p14="http://schemas.microsoft.com/office/powerpoint/2010/main" val="144003798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B3B3C3-5518-4A4A-8235-5F13F11F47F8}"/>
              </a:ext>
            </a:extLst>
          </p:cNvPr>
          <p:cNvSpPr>
            <a:spLocks noGrp="1"/>
          </p:cNvSpPr>
          <p:nvPr>
            <p:ph type="title"/>
          </p:nvPr>
        </p:nvSpPr>
        <p:spPr>
          <a:xfrm>
            <a:off x="2783632" y="404665"/>
            <a:ext cx="8178800" cy="851803"/>
          </a:xfrm>
        </p:spPr>
        <p:txBody>
          <a:bodyPr>
            <a:normAutofit/>
          </a:bodyPr>
          <a:lstStyle/>
          <a:p>
            <a:r>
              <a:rPr lang="es-MX" sz="2700" dirty="0">
                <a:solidFill>
                  <a:schemeClr val="bg1"/>
                </a:solidFill>
                <a:latin typeface="Arial Nova" panose="020B0504020202020204" pitchFamily="34" charset="0"/>
              </a:rPr>
              <a:t>¿PARA QUÉ?</a:t>
            </a:r>
          </a:p>
        </p:txBody>
      </p:sp>
      <p:graphicFrame>
        <p:nvGraphicFramePr>
          <p:cNvPr id="5" name="Marcador de contenido 2">
            <a:extLst>
              <a:ext uri="{FF2B5EF4-FFF2-40B4-BE49-F238E27FC236}">
                <a16:creationId xmlns:a16="http://schemas.microsoft.com/office/drawing/2014/main" id="{110F3845-79F9-4845-AB04-DAB86CFA042E}"/>
              </a:ext>
            </a:extLst>
          </p:cNvPr>
          <p:cNvGraphicFramePr>
            <a:graphicFrameLocks noGrp="1"/>
          </p:cNvGraphicFramePr>
          <p:nvPr>
            <p:ph idx="1"/>
            <p:extLst>
              <p:ext uri="{D42A27DB-BD31-4B8C-83A1-F6EECF244321}">
                <p14:modId xmlns:p14="http://schemas.microsoft.com/office/powerpoint/2010/main" val="2552794758"/>
              </p:ext>
            </p:extLst>
          </p:nvPr>
        </p:nvGraphicFramePr>
        <p:xfrm>
          <a:off x="657831" y="1256468"/>
          <a:ext cx="9905535" cy="38884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8537833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3"/>
          <p:cNvSpPr txBox="1">
            <a:spLocks noGrp="1"/>
          </p:cNvSpPr>
          <p:nvPr>
            <p:ph idx="1"/>
          </p:nvPr>
        </p:nvSpPr>
        <p:spPr>
          <a:xfrm>
            <a:off x="938092" y="396527"/>
            <a:ext cx="8374350" cy="504056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2060"/>
              </a:buClr>
              <a:buSzPts val="2000"/>
              <a:buNone/>
            </a:pPr>
            <a:r>
              <a:rPr lang="en-US" sz="2000" b="1" dirty="0" err="1">
                <a:solidFill>
                  <a:srgbClr val="00B0F0"/>
                </a:solidFill>
                <a:latin typeface="Montserrat"/>
                <a:ea typeface="Montserrat"/>
                <a:cs typeface="Montserrat"/>
                <a:sym typeface="Montserrat"/>
              </a:rPr>
              <a:t>Normativa</a:t>
            </a:r>
            <a:r>
              <a:rPr lang="en-US" sz="2000" b="1" dirty="0">
                <a:solidFill>
                  <a:srgbClr val="00B0F0"/>
                </a:solidFill>
                <a:latin typeface="Montserrat"/>
                <a:ea typeface="Montserrat"/>
                <a:cs typeface="Montserrat"/>
                <a:sym typeface="Montserrat"/>
              </a:rPr>
              <a:t> Nacional del País de </a:t>
            </a:r>
            <a:r>
              <a:rPr lang="en-US" sz="2000" b="1" dirty="0" err="1">
                <a:solidFill>
                  <a:srgbClr val="00B0F0"/>
                </a:solidFill>
                <a:latin typeface="Montserrat"/>
                <a:ea typeface="Montserrat"/>
                <a:cs typeface="Montserrat"/>
                <a:sym typeface="Montserrat"/>
              </a:rPr>
              <a:t>Referencia</a:t>
            </a:r>
            <a:r>
              <a:rPr lang="en-US" sz="2000" b="1" dirty="0">
                <a:solidFill>
                  <a:srgbClr val="00B0F0"/>
                </a:solidFill>
                <a:latin typeface="Montserrat"/>
                <a:ea typeface="Montserrat"/>
                <a:cs typeface="Montserrat"/>
                <a:sym typeface="Montserrat"/>
              </a:rPr>
              <a:t> en Materia de </a:t>
            </a:r>
            <a:r>
              <a:rPr lang="en-US" sz="2000" b="1" dirty="0" err="1">
                <a:solidFill>
                  <a:srgbClr val="00B0F0"/>
                </a:solidFill>
                <a:latin typeface="Montserrat"/>
                <a:ea typeface="Montserrat"/>
                <a:cs typeface="Montserrat"/>
                <a:sym typeface="Montserrat"/>
              </a:rPr>
              <a:t>Responsabilidad</a:t>
            </a:r>
            <a:r>
              <a:rPr lang="en-US" sz="2000" b="1" dirty="0">
                <a:solidFill>
                  <a:srgbClr val="00B0F0"/>
                </a:solidFill>
                <a:latin typeface="Montserrat"/>
                <a:ea typeface="Montserrat"/>
                <a:cs typeface="Montserrat"/>
                <a:sym typeface="Montserrat"/>
              </a:rPr>
              <a:t> Penal de la Persona </a:t>
            </a:r>
            <a:r>
              <a:rPr lang="en-US" sz="2000" b="1" dirty="0" err="1">
                <a:solidFill>
                  <a:srgbClr val="00B0F0"/>
                </a:solidFill>
                <a:latin typeface="Montserrat"/>
                <a:ea typeface="Montserrat"/>
                <a:cs typeface="Montserrat"/>
                <a:sym typeface="Montserrat"/>
              </a:rPr>
              <a:t>Jurídica</a:t>
            </a:r>
            <a:r>
              <a:rPr lang="en-US" sz="2000" b="1" dirty="0">
                <a:solidFill>
                  <a:srgbClr val="00B0F0"/>
                </a:solidFill>
                <a:latin typeface="Montserrat"/>
                <a:ea typeface="Montserrat"/>
                <a:cs typeface="Montserrat"/>
                <a:sym typeface="Montserrat"/>
              </a:rPr>
              <a:t> o </a:t>
            </a:r>
            <a:r>
              <a:rPr lang="en-US" sz="2000" b="1" dirty="0" err="1">
                <a:solidFill>
                  <a:srgbClr val="00B0F0"/>
                </a:solidFill>
                <a:latin typeface="Montserrat"/>
                <a:ea typeface="Montserrat"/>
                <a:cs typeface="Montserrat"/>
                <a:sym typeface="Montserrat"/>
              </a:rPr>
              <a:t>Normativa</a:t>
            </a:r>
            <a:r>
              <a:rPr lang="en-US" sz="2000" b="1" dirty="0">
                <a:solidFill>
                  <a:srgbClr val="00B0F0"/>
                </a:solidFill>
                <a:latin typeface="Montserrat"/>
                <a:ea typeface="Montserrat"/>
                <a:cs typeface="Montserrat"/>
                <a:sym typeface="Montserrat"/>
              </a:rPr>
              <a:t> </a:t>
            </a:r>
            <a:r>
              <a:rPr lang="en-US" sz="2000" b="1" dirty="0" err="1">
                <a:solidFill>
                  <a:srgbClr val="00B0F0"/>
                </a:solidFill>
                <a:latin typeface="Montserrat"/>
                <a:ea typeface="Montserrat"/>
                <a:cs typeface="Montserrat"/>
                <a:sym typeface="Montserrat"/>
              </a:rPr>
              <a:t>Internacional</a:t>
            </a:r>
            <a:r>
              <a:rPr lang="en-US" sz="2000" b="1" dirty="0">
                <a:solidFill>
                  <a:srgbClr val="00B0F0"/>
                </a:solidFill>
                <a:latin typeface="Montserrat"/>
                <a:ea typeface="Montserrat"/>
                <a:cs typeface="Montserrat"/>
                <a:sym typeface="Montserrat"/>
              </a:rPr>
              <a:t> de </a:t>
            </a:r>
            <a:r>
              <a:rPr lang="en-US" sz="2000" b="1" dirty="0" err="1">
                <a:solidFill>
                  <a:srgbClr val="00B0F0"/>
                </a:solidFill>
                <a:latin typeface="Montserrat"/>
                <a:ea typeface="Montserrat"/>
                <a:cs typeface="Montserrat"/>
                <a:sym typeface="Montserrat"/>
              </a:rPr>
              <a:t>Referencia</a:t>
            </a:r>
            <a:r>
              <a:rPr lang="en-US" sz="2000" b="1" dirty="0">
                <a:solidFill>
                  <a:srgbClr val="00B0F0"/>
                </a:solidFill>
                <a:latin typeface="Montserrat"/>
                <a:ea typeface="Montserrat"/>
                <a:cs typeface="Montserrat"/>
                <a:sym typeface="Montserrat"/>
              </a:rPr>
              <a:t> </a:t>
            </a:r>
            <a:endParaRPr dirty="0">
              <a:solidFill>
                <a:srgbClr val="00B0F0"/>
              </a:solidFill>
            </a:endParaRPr>
          </a:p>
          <a:p>
            <a:pPr marL="0" lvl="0" indent="0" algn="ctr" rtl="0">
              <a:lnSpc>
                <a:spcPct val="90000"/>
              </a:lnSpc>
              <a:spcBef>
                <a:spcPts val="1000"/>
              </a:spcBef>
              <a:spcAft>
                <a:spcPts val="0"/>
              </a:spcAft>
              <a:buClr>
                <a:schemeClr val="dk1"/>
              </a:buClr>
              <a:buSzPts val="1800"/>
              <a:buNone/>
            </a:pPr>
            <a:endParaRPr sz="1800" dirty="0"/>
          </a:p>
        </p:txBody>
      </p:sp>
      <p:sp>
        <p:nvSpPr>
          <p:cNvPr id="102" name="Google Shape;102;p3"/>
          <p:cNvSpPr txBox="1"/>
          <p:nvPr/>
        </p:nvSpPr>
        <p:spPr>
          <a:xfrm>
            <a:off x="901040" y="1601916"/>
            <a:ext cx="4069500" cy="3693278"/>
          </a:xfrm>
          <a:prstGeom prst="rect">
            <a:avLst/>
          </a:prstGeom>
          <a:noFill/>
          <a:ln>
            <a:noFill/>
          </a:ln>
        </p:spPr>
        <p:txBody>
          <a:bodyPr spcFirstLastPara="1" wrap="square" lIns="91425" tIns="45700" rIns="91425" bIns="45700" anchor="t" anchorCtr="0">
            <a:spAutoFit/>
          </a:bodyPr>
          <a:lstStyle/>
          <a:p>
            <a:pPr marL="342900" marR="0" lvl="0" indent="-342900" algn="l" rtl="0">
              <a:spcBef>
                <a:spcPts val="0"/>
              </a:spcBef>
              <a:spcAft>
                <a:spcPts val="0"/>
              </a:spcAft>
              <a:buClr>
                <a:srgbClr val="000000"/>
              </a:buClr>
              <a:buSzPts val="1800"/>
              <a:buAutoNum type="arabicPeriod"/>
            </a:pPr>
            <a:r>
              <a:rPr lang="en-US" sz="1800" b="1" u="none" strike="noStrike" cap="none" dirty="0" err="1">
                <a:solidFill>
                  <a:srgbClr val="000000"/>
                </a:solidFill>
              </a:rPr>
              <a:t>Normativa</a:t>
            </a:r>
            <a:r>
              <a:rPr lang="en-US" sz="1800" b="1" u="none" strike="noStrike" cap="none" dirty="0">
                <a:solidFill>
                  <a:srgbClr val="000000"/>
                </a:solidFill>
              </a:rPr>
              <a:t> Penal</a:t>
            </a:r>
            <a:endParaRPr sz="1800" b="1" dirty="0"/>
          </a:p>
          <a:p>
            <a:pPr marL="342900" marR="0" lvl="0" indent="-342900" algn="l" rtl="0">
              <a:spcBef>
                <a:spcPts val="0"/>
              </a:spcBef>
              <a:spcAft>
                <a:spcPts val="0"/>
              </a:spcAft>
              <a:buClr>
                <a:srgbClr val="000000"/>
              </a:buClr>
              <a:buSzPts val="1800"/>
              <a:buAutoNum type="arabicPeriod"/>
            </a:pPr>
            <a:r>
              <a:rPr lang="en-US" sz="1800" b="1" u="none" strike="noStrike" cap="none" dirty="0" err="1">
                <a:solidFill>
                  <a:srgbClr val="000000"/>
                </a:solidFill>
              </a:rPr>
              <a:t>Normativa</a:t>
            </a:r>
            <a:r>
              <a:rPr lang="en-US" sz="1800" b="1" u="none" strike="noStrike" cap="none" dirty="0">
                <a:solidFill>
                  <a:srgbClr val="000000"/>
                </a:solidFill>
              </a:rPr>
              <a:t> </a:t>
            </a:r>
            <a:r>
              <a:rPr lang="en-US" sz="1800" b="1" u="none" strike="noStrike" cap="none" dirty="0" err="1">
                <a:solidFill>
                  <a:srgbClr val="000000"/>
                </a:solidFill>
              </a:rPr>
              <a:t>Administrativa</a:t>
            </a:r>
            <a:endParaRPr sz="1800" b="1" dirty="0"/>
          </a:p>
          <a:p>
            <a:pPr marL="342900" marR="0" lvl="0" indent="-342900" algn="l" rtl="0">
              <a:spcBef>
                <a:spcPts val="0"/>
              </a:spcBef>
              <a:spcAft>
                <a:spcPts val="0"/>
              </a:spcAft>
              <a:buClr>
                <a:srgbClr val="000000"/>
              </a:buClr>
              <a:buSzPts val="1800"/>
              <a:buAutoNum type="arabicPeriod"/>
            </a:pPr>
            <a:r>
              <a:rPr lang="en-US" sz="1800" b="1" u="none" strike="noStrike" cap="none" dirty="0">
                <a:solidFill>
                  <a:srgbClr val="000000"/>
                </a:solidFill>
              </a:rPr>
              <a:t>T-MEC</a:t>
            </a:r>
            <a:endParaRPr sz="1800" b="1" dirty="0"/>
          </a:p>
          <a:p>
            <a:pPr marL="342900" marR="0" lvl="0" indent="-342900" algn="l" rtl="0">
              <a:spcBef>
                <a:spcPts val="0"/>
              </a:spcBef>
              <a:spcAft>
                <a:spcPts val="0"/>
              </a:spcAft>
              <a:buClr>
                <a:srgbClr val="000000"/>
              </a:buClr>
              <a:buSzPts val="1800"/>
              <a:buAutoNum type="arabicPeriod"/>
            </a:pPr>
            <a:r>
              <a:rPr lang="en-US" sz="1800" b="1" u="none" strike="noStrike" cap="none" dirty="0">
                <a:solidFill>
                  <a:srgbClr val="000000"/>
                </a:solidFill>
              </a:rPr>
              <a:t>NMX</a:t>
            </a:r>
            <a:endParaRPr sz="1800" b="1" dirty="0"/>
          </a:p>
          <a:p>
            <a:pPr marL="342900" marR="0" lvl="0" indent="-342900" algn="l" rtl="0">
              <a:spcBef>
                <a:spcPts val="0"/>
              </a:spcBef>
              <a:spcAft>
                <a:spcPts val="0"/>
              </a:spcAft>
              <a:buClr>
                <a:schemeClr val="dk1"/>
              </a:buClr>
              <a:buSzPts val="1800"/>
              <a:buFont typeface="Arial"/>
              <a:buAutoNum type="arabicPeriod"/>
            </a:pPr>
            <a:r>
              <a:rPr lang="en-US" sz="1800" b="1" u="none" strike="noStrike" cap="none" dirty="0" err="1">
                <a:solidFill>
                  <a:schemeClr val="dk1"/>
                </a:solidFill>
              </a:rPr>
              <a:t>Artículo</a:t>
            </a:r>
            <a:r>
              <a:rPr lang="en-US" sz="1800" b="1" u="none" strike="noStrike" cap="none" dirty="0">
                <a:solidFill>
                  <a:schemeClr val="dk1"/>
                </a:solidFill>
              </a:rPr>
              <a:t> 167-D. de la Ley </a:t>
            </a:r>
            <a:r>
              <a:rPr lang="en-US" sz="1800" b="1" u="none" strike="noStrike" cap="none" dirty="0" err="1">
                <a:solidFill>
                  <a:schemeClr val="dk1"/>
                </a:solidFill>
              </a:rPr>
              <a:t>Aduanera</a:t>
            </a:r>
            <a:endParaRPr sz="1800" b="1" u="none" strike="noStrike" cap="none" dirty="0">
              <a:solidFill>
                <a:schemeClr val="dk1"/>
              </a:solidFill>
            </a:endParaRPr>
          </a:p>
          <a:p>
            <a:pPr marL="342900" marR="0" lvl="0" indent="-342900" algn="l" rtl="0">
              <a:spcBef>
                <a:spcPts val="0"/>
              </a:spcBef>
              <a:spcAft>
                <a:spcPts val="0"/>
              </a:spcAft>
              <a:buClr>
                <a:schemeClr val="dk1"/>
              </a:buClr>
              <a:buSzPts val="1800"/>
              <a:buAutoNum type="arabicPeriod"/>
            </a:pPr>
            <a:r>
              <a:rPr lang="en-US" sz="1800" b="1" dirty="0">
                <a:solidFill>
                  <a:schemeClr val="dk1"/>
                </a:solidFill>
              </a:rPr>
              <a:t>Ley Federal de </a:t>
            </a:r>
            <a:r>
              <a:rPr lang="en-US" sz="1800" b="1" dirty="0" err="1">
                <a:solidFill>
                  <a:schemeClr val="dk1"/>
                </a:solidFill>
              </a:rPr>
              <a:t>Responsabilidad</a:t>
            </a:r>
            <a:r>
              <a:rPr lang="en-US" sz="1800" b="1" dirty="0">
                <a:solidFill>
                  <a:schemeClr val="dk1"/>
                </a:solidFill>
              </a:rPr>
              <a:t> Ambiental</a:t>
            </a:r>
            <a:endParaRPr sz="1800" b="1" dirty="0">
              <a:solidFill>
                <a:schemeClr val="dk1"/>
              </a:solidFill>
            </a:endParaRPr>
          </a:p>
          <a:p>
            <a:pPr marL="342900" marR="0" lvl="0" indent="-342900" algn="l" rtl="0">
              <a:spcBef>
                <a:spcPts val="0"/>
              </a:spcBef>
              <a:spcAft>
                <a:spcPts val="0"/>
              </a:spcAft>
              <a:buClr>
                <a:schemeClr val="dk1"/>
              </a:buClr>
              <a:buSzPts val="1800"/>
              <a:buAutoNum type="arabicPeriod"/>
            </a:pPr>
            <a:r>
              <a:rPr lang="en-US" sz="1800" b="1" dirty="0">
                <a:solidFill>
                  <a:schemeClr val="dk1"/>
                </a:solidFill>
              </a:rPr>
              <a:t>Código Penal del Estado de Quintana Roo, México.</a:t>
            </a:r>
            <a:endParaRPr sz="1800" b="1" dirty="0">
              <a:solidFill>
                <a:schemeClr val="dk1"/>
              </a:solidFill>
            </a:endParaRPr>
          </a:p>
          <a:p>
            <a:pPr marL="342900" marR="0" lvl="0" indent="-342900" algn="l" rtl="0">
              <a:spcBef>
                <a:spcPts val="0"/>
              </a:spcBef>
              <a:spcAft>
                <a:spcPts val="0"/>
              </a:spcAft>
              <a:buClr>
                <a:schemeClr val="dk1"/>
              </a:buClr>
              <a:buSzPts val="1800"/>
              <a:buAutoNum type="arabicPeriod"/>
            </a:pPr>
            <a:r>
              <a:rPr lang="en-US" sz="1800" b="1" dirty="0" err="1">
                <a:solidFill>
                  <a:schemeClr val="dk1"/>
                </a:solidFill>
              </a:rPr>
              <a:t>Estándar</a:t>
            </a:r>
            <a:r>
              <a:rPr lang="en-US" sz="1800" b="1" dirty="0">
                <a:solidFill>
                  <a:schemeClr val="dk1"/>
                </a:solidFill>
              </a:rPr>
              <a:t> 1399 </a:t>
            </a:r>
            <a:r>
              <a:rPr lang="en-US" sz="1800" b="1" dirty="0" err="1">
                <a:solidFill>
                  <a:schemeClr val="dk1"/>
                </a:solidFill>
              </a:rPr>
              <a:t>Conocer</a:t>
            </a:r>
            <a:endParaRPr lang="en-US" sz="1800" b="1" dirty="0">
              <a:solidFill>
                <a:schemeClr val="dk1"/>
              </a:solidFill>
            </a:endParaRPr>
          </a:p>
          <a:p>
            <a:pPr marL="342900" marR="0" lvl="0" indent="-342900" algn="l" rtl="0">
              <a:spcBef>
                <a:spcPts val="0"/>
              </a:spcBef>
              <a:spcAft>
                <a:spcPts val="0"/>
              </a:spcAft>
              <a:buClr>
                <a:schemeClr val="dk1"/>
              </a:buClr>
              <a:buSzPts val="1800"/>
              <a:buAutoNum type="arabicPeriod"/>
            </a:pPr>
            <a:r>
              <a:rPr lang="en-US" b="1" dirty="0">
                <a:solidFill>
                  <a:schemeClr val="dk1"/>
                </a:solidFill>
              </a:rPr>
              <a:t>ISO (</a:t>
            </a:r>
            <a:r>
              <a:rPr lang="en-US" b="1" dirty="0" err="1">
                <a:solidFill>
                  <a:schemeClr val="dk1"/>
                </a:solidFill>
              </a:rPr>
              <a:t>autorregulación</a:t>
            </a:r>
            <a:r>
              <a:rPr lang="en-US" b="1" dirty="0">
                <a:solidFill>
                  <a:schemeClr val="dk1"/>
                </a:solidFill>
              </a:rPr>
              <a:t>)</a:t>
            </a:r>
            <a:endParaRPr sz="1800" b="1" dirty="0">
              <a:solidFill>
                <a:schemeClr val="dk1"/>
              </a:solidFill>
            </a:endParaRPr>
          </a:p>
          <a:p>
            <a:pPr marL="342900" marR="0" lvl="0" indent="-342900" algn="l" rtl="0">
              <a:spcBef>
                <a:spcPts val="0"/>
              </a:spcBef>
              <a:spcAft>
                <a:spcPts val="0"/>
              </a:spcAft>
              <a:buClr>
                <a:schemeClr val="dk1"/>
              </a:buClr>
              <a:buSzPts val="1800"/>
              <a:buAutoNum type="arabicPeriod"/>
            </a:pPr>
            <a:r>
              <a:rPr lang="en-US" sz="1800" b="1" dirty="0">
                <a:solidFill>
                  <a:schemeClr val="dk1"/>
                </a:solidFill>
              </a:rPr>
              <a:t>ODS 16 </a:t>
            </a:r>
            <a:r>
              <a:rPr lang="en-US" b="1" dirty="0">
                <a:solidFill>
                  <a:schemeClr val="dk1"/>
                </a:solidFill>
              </a:rPr>
              <a:t>(</a:t>
            </a:r>
            <a:r>
              <a:rPr lang="en-US" b="1" dirty="0" err="1">
                <a:solidFill>
                  <a:schemeClr val="dk1"/>
                </a:solidFill>
              </a:rPr>
              <a:t>autorregulación</a:t>
            </a:r>
            <a:r>
              <a:rPr lang="en-US" b="1" dirty="0">
                <a:solidFill>
                  <a:schemeClr val="dk1"/>
                </a:solidFill>
              </a:rPr>
              <a:t>)</a:t>
            </a:r>
            <a:endParaRPr sz="1800" b="1" dirty="0">
              <a:solidFill>
                <a:schemeClr val="dk1"/>
              </a:solidFill>
            </a:endParaRPr>
          </a:p>
          <a:p>
            <a:pPr marL="342900" marR="0" lvl="0" indent="-342900" algn="l" rtl="0">
              <a:spcBef>
                <a:spcPts val="0"/>
              </a:spcBef>
              <a:spcAft>
                <a:spcPts val="0"/>
              </a:spcAft>
              <a:buClr>
                <a:schemeClr val="dk1"/>
              </a:buClr>
              <a:buSzPts val="1800"/>
              <a:buAutoNum type="arabicPeriod"/>
            </a:pPr>
            <a:r>
              <a:rPr lang="en-US" sz="1800" b="1" dirty="0">
                <a:solidFill>
                  <a:schemeClr val="dk1"/>
                </a:solidFill>
              </a:rPr>
              <a:t>ESG </a:t>
            </a:r>
            <a:r>
              <a:rPr lang="en-US" b="1" dirty="0">
                <a:solidFill>
                  <a:schemeClr val="dk1"/>
                </a:solidFill>
              </a:rPr>
              <a:t>(</a:t>
            </a:r>
            <a:r>
              <a:rPr lang="en-US" b="1" dirty="0" err="1">
                <a:solidFill>
                  <a:schemeClr val="dk1"/>
                </a:solidFill>
              </a:rPr>
              <a:t>autorregulación</a:t>
            </a:r>
            <a:r>
              <a:rPr lang="en-US" b="1" dirty="0">
                <a:solidFill>
                  <a:schemeClr val="dk1"/>
                </a:solidFill>
              </a:rPr>
              <a:t>)</a:t>
            </a:r>
            <a:endParaRPr sz="1800" b="1" dirty="0">
              <a:solidFill>
                <a:schemeClr val="dk1"/>
              </a:solidFill>
            </a:endParaRPr>
          </a:p>
        </p:txBody>
      </p:sp>
      <p:pic>
        <p:nvPicPr>
          <p:cNvPr id="103" name="Google Shape;103;p3" descr="Un escritorio con una laptop en las piernas de una persona&#10;&#10;Descripción generada automáticamente con confianza media"/>
          <p:cNvPicPr preferRelativeResize="0"/>
          <p:nvPr/>
        </p:nvPicPr>
        <p:blipFill rotWithShape="1">
          <a:blip r:embed="rId3">
            <a:alphaModFix/>
          </a:blip>
          <a:srcRect/>
          <a:stretch/>
        </p:blipFill>
        <p:spPr>
          <a:xfrm>
            <a:off x="5179039" y="2059584"/>
            <a:ext cx="4362004" cy="2933521"/>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pic>
        <p:nvPicPr>
          <p:cNvPr id="108" name="Google Shape;108;p4"/>
          <p:cNvPicPr preferRelativeResize="0"/>
          <p:nvPr/>
        </p:nvPicPr>
        <p:blipFill rotWithShape="1">
          <a:blip r:embed="rId3">
            <a:alphaModFix/>
          </a:blip>
          <a:srcRect/>
          <a:stretch/>
        </p:blipFill>
        <p:spPr>
          <a:xfrm>
            <a:off x="0" y="1"/>
            <a:ext cx="8729581" cy="6112042"/>
          </a:xfrm>
          <a:prstGeom prst="rect">
            <a:avLst/>
          </a:prstGeom>
          <a:noFill/>
          <a:ln>
            <a:noFill/>
          </a:ln>
        </p:spPr>
      </p:pic>
      <p:pic>
        <p:nvPicPr>
          <p:cNvPr id="109" name="Google Shape;109;p4" descr="Imagen que contiene interior, tabla, hecho de madera, pastel&#10;&#10;Descripción generada automáticamente"/>
          <p:cNvPicPr preferRelativeResize="0"/>
          <p:nvPr/>
        </p:nvPicPr>
        <p:blipFill rotWithShape="1">
          <a:blip r:embed="rId4">
            <a:alphaModFix/>
          </a:blip>
          <a:srcRect l="1529" r="39960" b="1"/>
          <a:stretch/>
        </p:blipFill>
        <p:spPr>
          <a:xfrm>
            <a:off x="979683" y="3435170"/>
            <a:ext cx="2518833" cy="2421474"/>
          </a:xfrm>
          <a:prstGeom prst="ellipse">
            <a:avLst/>
          </a:prstGeom>
          <a:noFill/>
          <a:ln>
            <a:noFill/>
          </a:ln>
        </p:spPr>
      </p:pic>
      <p:sp>
        <p:nvSpPr>
          <p:cNvPr id="110" name="Google Shape;110;p4"/>
          <p:cNvSpPr txBox="1"/>
          <p:nvPr/>
        </p:nvSpPr>
        <p:spPr>
          <a:xfrm>
            <a:off x="1074329" y="203314"/>
            <a:ext cx="8900341"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b="1" i="0" u="none" strike="noStrike" cap="none" dirty="0">
                <a:solidFill>
                  <a:srgbClr val="00B0F0"/>
                </a:solidFill>
                <a:latin typeface="Arial"/>
                <a:ea typeface="Arial"/>
                <a:cs typeface="Arial"/>
                <a:sym typeface="Arial"/>
              </a:rPr>
              <a:t>REFORMAS PENALES </a:t>
            </a:r>
            <a:endParaRPr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14"/>
        <p:cNvGrpSpPr/>
        <p:nvPr/>
      </p:nvGrpSpPr>
      <p:grpSpPr>
        <a:xfrm>
          <a:off x="0" y="0"/>
          <a:ext cx="0" cy="0"/>
          <a:chOff x="0" y="0"/>
          <a:chExt cx="0" cy="0"/>
        </a:xfrm>
      </p:grpSpPr>
      <p:sp>
        <p:nvSpPr>
          <p:cNvPr id="115" name="Google Shape;115;p5"/>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pic>
        <p:nvPicPr>
          <p:cNvPr id="116" name="Google Shape;116;p5" descr="Una mano muestra un objeto en la mano&#10;&#10;Descripción generada automáticamente con confianza media"/>
          <p:cNvPicPr preferRelativeResize="0"/>
          <p:nvPr/>
        </p:nvPicPr>
        <p:blipFill rotWithShape="1">
          <a:blip r:embed="rId3">
            <a:alphaModFix/>
          </a:blip>
          <a:srcRect r="949" b="1"/>
          <a:stretch/>
        </p:blipFill>
        <p:spPr>
          <a:xfrm>
            <a:off x="2522356" y="10"/>
            <a:ext cx="9669642" cy="6857990"/>
          </a:xfrm>
          <a:prstGeom prst="rect">
            <a:avLst/>
          </a:prstGeom>
          <a:noFill/>
          <a:ln>
            <a:noFill/>
          </a:ln>
        </p:spPr>
      </p:pic>
      <p:sp>
        <p:nvSpPr>
          <p:cNvPr id="117" name="Google Shape;117;p5"/>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8" name="Google Shape;118;p5"/>
          <p:cNvSpPr txBox="1"/>
          <p:nvPr/>
        </p:nvSpPr>
        <p:spPr>
          <a:xfrm>
            <a:off x="611258" y="112965"/>
            <a:ext cx="6552062" cy="1899912"/>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None/>
            </a:pPr>
            <a:r>
              <a:rPr lang="en-US" sz="2400" b="1" i="0" u="none" strike="noStrike" cap="none">
                <a:solidFill>
                  <a:srgbClr val="00B0F0"/>
                </a:solidFill>
                <a:latin typeface="Arial"/>
                <a:ea typeface="Arial"/>
                <a:cs typeface="Arial"/>
                <a:sym typeface="Arial"/>
              </a:rPr>
              <a:t>RESPONSABILIDAD</a:t>
            </a:r>
            <a:endParaRPr/>
          </a:p>
          <a:p>
            <a:pPr marL="0" marR="0" lvl="0" indent="0" algn="l" rtl="0">
              <a:lnSpc>
                <a:spcPct val="90000"/>
              </a:lnSpc>
              <a:spcBef>
                <a:spcPts val="600"/>
              </a:spcBef>
              <a:spcAft>
                <a:spcPts val="0"/>
              </a:spcAft>
              <a:buNone/>
            </a:pPr>
            <a:r>
              <a:rPr lang="en-US" sz="2400" b="1" i="0" u="none" strike="noStrike" cap="none">
                <a:solidFill>
                  <a:srgbClr val="00B0F0"/>
                </a:solidFill>
                <a:latin typeface="Arial"/>
                <a:ea typeface="Arial"/>
                <a:cs typeface="Arial"/>
                <a:sym typeface="Arial"/>
              </a:rPr>
              <a:t>PENAL DE LA PERSONA JURÍDICA</a:t>
            </a:r>
            <a:endParaRPr/>
          </a:p>
        </p:txBody>
      </p:sp>
      <p:sp>
        <p:nvSpPr>
          <p:cNvPr id="119" name="Google Shape;119;p5"/>
          <p:cNvSpPr txBox="1"/>
          <p:nvPr/>
        </p:nvSpPr>
        <p:spPr>
          <a:xfrm>
            <a:off x="611258" y="2864846"/>
            <a:ext cx="3822189" cy="3742762"/>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None/>
            </a:pPr>
            <a:r>
              <a:rPr lang="en-US" sz="1500" b="1" i="0" u="none" strike="noStrike" cap="none">
                <a:solidFill>
                  <a:srgbClr val="002060"/>
                </a:solidFill>
                <a:latin typeface="Arial"/>
                <a:ea typeface="Arial"/>
                <a:cs typeface="Arial"/>
                <a:sym typeface="Arial"/>
              </a:rPr>
              <a:t>El artículo 421 del Código Nacional de Procedimientos Penales, señala:</a:t>
            </a:r>
            <a:endParaRPr/>
          </a:p>
          <a:p>
            <a:pPr marL="0" marR="0" lvl="0" indent="76200" algn="l" rtl="0">
              <a:lnSpc>
                <a:spcPct val="90000"/>
              </a:lnSpc>
              <a:spcBef>
                <a:spcPts val="900"/>
              </a:spcBef>
              <a:spcAft>
                <a:spcPts val="0"/>
              </a:spcAft>
              <a:buClr>
                <a:srgbClr val="FFFFFF"/>
              </a:buClr>
              <a:buSzPts val="1200"/>
              <a:buFont typeface="Arial"/>
              <a:buNone/>
            </a:pPr>
            <a:endParaRPr sz="1500" b="0" i="0" u="none" strike="noStrike" cap="none">
              <a:solidFill>
                <a:srgbClr val="002060"/>
              </a:solidFill>
              <a:latin typeface="Arial"/>
              <a:ea typeface="Arial"/>
              <a:cs typeface="Arial"/>
              <a:sym typeface="Arial"/>
            </a:endParaRPr>
          </a:p>
          <a:p>
            <a:pPr marL="0" marR="0" lvl="0" indent="0" algn="l" rtl="0">
              <a:lnSpc>
                <a:spcPct val="90000"/>
              </a:lnSpc>
              <a:spcBef>
                <a:spcPts val="940"/>
              </a:spcBef>
              <a:spcAft>
                <a:spcPts val="0"/>
              </a:spcAft>
              <a:buNone/>
            </a:pPr>
            <a:r>
              <a:rPr lang="en-US" sz="1500" b="0" i="0" u="none" strike="noStrike" cap="none">
                <a:solidFill>
                  <a:srgbClr val="002060"/>
                </a:solidFill>
                <a:latin typeface="Arial"/>
                <a:ea typeface="Arial"/>
                <a:cs typeface="Arial"/>
                <a:sym typeface="Arial"/>
              </a:rPr>
              <a:t>Las personas jurídicas serán penalmente responsables, de los delitos cometidos a su nombre, por su cuenta, en su beneficio o a través de los medios que ellas proporcionen, </a:t>
            </a:r>
            <a:r>
              <a:rPr lang="en-US" sz="1500" b="1" i="0" u="sng" strike="noStrike" cap="none">
                <a:solidFill>
                  <a:srgbClr val="002060"/>
                </a:solidFill>
                <a:latin typeface="Arial"/>
                <a:ea typeface="Arial"/>
                <a:cs typeface="Arial"/>
                <a:sym typeface="Arial"/>
              </a:rPr>
              <a:t>cuando se haya determinado que además existió inobservancia del debido control en su organización</a:t>
            </a:r>
            <a:r>
              <a:rPr lang="en-US" sz="1700" b="1" i="0" u="sng" strike="noStrike" cap="none">
                <a:solidFill>
                  <a:srgbClr val="002060"/>
                </a:solidFill>
                <a:latin typeface="Arial"/>
                <a:ea typeface="Arial"/>
                <a:cs typeface="Arial"/>
                <a:sym typeface="Arial"/>
              </a:rPr>
              <a:t>.</a:t>
            </a:r>
            <a:r>
              <a:rPr lang="en-US" sz="1700" b="0" i="0" u="none" strike="noStrike" cap="none">
                <a:solidFill>
                  <a:srgbClr val="002060"/>
                </a:solidFill>
                <a:latin typeface="Arial"/>
                <a:ea typeface="Arial"/>
                <a:cs typeface="Arial"/>
                <a:sym typeface="Arial"/>
              </a:rPr>
              <a:t> </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3"/>
        <p:cNvGrpSpPr/>
        <p:nvPr/>
      </p:nvGrpSpPr>
      <p:grpSpPr>
        <a:xfrm>
          <a:off x="0" y="0"/>
          <a:ext cx="0" cy="0"/>
          <a:chOff x="0" y="0"/>
          <a:chExt cx="0" cy="0"/>
        </a:xfrm>
      </p:grpSpPr>
      <p:sp>
        <p:nvSpPr>
          <p:cNvPr id="124" name="Google Shape;124;p6"/>
          <p:cNvSpPr txBox="1"/>
          <p:nvPr/>
        </p:nvSpPr>
        <p:spPr>
          <a:xfrm>
            <a:off x="418146" y="714939"/>
            <a:ext cx="6376035" cy="58477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none" strike="noStrike" cap="none" dirty="0">
                <a:solidFill>
                  <a:srgbClr val="00B0F0"/>
                </a:solidFill>
                <a:latin typeface="Arial"/>
                <a:ea typeface="Arial"/>
                <a:cs typeface="Arial"/>
                <a:sym typeface="Arial"/>
              </a:rPr>
              <a:t>CÓDIGO</a:t>
            </a:r>
            <a:r>
              <a:rPr lang="en-US" sz="1800" b="1" i="0" u="none" strike="noStrike" cap="none" dirty="0">
                <a:solidFill>
                  <a:srgbClr val="00B0F0"/>
                </a:solidFill>
                <a:latin typeface="Arial"/>
                <a:ea typeface="Arial"/>
                <a:cs typeface="Arial"/>
                <a:sym typeface="Arial"/>
              </a:rPr>
              <a:t> </a:t>
            </a:r>
            <a:r>
              <a:rPr lang="en-US" sz="3200" b="1" i="0" u="none" strike="noStrike" cap="none" dirty="0">
                <a:solidFill>
                  <a:srgbClr val="00B0F0"/>
                </a:solidFill>
                <a:latin typeface="Arial"/>
                <a:ea typeface="Arial"/>
                <a:cs typeface="Arial"/>
                <a:sym typeface="Arial"/>
              </a:rPr>
              <a:t>PENAL FEDERAL</a:t>
            </a:r>
            <a:endParaRPr dirty="0"/>
          </a:p>
        </p:txBody>
      </p:sp>
      <p:sp>
        <p:nvSpPr>
          <p:cNvPr id="125" name="Google Shape;125;p6"/>
          <p:cNvSpPr txBox="1"/>
          <p:nvPr/>
        </p:nvSpPr>
        <p:spPr>
          <a:xfrm>
            <a:off x="418146" y="1639315"/>
            <a:ext cx="7239954" cy="3785652"/>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600" b="1" dirty="0">
                <a:solidFill>
                  <a:schemeClr val="dk1"/>
                </a:solidFill>
                <a:latin typeface="Arial"/>
                <a:ea typeface="Arial"/>
                <a:cs typeface="Arial"/>
                <a:sym typeface="Arial"/>
              </a:rPr>
              <a:t>(ADICIONADO, D.O.F. 17 DE JUNIO DE 2016) </a:t>
            </a:r>
            <a:endParaRPr dirty="0"/>
          </a:p>
          <a:p>
            <a:pPr marL="0" marR="0" lvl="0" indent="0" algn="just" rtl="0">
              <a:spcBef>
                <a:spcPts val="0"/>
              </a:spcBef>
              <a:spcAft>
                <a:spcPts val="0"/>
              </a:spcAft>
              <a:buNone/>
            </a:pPr>
            <a:endParaRPr sz="1600" b="1" dirty="0">
              <a:solidFill>
                <a:schemeClr val="dk1"/>
              </a:solidFill>
              <a:latin typeface="Arial"/>
              <a:ea typeface="Arial"/>
              <a:cs typeface="Arial"/>
              <a:sym typeface="Arial"/>
            </a:endParaRPr>
          </a:p>
          <a:p>
            <a:pPr marL="0" marR="0" lvl="0" indent="0" algn="just" rtl="0">
              <a:spcBef>
                <a:spcPts val="0"/>
              </a:spcBef>
              <a:spcAft>
                <a:spcPts val="0"/>
              </a:spcAft>
              <a:buNone/>
            </a:pPr>
            <a:r>
              <a:rPr lang="en-US" sz="1600" b="1" dirty="0">
                <a:solidFill>
                  <a:schemeClr val="dk1"/>
                </a:solidFill>
                <a:latin typeface="Arial"/>
                <a:ea typeface="Arial"/>
                <a:cs typeface="Arial"/>
                <a:sym typeface="Arial"/>
              </a:rPr>
              <a:t>ARTICULO 11 BIS.- </a:t>
            </a:r>
            <a:r>
              <a:rPr lang="en-US" sz="1600" dirty="0">
                <a:solidFill>
                  <a:schemeClr val="dk1"/>
                </a:solidFill>
                <a:latin typeface="Arial"/>
                <a:ea typeface="Arial"/>
                <a:cs typeface="Arial"/>
                <a:sym typeface="Arial"/>
              </a:rPr>
              <a:t>Para los </a:t>
            </a:r>
            <a:r>
              <a:rPr lang="en-US" sz="1600" dirty="0" err="1">
                <a:solidFill>
                  <a:schemeClr val="dk1"/>
                </a:solidFill>
                <a:latin typeface="Arial"/>
                <a:ea typeface="Arial"/>
                <a:cs typeface="Arial"/>
                <a:sym typeface="Arial"/>
              </a:rPr>
              <a:t>efectos</a:t>
            </a:r>
            <a:r>
              <a:rPr lang="en-US" sz="1600" dirty="0">
                <a:solidFill>
                  <a:schemeClr val="dk1"/>
                </a:solidFill>
                <a:latin typeface="Arial"/>
                <a:ea typeface="Arial"/>
                <a:cs typeface="Arial"/>
                <a:sym typeface="Arial"/>
              </a:rPr>
              <a:t> de lo </a:t>
            </a:r>
            <a:r>
              <a:rPr lang="en-US" sz="1600" dirty="0" err="1">
                <a:solidFill>
                  <a:schemeClr val="dk1"/>
                </a:solidFill>
                <a:latin typeface="Arial"/>
                <a:ea typeface="Arial"/>
                <a:cs typeface="Arial"/>
                <a:sym typeface="Arial"/>
              </a:rPr>
              <a:t>previsto</a:t>
            </a:r>
            <a:r>
              <a:rPr lang="en-US" sz="1600" dirty="0">
                <a:solidFill>
                  <a:schemeClr val="dk1"/>
                </a:solidFill>
                <a:latin typeface="Arial"/>
                <a:ea typeface="Arial"/>
                <a:cs typeface="Arial"/>
                <a:sym typeface="Arial"/>
              </a:rPr>
              <a:t> en </a:t>
            </a:r>
            <a:r>
              <a:rPr lang="en-US" sz="1600" dirty="0" err="1">
                <a:solidFill>
                  <a:schemeClr val="dk1"/>
                </a:solidFill>
                <a:latin typeface="Arial"/>
                <a:ea typeface="Arial"/>
                <a:cs typeface="Arial"/>
                <a:sym typeface="Arial"/>
              </a:rPr>
              <a:t>el</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Título</a:t>
            </a:r>
            <a:r>
              <a:rPr lang="en-US" sz="1600" dirty="0">
                <a:solidFill>
                  <a:schemeClr val="dk1"/>
                </a:solidFill>
                <a:latin typeface="Arial"/>
                <a:ea typeface="Arial"/>
                <a:cs typeface="Arial"/>
                <a:sym typeface="Arial"/>
              </a:rPr>
              <a:t> X, </a:t>
            </a:r>
            <a:r>
              <a:rPr lang="en-US" sz="1600" dirty="0" err="1">
                <a:solidFill>
                  <a:schemeClr val="dk1"/>
                </a:solidFill>
                <a:latin typeface="Arial"/>
                <a:ea typeface="Arial"/>
                <a:cs typeface="Arial"/>
                <a:sym typeface="Arial"/>
              </a:rPr>
              <a:t>Capítulo</a:t>
            </a:r>
            <a:r>
              <a:rPr lang="en-US" sz="1600" dirty="0">
                <a:solidFill>
                  <a:schemeClr val="dk1"/>
                </a:solidFill>
                <a:latin typeface="Arial"/>
                <a:ea typeface="Arial"/>
                <a:cs typeface="Arial"/>
                <a:sym typeface="Arial"/>
              </a:rPr>
              <a:t> II, del Código Nacional de </a:t>
            </a:r>
            <a:r>
              <a:rPr lang="en-US" sz="1600" dirty="0" err="1">
                <a:solidFill>
                  <a:schemeClr val="dk1"/>
                </a:solidFill>
                <a:latin typeface="Arial"/>
                <a:ea typeface="Arial"/>
                <a:cs typeface="Arial"/>
                <a:sym typeface="Arial"/>
              </a:rPr>
              <a:t>Procedimientos</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Penales</a:t>
            </a:r>
            <a:r>
              <a:rPr lang="en-US" sz="1600" dirty="0">
                <a:solidFill>
                  <a:schemeClr val="dk1"/>
                </a:solidFill>
                <a:latin typeface="Arial"/>
                <a:ea typeface="Arial"/>
                <a:cs typeface="Arial"/>
                <a:sym typeface="Arial"/>
              </a:rPr>
              <a:t>, a las personas </a:t>
            </a:r>
            <a:r>
              <a:rPr lang="en-US" sz="1600" dirty="0" err="1">
                <a:solidFill>
                  <a:schemeClr val="dk1"/>
                </a:solidFill>
                <a:latin typeface="Arial"/>
                <a:ea typeface="Arial"/>
                <a:cs typeface="Arial"/>
                <a:sym typeface="Arial"/>
              </a:rPr>
              <a:t>jurídicas</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podrán</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imponérseles</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algunas</a:t>
            </a:r>
            <a:r>
              <a:rPr lang="en-US" sz="1600" dirty="0">
                <a:solidFill>
                  <a:schemeClr val="dk1"/>
                </a:solidFill>
                <a:latin typeface="Arial"/>
                <a:ea typeface="Arial"/>
                <a:cs typeface="Arial"/>
                <a:sym typeface="Arial"/>
              </a:rPr>
              <a:t> o </a:t>
            </a:r>
            <a:r>
              <a:rPr lang="en-US" sz="1600" dirty="0" err="1">
                <a:solidFill>
                  <a:schemeClr val="dk1"/>
                </a:solidFill>
                <a:latin typeface="Arial"/>
                <a:ea typeface="Arial"/>
                <a:cs typeface="Arial"/>
                <a:sym typeface="Arial"/>
              </a:rPr>
              <a:t>varias</a:t>
            </a:r>
            <a:r>
              <a:rPr lang="en-US" sz="1600" dirty="0">
                <a:solidFill>
                  <a:schemeClr val="dk1"/>
                </a:solidFill>
                <a:latin typeface="Arial"/>
                <a:ea typeface="Arial"/>
                <a:cs typeface="Arial"/>
                <a:sym typeface="Arial"/>
              </a:rPr>
              <a:t> de las </a:t>
            </a:r>
            <a:r>
              <a:rPr lang="en-US" sz="1600" dirty="0" err="1">
                <a:solidFill>
                  <a:schemeClr val="dk1"/>
                </a:solidFill>
                <a:latin typeface="Arial"/>
                <a:ea typeface="Arial"/>
                <a:cs typeface="Arial"/>
                <a:sym typeface="Arial"/>
              </a:rPr>
              <a:t>consecuencias</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jurídicas</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cuando</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hayan</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intervenido</a:t>
            </a:r>
            <a:r>
              <a:rPr lang="en-US" sz="1600" dirty="0">
                <a:solidFill>
                  <a:schemeClr val="dk1"/>
                </a:solidFill>
                <a:latin typeface="Arial"/>
                <a:ea typeface="Arial"/>
                <a:cs typeface="Arial"/>
                <a:sym typeface="Arial"/>
              </a:rPr>
              <a:t> en la </a:t>
            </a:r>
            <a:r>
              <a:rPr lang="en-US" sz="1600" dirty="0" err="1">
                <a:solidFill>
                  <a:schemeClr val="dk1"/>
                </a:solidFill>
                <a:latin typeface="Arial"/>
                <a:ea typeface="Arial"/>
                <a:cs typeface="Arial"/>
                <a:sym typeface="Arial"/>
              </a:rPr>
              <a:t>comisión</a:t>
            </a:r>
            <a:r>
              <a:rPr lang="en-US" sz="1600" dirty="0">
                <a:solidFill>
                  <a:schemeClr val="dk1"/>
                </a:solidFill>
                <a:latin typeface="Arial"/>
                <a:ea typeface="Arial"/>
                <a:cs typeface="Arial"/>
                <a:sym typeface="Arial"/>
              </a:rPr>
              <a:t> de los </a:t>
            </a:r>
            <a:r>
              <a:rPr lang="en-US" sz="1600" dirty="0" err="1">
                <a:solidFill>
                  <a:schemeClr val="dk1"/>
                </a:solidFill>
                <a:latin typeface="Arial"/>
                <a:ea typeface="Arial"/>
                <a:cs typeface="Arial"/>
                <a:sym typeface="Arial"/>
              </a:rPr>
              <a:t>siguientes</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delitos</a:t>
            </a:r>
            <a:r>
              <a:rPr lang="en-US" sz="1600" dirty="0">
                <a:solidFill>
                  <a:schemeClr val="dk1"/>
                </a:solidFill>
                <a:latin typeface="Arial"/>
                <a:ea typeface="Arial"/>
                <a:cs typeface="Arial"/>
                <a:sym typeface="Arial"/>
              </a:rPr>
              <a:t>:</a:t>
            </a:r>
            <a:endParaRPr dirty="0"/>
          </a:p>
          <a:p>
            <a:pPr marL="0" marR="0" lvl="0" indent="0" algn="just" rtl="0">
              <a:spcBef>
                <a:spcPts val="0"/>
              </a:spcBef>
              <a:spcAft>
                <a:spcPts val="0"/>
              </a:spcAft>
              <a:buNone/>
            </a:pPr>
            <a:r>
              <a:rPr lang="en-US" sz="1600" dirty="0">
                <a:solidFill>
                  <a:schemeClr val="dk1"/>
                </a:solidFill>
                <a:latin typeface="Arial"/>
                <a:ea typeface="Arial"/>
                <a:cs typeface="Arial"/>
                <a:sym typeface="Arial"/>
              </a:rPr>
              <a:t>[…]</a:t>
            </a:r>
            <a:endParaRPr dirty="0"/>
          </a:p>
          <a:p>
            <a:pPr marL="0" marR="0" lvl="0" indent="0" algn="just" rtl="0">
              <a:spcBef>
                <a:spcPts val="0"/>
              </a:spcBef>
              <a:spcAft>
                <a:spcPts val="0"/>
              </a:spcAft>
              <a:buNone/>
            </a:pPr>
            <a:r>
              <a:rPr lang="en-US" sz="1600" dirty="0">
                <a:solidFill>
                  <a:schemeClr val="dk1"/>
                </a:solidFill>
                <a:latin typeface="Arial"/>
                <a:ea typeface="Arial"/>
                <a:cs typeface="Arial"/>
                <a:sym typeface="Arial"/>
              </a:rPr>
              <a:t>En </a:t>
            </a:r>
            <a:r>
              <a:rPr lang="en-US" sz="1600" dirty="0" err="1">
                <a:solidFill>
                  <a:schemeClr val="dk1"/>
                </a:solidFill>
                <a:latin typeface="Arial"/>
                <a:ea typeface="Arial"/>
                <a:cs typeface="Arial"/>
                <a:sym typeface="Arial"/>
              </a:rPr>
              <a:t>todos</a:t>
            </a:r>
            <a:r>
              <a:rPr lang="en-US" sz="1600" dirty="0">
                <a:solidFill>
                  <a:schemeClr val="dk1"/>
                </a:solidFill>
                <a:latin typeface="Arial"/>
                <a:ea typeface="Arial"/>
                <a:cs typeface="Arial"/>
                <a:sym typeface="Arial"/>
              </a:rPr>
              <a:t> los </a:t>
            </a:r>
            <a:r>
              <a:rPr lang="en-US" sz="1600" dirty="0" err="1">
                <a:solidFill>
                  <a:schemeClr val="dk1"/>
                </a:solidFill>
                <a:latin typeface="Arial"/>
                <a:ea typeface="Arial"/>
                <a:cs typeface="Arial"/>
                <a:sym typeface="Arial"/>
              </a:rPr>
              <a:t>supuestos</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previstos</a:t>
            </a:r>
            <a:r>
              <a:rPr lang="en-US" sz="1600" dirty="0">
                <a:solidFill>
                  <a:schemeClr val="dk1"/>
                </a:solidFill>
                <a:latin typeface="Arial"/>
                <a:ea typeface="Arial"/>
                <a:cs typeface="Arial"/>
                <a:sym typeface="Arial"/>
              </a:rPr>
              <a:t> en </a:t>
            </a:r>
            <a:r>
              <a:rPr lang="en-US" sz="1600" dirty="0" err="1">
                <a:solidFill>
                  <a:schemeClr val="dk1"/>
                </a:solidFill>
                <a:latin typeface="Arial"/>
                <a:ea typeface="Arial"/>
                <a:cs typeface="Arial"/>
                <a:sym typeface="Arial"/>
              </a:rPr>
              <a:t>el</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artículo</a:t>
            </a:r>
            <a:r>
              <a:rPr lang="en-US" sz="1600" dirty="0">
                <a:solidFill>
                  <a:schemeClr val="dk1"/>
                </a:solidFill>
                <a:latin typeface="Arial"/>
                <a:ea typeface="Arial"/>
                <a:cs typeface="Arial"/>
                <a:sym typeface="Arial"/>
              </a:rPr>
              <a:t> 422 del Código Nacional de </a:t>
            </a:r>
            <a:r>
              <a:rPr lang="en-US" sz="1600" dirty="0" err="1">
                <a:solidFill>
                  <a:schemeClr val="dk1"/>
                </a:solidFill>
                <a:latin typeface="Arial"/>
                <a:ea typeface="Arial"/>
                <a:cs typeface="Arial"/>
                <a:sym typeface="Arial"/>
              </a:rPr>
              <a:t>Procedimientos</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Penales</a:t>
            </a:r>
            <a:r>
              <a:rPr lang="en-US" sz="1600" dirty="0">
                <a:solidFill>
                  <a:schemeClr val="dk1"/>
                </a:solidFill>
                <a:latin typeface="Arial"/>
                <a:ea typeface="Arial"/>
                <a:cs typeface="Arial"/>
                <a:sym typeface="Arial"/>
              </a:rPr>
              <a:t>, </a:t>
            </a:r>
            <a:r>
              <a:rPr lang="en-US" sz="1600" b="1" dirty="0">
                <a:solidFill>
                  <a:schemeClr val="dk1"/>
                </a:solidFill>
                <a:latin typeface="Arial"/>
                <a:ea typeface="Arial"/>
                <a:cs typeface="Arial"/>
                <a:sym typeface="Arial"/>
              </a:rPr>
              <a:t>las </a:t>
            </a:r>
            <a:r>
              <a:rPr lang="en-US" sz="1600" b="1" dirty="0" err="1">
                <a:solidFill>
                  <a:schemeClr val="dk1"/>
                </a:solidFill>
                <a:latin typeface="Arial"/>
                <a:ea typeface="Arial"/>
                <a:cs typeface="Arial"/>
                <a:sym typeface="Arial"/>
              </a:rPr>
              <a:t>sanciones</a:t>
            </a:r>
            <a:r>
              <a:rPr lang="en-US" sz="1600" b="1" dirty="0">
                <a:solidFill>
                  <a:schemeClr val="dk1"/>
                </a:solidFill>
                <a:latin typeface="Arial"/>
                <a:ea typeface="Arial"/>
                <a:cs typeface="Arial"/>
                <a:sym typeface="Arial"/>
              </a:rPr>
              <a:t> </a:t>
            </a:r>
            <a:r>
              <a:rPr lang="en-US" sz="1600" b="1" dirty="0" err="1">
                <a:solidFill>
                  <a:schemeClr val="dk1"/>
                </a:solidFill>
                <a:latin typeface="Arial"/>
                <a:ea typeface="Arial"/>
                <a:cs typeface="Arial"/>
                <a:sym typeface="Arial"/>
              </a:rPr>
              <a:t>podrán</a:t>
            </a:r>
            <a:r>
              <a:rPr lang="en-US" sz="1600" b="1" dirty="0">
                <a:solidFill>
                  <a:schemeClr val="dk1"/>
                </a:solidFill>
                <a:latin typeface="Arial"/>
                <a:ea typeface="Arial"/>
                <a:cs typeface="Arial"/>
                <a:sym typeface="Arial"/>
              </a:rPr>
              <a:t> </a:t>
            </a:r>
            <a:r>
              <a:rPr lang="en-US" sz="1600" b="1" dirty="0" err="1">
                <a:solidFill>
                  <a:schemeClr val="dk1"/>
                </a:solidFill>
                <a:latin typeface="Arial"/>
                <a:ea typeface="Arial"/>
                <a:cs typeface="Arial"/>
                <a:sym typeface="Arial"/>
              </a:rPr>
              <a:t>atenuarse</a:t>
            </a:r>
            <a:r>
              <a:rPr lang="en-US" sz="1600" b="1" dirty="0">
                <a:solidFill>
                  <a:schemeClr val="dk1"/>
                </a:solidFill>
                <a:latin typeface="Arial"/>
                <a:ea typeface="Arial"/>
                <a:cs typeface="Arial"/>
                <a:sym typeface="Arial"/>
              </a:rPr>
              <a:t> hasta en una </a:t>
            </a:r>
            <a:r>
              <a:rPr lang="en-US" sz="1600" b="1" dirty="0" err="1">
                <a:solidFill>
                  <a:schemeClr val="dk1"/>
                </a:solidFill>
                <a:latin typeface="Arial"/>
                <a:ea typeface="Arial"/>
                <a:cs typeface="Arial"/>
                <a:sym typeface="Arial"/>
              </a:rPr>
              <a:t>cuarta</a:t>
            </a:r>
            <a:r>
              <a:rPr lang="en-US" sz="1600" b="1" dirty="0">
                <a:solidFill>
                  <a:schemeClr val="dk1"/>
                </a:solidFill>
                <a:latin typeface="Arial"/>
                <a:ea typeface="Arial"/>
                <a:cs typeface="Arial"/>
                <a:sym typeface="Arial"/>
              </a:rPr>
              <a:t> </a:t>
            </a:r>
            <a:r>
              <a:rPr lang="en-US" sz="1600" b="1" dirty="0" err="1">
                <a:solidFill>
                  <a:schemeClr val="dk1"/>
                </a:solidFill>
                <a:latin typeface="Arial"/>
                <a:ea typeface="Arial"/>
                <a:cs typeface="Arial"/>
                <a:sym typeface="Arial"/>
              </a:rPr>
              <a:t>parte</a:t>
            </a:r>
            <a:r>
              <a:rPr lang="en-US" sz="1600" dirty="0">
                <a:solidFill>
                  <a:schemeClr val="dk1"/>
                </a:solidFill>
                <a:latin typeface="Arial"/>
                <a:ea typeface="Arial"/>
                <a:cs typeface="Arial"/>
                <a:sym typeface="Arial"/>
              </a:rPr>
              <a:t>, </a:t>
            </a:r>
            <a:r>
              <a:rPr lang="en-US" sz="1600" dirty="0" err="1">
                <a:solidFill>
                  <a:srgbClr val="002060"/>
                </a:solidFill>
                <a:latin typeface="Arial"/>
                <a:ea typeface="Arial"/>
                <a:cs typeface="Arial"/>
                <a:sym typeface="Arial"/>
              </a:rPr>
              <a:t>si</a:t>
            </a:r>
            <a:r>
              <a:rPr lang="en-US" sz="1600" dirty="0">
                <a:solidFill>
                  <a:srgbClr val="002060"/>
                </a:solidFill>
                <a:latin typeface="Arial"/>
                <a:ea typeface="Arial"/>
                <a:cs typeface="Arial"/>
                <a:sym typeface="Arial"/>
              </a:rPr>
              <a:t> con </a:t>
            </a:r>
            <a:r>
              <a:rPr lang="en-US" sz="1600" dirty="0" err="1">
                <a:solidFill>
                  <a:srgbClr val="002060"/>
                </a:solidFill>
                <a:latin typeface="Arial"/>
                <a:ea typeface="Arial"/>
                <a:cs typeface="Arial"/>
                <a:sym typeface="Arial"/>
              </a:rPr>
              <a:t>anterioridad</a:t>
            </a:r>
            <a:r>
              <a:rPr lang="en-US" sz="1600" dirty="0">
                <a:solidFill>
                  <a:srgbClr val="002060"/>
                </a:solidFill>
                <a:latin typeface="Arial"/>
                <a:ea typeface="Arial"/>
                <a:cs typeface="Arial"/>
                <a:sym typeface="Arial"/>
              </a:rPr>
              <a:t> al </a:t>
            </a:r>
            <a:r>
              <a:rPr lang="en-US" sz="1600" dirty="0" err="1">
                <a:solidFill>
                  <a:srgbClr val="002060"/>
                </a:solidFill>
                <a:latin typeface="Arial"/>
                <a:ea typeface="Arial"/>
                <a:cs typeface="Arial"/>
                <a:sym typeface="Arial"/>
              </a:rPr>
              <a:t>hecho</a:t>
            </a:r>
            <a:r>
              <a:rPr lang="en-US" sz="1600" dirty="0">
                <a:solidFill>
                  <a:srgbClr val="002060"/>
                </a:solidFill>
                <a:latin typeface="Arial"/>
                <a:ea typeface="Arial"/>
                <a:cs typeface="Arial"/>
                <a:sym typeface="Arial"/>
              </a:rPr>
              <a:t> que se les </a:t>
            </a:r>
            <a:r>
              <a:rPr lang="en-US" sz="1600" dirty="0" err="1">
                <a:solidFill>
                  <a:srgbClr val="002060"/>
                </a:solidFill>
                <a:latin typeface="Arial"/>
                <a:ea typeface="Arial"/>
                <a:cs typeface="Arial"/>
                <a:sym typeface="Arial"/>
              </a:rPr>
              <a:t>imputa</a:t>
            </a:r>
            <a:r>
              <a:rPr lang="en-US" sz="1600" dirty="0">
                <a:solidFill>
                  <a:schemeClr val="dk1"/>
                </a:solidFill>
                <a:latin typeface="Arial"/>
                <a:ea typeface="Arial"/>
                <a:cs typeface="Arial"/>
                <a:sym typeface="Arial"/>
              </a:rPr>
              <a:t>,</a:t>
            </a:r>
            <a:r>
              <a:rPr lang="en-US" sz="1600" dirty="0">
                <a:solidFill>
                  <a:srgbClr val="0070C0"/>
                </a:solidFill>
                <a:latin typeface="Arial"/>
                <a:ea typeface="Arial"/>
                <a:cs typeface="Arial"/>
                <a:sym typeface="Arial"/>
              </a:rPr>
              <a:t> </a:t>
            </a:r>
            <a:r>
              <a:rPr lang="en-US" sz="1600" dirty="0">
                <a:solidFill>
                  <a:srgbClr val="00B0F0"/>
                </a:solidFill>
                <a:latin typeface="Arial"/>
                <a:ea typeface="Arial"/>
                <a:cs typeface="Arial"/>
                <a:sym typeface="Arial"/>
              </a:rPr>
              <a:t>las personas </a:t>
            </a:r>
            <a:r>
              <a:rPr lang="en-US" sz="1600" dirty="0" err="1">
                <a:solidFill>
                  <a:srgbClr val="00B0F0"/>
                </a:solidFill>
                <a:latin typeface="Arial"/>
                <a:ea typeface="Arial"/>
                <a:cs typeface="Arial"/>
                <a:sym typeface="Arial"/>
              </a:rPr>
              <a:t>jurídicas</a:t>
            </a:r>
            <a:r>
              <a:rPr lang="en-US" sz="1600" dirty="0">
                <a:solidFill>
                  <a:srgbClr val="00B0F0"/>
                </a:solidFill>
                <a:latin typeface="Arial"/>
                <a:ea typeface="Arial"/>
                <a:cs typeface="Arial"/>
                <a:sym typeface="Arial"/>
              </a:rPr>
              <a:t> </a:t>
            </a:r>
            <a:r>
              <a:rPr lang="en-US" sz="1600" dirty="0" err="1">
                <a:solidFill>
                  <a:srgbClr val="00B0F0"/>
                </a:solidFill>
                <a:latin typeface="Arial"/>
                <a:ea typeface="Arial"/>
                <a:cs typeface="Arial"/>
                <a:sym typeface="Arial"/>
              </a:rPr>
              <a:t>contaban</a:t>
            </a:r>
            <a:r>
              <a:rPr lang="en-US" sz="1600" dirty="0">
                <a:solidFill>
                  <a:srgbClr val="00B0F0"/>
                </a:solidFill>
                <a:latin typeface="Arial"/>
                <a:ea typeface="Arial"/>
                <a:cs typeface="Arial"/>
                <a:sym typeface="Arial"/>
              </a:rPr>
              <a:t> con un </a:t>
            </a:r>
            <a:r>
              <a:rPr lang="en-US" sz="1600" u="sng" dirty="0" err="1">
                <a:solidFill>
                  <a:srgbClr val="00B0F0"/>
                </a:solidFill>
                <a:latin typeface="Arial"/>
                <a:ea typeface="Arial"/>
                <a:cs typeface="Arial"/>
                <a:sym typeface="Arial"/>
              </a:rPr>
              <a:t>órgano</a:t>
            </a:r>
            <a:r>
              <a:rPr lang="en-US" sz="1600" u="sng" dirty="0">
                <a:solidFill>
                  <a:srgbClr val="00B0F0"/>
                </a:solidFill>
                <a:latin typeface="Arial"/>
                <a:ea typeface="Arial"/>
                <a:cs typeface="Arial"/>
                <a:sym typeface="Arial"/>
              </a:rPr>
              <a:t> de control </a:t>
            </a:r>
            <a:r>
              <a:rPr lang="en-US" sz="1600" u="sng" dirty="0" err="1">
                <a:solidFill>
                  <a:srgbClr val="00B0F0"/>
                </a:solidFill>
                <a:latin typeface="Arial"/>
                <a:ea typeface="Arial"/>
                <a:cs typeface="Arial"/>
                <a:sym typeface="Arial"/>
              </a:rPr>
              <a:t>permanente</a:t>
            </a:r>
            <a:r>
              <a:rPr lang="en-US" sz="1600" dirty="0">
                <a:solidFill>
                  <a:srgbClr val="00B0F0"/>
                </a:solidFill>
                <a:latin typeface="Arial"/>
                <a:ea typeface="Arial"/>
                <a:cs typeface="Arial"/>
                <a:sym typeface="Arial"/>
              </a:rPr>
              <a:t>, </a:t>
            </a:r>
            <a:r>
              <a:rPr lang="en-US" sz="1600" dirty="0" err="1">
                <a:solidFill>
                  <a:srgbClr val="00B0F0"/>
                </a:solidFill>
                <a:latin typeface="Arial"/>
                <a:ea typeface="Arial"/>
                <a:cs typeface="Arial"/>
                <a:sym typeface="Arial"/>
              </a:rPr>
              <a:t>encargado</a:t>
            </a:r>
            <a:r>
              <a:rPr lang="en-US" sz="1600" dirty="0">
                <a:solidFill>
                  <a:srgbClr val="00B0F0"/>
                </a:solidFill>
                <a:latin typeface="Arial"/>
                <a:ea typeface="Arial"/>
                <a:cs typeface="Arial"/>
                <a:sym typeface="Arial"/>
              </a:rPr>
              <a:t> de </a:t>
            </a:r>
            <a:r>
              <a:rPr lang="en-US" sz="1600" u="sng" dirty="0" err="1">
                <a:solidFill>
                  <a:srgbClr val="00B0F0"/>
                </a:solidFill>
                <a:latin typeface="Arial"/>
                <a:ea typeface="Arial"/>
                <a:cs typeface="Arial"/>
                <a:sym typeface="Arial"/>
              </a:rPr>
              <a:t>verificar</a:t>
            </a:r>
            <a:r>
              <a:rPr lang="en-US" sz="1600" u="sng" dirty="0">
                <a:solidFill>
                  <a:srgbClr val="00B0F0"/>
                </a:solidFill>
                <a:latin typeface="Arial"/>
                <a:ea typeface="Arial"/>
                <a:cs typeface="Arial"/>
                <a:sym typeface="Arial"/>
              </a:rPr>
              <a:t> </a:t>
            </a:r>
            <a:r>
              <a:rPr lang="en-US" sz="1600" u="sng" dirty="0" err="1">
                <a:solidFill>
                  <a:srgbClr val="00B0F0"/>
                </a:solidFill>
                <a:latin typeface="Arial"/>
                <a:ea typeface="Arial"/>
                <a:cs typeface="Arial"/>
                <a:sym typeface="Arial"/>
              </a:rPr>
              <a:t>el</a:t>
            </a:r>
            <a:r>
              <a:rPr lang="en-US" sz="1600" u="sng" dirty="0">
                <a:solidFill>
                  <a:srgbClr val="00B0F0"/>
                </a:solidFill>
                <a:latin typeface="Arial"/>
                <a:ea typeface="Arial"/>
                <a:cs typeface="Arial"/>
                <a:sym typeface="Arial"/>
              </a:rPr>
              <a:t> </a:t>
            </a:r>
            <a:r>
              <a:rPr lang="en-US" sz="1600" u="sng" dirty="0" err="1">
                <a:solidFill>
                  <a:srgbClr val="00B0F0"/>
                </a:solidFill>
                <a:latin typeface="Arial"/>
                <a:ea typeface="Arial"/>
                <a:cs typeface="Arial"/>
                <a:sym typeface="Arial"/>
              </a:rPr>
              <a:t>cumplimiento</a:t>
            </a:r>
            <a:r>
              <a:rPr lang="en-US" sz="1600" u="sng" dirty="0">
                <a:solidFill>
                  <a:srgbClr val="00B0F0"/>
                </a:solidFill>
                <a:latin typeface="Arial"/>
                <a:ea typeface="Arial"/>
                <a:cs typeface="Arial"/>
                <a:sym typeface="Arial"/>
              </a:rPr>
              <a:t> </a:t>
            </a:r>
            <a:r>
              <a:rPr lang="en-US" sz="1600" dirty="0">
                <a:solidFill>
                  <a:srgbClr val="00B0F0"/>
                </a:solidFill>
                <a:latin typeface="Arial"/>
                <a:ea typeface="Arial"/>
                <a:cs typeface="Arial"/>
                <a:sym typeface="Arial"/>
              </a:rPr>
              <a:t>de las </a:t>
            </a:r>
            <a:r>
              <a:rPr lang="en-US" sz="1600" dirty="0" err="1">
                <a:solidFill>
                  <a:srgbClr val="00B0F0"/>
                </a:solidFill>
                <a:latin typeface="Arial"/>
                <a:ea typeface="Arial"/>
                <a:cs typeface="Arial"/>
                <a:sym typeface="Arial"/>
              </a:rPr>
              <a:t>disposiciones</a:t>
            </a:r>
            <a:r>
              <a:rPr lang="en-US" sz="1600" dirty="0">
                <a:solidFill>
                  <a:srgbClr val="00B0F0"/>
                </a:solidFill>
                <a:latin typeface="Arial"/>
                <a:ea typeface="Arial"/>
                <a:cs typeface="Arial"/>
                <a:sym typeface="Arial"/>
              </a:rPr>
              <a:t> </a:t>
            </a:r>
            <a:r>
              <a:rPr lang="en-US" sz="1600" dirty="0" err="1">
                <a:solidFill>
                  <a:srgbClr val="00B0F0"/>
                </a:solidFill>
                <a:latin typeface="Arial"/>
                <a:ea typeface="Arial"/>
                <a:cs typeface="Arial"/>
                <a:sym typeface="Arial"/>
              </a:rPr>
              <a:t>legales</a:t>
            </a:r>
            <a:r>
              <a:rPr lang="en-US" sz="1600" dirty="0">
                <a:solidFill>
                  <a:srgbClr val="00B0F0"/>
                </a:solidFill>
                <a:latin typeface="Arial"/>
                <a:ea typeface="Arial"/>
                <a:cs typeface="Arial"/>
                <a:sym typeface="Arial"/>
              </a:rPr>
              <a:t> </a:t>
            </a:r>
            <a:r>
              <a:rPr lang="en-US" sz="1600" dirty="0" err="1">
                <a:solidFill>
                  <a:srgbClr val="00B0F0"/>
                </a:solidFill>
                <a:latin typeface="Arial"/>
                <a:ea typeface="Arial"/>
                <a:cs typeface="Arial"/>
                <a:sym typeface="Arial"/>
              </a:rPr>
              <a:t>aplicables</a:t>
            </a:r>
            <a:r>
              <a:rPr lang="en-US" sz="1600" dirty="0">
                <a:solidFill>
                  <a:srgbClr val="00B0F0"/>
                </a:solidFill>
                <a:latin typeface="Arial"/>
                <a:ea typeface="Arial"/>
                <a:cs typeface="Arial"/>
                <a:sym typeface="Arial"/>
              </a:rPr>
              <a:t> para </a:t>
            </a:r>
            <a:r>
              <a:rPr lang="en-US" sz="1600" dirty="0" err="1">
                <a:solidFill>
                  <a:srgbClr val="00B0F0"/>
                </a:solidFill>
                <a:latin typeface="Arial"/>
                <a:ea typeface="Arial"/>
                <a:cs typeface="Arial"/>
                <a:sym typeface="Arial"/>
              </a:rPr>
              <a:t>darle</a:t>
            </a:r>
            <a:r>
              <a:rPr lang="en-US" sz="1600" dirty="0">
                <a:solidFill>
                  <a:srgbClr val="00B0F0"/>
                </a:solidFill>
                <a:latin typeface="Arial"/>
                <a:ea typeface="Arial"/>
                <a:cs typeface="Arial"/>
                <a:sym typeface="Arial"/>
              </a:rPr>
              <a:t> </a:t>
            </a:r>
            <a:r>
              <a:rPr lang="en-US" sz="1600" dirty="0" err="1">
                <a:solidFill>
                  <a:srgbClr val="00B0F0"/>
                </a:solidFill>
                <a:latin typeface="Arial"/>
                <a:ea typeface="Arial"/>
                <a:cs typeface="Arial"/>
                <a:sym typeface="Arial"/>
              </a:rPr>
              <a:t>seguimiento</a:t>
            </a:r>
            <a:r>
              <a:rPr lang="en-US" sz="1600" dirty="0">
                <a:solidFill>
                  <a:srgbClr val="00B0F0"/>
                </a:solidFill>
                <a:latin typeface="Arial"/>
                <a:ea typeface="Arial"/>
                <a:cs typeface="Arial"/>
                <a:sym typeface="Arial"/>
              </a:rPr>
              <a:t> a las </a:t>
            </a:r>
            <a:r>
              <a:rPr lang="en-US" sz="1600" dirty="0" err="1">
                <a:solidFill>
                  <a:srgbClr val="00B0F0"/>
                </a:solidFill>
                <a:latin typeface="Arial"/>
                <a:ea typeface="Arial"/>
                <a:cs typeface="Arial"/>
                <a:sym typeface="Arial"/>
              </a:rPr>
              <a:t>políticas</a:t>
            </a:r>
            <a:r>
              <a:rPr lang="en-US" sz="1600" dirty="0">
                <a:solidFill>
                  <a:srgbClr val="00B0F0"/>
                </a:solidFill>
                <a:latin typeface="Arial"/>
                <a:ea typeface="Arial"/>
                <a:cs typeface="Arial"/>
                <a:sym typeface="Arial"/>
              </a:rPr>
              <a:t> </a:t>
            </a:r>
            <a:r>
              <a:rPr lang="en-US" sz="1600" dirty="0" err="1">
                <a:solidFill>
                  <a:srgbClr val="00B0F0"/>
                </a:solidFill>
                <a:latin typeface="Arial"/>
                <a:ea typeface="Arial"/>
                <a:cs typeface="Arial"/>
                <a:sym typeface="Arial"/>
              </a:rPr>
              <a:t>internas</a:t>
            </a:r>
            <a:r>
              <a:rPr lang="en-US" sz="1600" dirty="0">
                <a:solidFill>
                  <a:srgbClr val="00B0F0"/>
                </a:solidFill>
                <a:latin typeface="Arial"/>
                <a:ea typeface="Arial"/>
                <a:cs typeface="Arial"/>
                <a:sym typeface="Arial"/>
              </a:rPr>
              <a:t> de </a:t>
            </a:r>
            <a:r>
              <a:rPr lang="en-US" sz="1600" dirty="0" err="1">
                <a:solidFill>
                  <a:srgbClr val="00B0F0"/>
                </a:solidFill>
                <a:latin typeface="Arial"/>
                <a:ea typeface="Arial"/>
                <a:cs typeface="Arial"/>
                <a:sym typeface="Arial"/>
              </a:rPr>
              <a:t>prevención</a:t>
            </a:r>
            <a:r>
              <a:rPr lang="en-US" sz="1600" dirty="0">
                <a:solidFill>
                  <a:srgbClr val="00B0F0"/>
                </a:solidFill>
                <a:latin typeface="Arial"/>
                <a:ea typeface="Arial"/>
                <a:cs typeface="Arial"/>
                <a:sym typeface="Arial"/>
              </a:rPr>
              <a:t> </a:t>
            </a:r>
            <a:r>
              <a:rPr lang="en-US" sz="1600" dirty="0" err="1">
                <a:solidFill>
                  <a:srgbClr val="00B0F0"/>
                </a:solidFill>
                <a:latin typeface="Arial"/>
                <a:ea typeface="Arial"/>
                <a:cs typeface="Arial"/>
                <a:sym typeface="Arial"/>
              </a:rPr>
              <a:t>delictiva</a:t>
            </a:r>
            <a:r>
              <a:rPr lang="en-US" sz="1600" dirty="0">
                <a:solidFill>
                  <a:srgbClr val="00B0F0"/>
                </a:solidFill>
                <a:latin typeface="Arial"/>
                <a:ea typeface="Arial"/>
                <a:cs typeface="Arial"/>
                <a:sym typeface="Arial"/>
              </a:rPr>
              <a:t> </a:t>
            </a:r>
            <a:r>
              <a:rPr lang="en-US" sz="1600" dirty="0">
                <a:solidFill>
                  <a:schemeClr val="dk1"/>
                </a:solidFill>
                <a:latin typeface="Arial"/>
                <a:ea typeface="Arial"/>
                <a:cs typeface="Arial"/>
                <a:sym typeface="Arial"/>
              </a:rPr>
              <a:t>y que </a:t>
            </a:r>
            <a:r>
              <a:rPr lang="en-US" sz="1600" dirty="0" err="1">
                <a:solidFill>
                  <a:schemeClr val="dk1"/>
                </a:solidFill>
                <a:latin typeface="Arial"/>
                <a:ea typeface="Arial"/>
                <a:cs typeface="Arial"/>
                <a:sym typeface="Arial"/>
              </a:rPr>
              <a:t>hayan</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realizado</a:t>
            </a:r>
            <a:r>
              <a:rPr lang="en-US" sz="1600" dirty="0">
                <a:solidFill>
                  <a:schemeClr val="dk1"/>
                </a:solidFill>
                <a:latin typeface="Arial"/>
                <a:ea typeface="Arial"/>
                <a:cs typeface="Arial"/>
                <a:sym typeface="Arial"/>
              </a:rPr>
              <a:t> antes o </a:t>
            </a:r>
            <a:r>
              <a:rPr lang="en-US" sz="1600" dirty="0" err="1">
                <a:solidFill>
                  <a:schemeClr val="dk1"/>
                </a:solidFill>
                <a:latin typeface="Arial"/>
                <a:ea typeface="Arial"/>
                <a:cs typeface="Arial"/>
                <a:sym typeface="Arial"/>
              </a:rPr>
              <a:t>después</a:t>
            </a:r>
            <a:r>
              <a:rPr lang="en-US" sz="1600" dirty="0">
                <a:solidFill>
                  <a:schemeClr val="dk1"/>
                </a:solidFill>
                <a:latin typeface="Arial"/>
                <a:ea typeface="Arial"/>
                <a:cs typeface="Arial"/>
                <a:sym typeface="Arial"/>
              </a:rPr>
              <a:t> del </a:t>
            </a:r>
            <a:r>
              <a:rPr lang="en-US" sz="1600" dirty="0" err="1">
                <a:solidFill>
                  <a:schemeClr val="dk1"/>
                </a:solidFill>
                <a:latin typeface="Arial"/>
                <a:ea typeface="Arial"/>
                <a:cs typeface="Arial"/>
                <a:sym typeface="Arial"/>
              </a:rPr>
              <a:t>hecho</a:t>
            </a:r>
            <a:r>
              <a:rPr lang="en-US" sz="1600" dirty="0">
                <a:solidFill>
                  <a:schemeClr val="dk1"/>
                </a:solidFill>
                <a:latin typeface="Arial"/>
                <a:ea typeface="Arial"/>
                <a:cs typeface="Arial"/>
                <a:sym typeface="Arial"/>
              </a:rPr>
              <a:t> que se les </a:t>
            </a:r>
            <a:r>
              <a:rPr lang="en-US" sz="1600" dirty="0" err="1">
                <a:solidFill>
                  <a:schemeClr val="dk1"/>
                </a:solidFill>
                <a:latin typeface="Arial"/>
                <a:ea typeface="Arial"/>
                <a:cs typeface="Arial"/>
                <a:sym typeface="Arial"/>
              </a:rPr>
              <a:t>imputa</a:t>
            </a:r>
            <a:r>
              <a:rPr lang="en-US" sz="1600" dirty="0">
                <a:solidFill>
                  <a:schemeClr val="dk1"/>
                </a:solidFill>
                <a:latin typeface="Arial"/>
                <a:ea typeface="Arial"/>
                <a:cs typeface="Arial"/>
                <a:sym typeface="Arial"/>
              </a:rPr>
              <a:t>, la </a:t>
            </a:r>
            <a:r>
              <a:rPr lang="en-US" sz="1600" dirty="0" err="1">
                <a:solidFill>
                  <a:schemeClr val="dk1"/>
                </a:solidFill>
                <a:latin typeface="Arial"/>
                <a:ea typeface="Arial"/>
                <a:cs typeface="Arial"/>
                <a:sym typeface="Arial"/>
              </a:rPr>
              <a:t>disminución</a:t>
            </a:r>
            <a:r>
              <a:rPr lang="en-US" sz="1600" dirty="0">
                <a:solidFill>
                  <a:schemeClr val="dk1"/>
                </a:solidFill>
                <a:latin typeface="Arial"/>
                <a:ea typeface="Arial"/>
                <a:cs typeface="Arial"/>
                <a:sym typeface="Arial"/>
              </a:rPr>
              <a:t> del </a:t>
            </a:r>
            <a:r>
              <a:rPr lang="en-US" sz="1600" dirty="0" err="1">
                <a:solidFill>
                  <a:schemeClr val="dk1"/>
                </a:solidFill>
                <a:latin typeface="Arial"/>
                <a:ea typeface="Arial"/>
                <a:cs typeface="Arial"/>
                <a:sym typeface="Arial"/>
              </a:rPr>
              <a:t>daño</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provocado</a:t>
            </a:r>
            <a:r>
              <a:rPr lang="en-US" sz="1600" dirty="0">
                <a:solidFill>
                  <a:schemeClr val="dk1"/>
                </a:solidFill>
                <a:latin typeface="Arial"/>
                <a:ea typeface="Arial"/>
                <a:cs typeface="Arial"/>
                <a:sym typeface="Arial"/>
              </a:rPr>
              <a:t> por </a:t>
            </a:r>
            <a:r>
              <a:rPr lang="en-US" sz="1600" dirty="0" err="1">
                <a:solidFill>
                  <a:schemeClr val="dk1"/>
                </a:solidFill>
                <a:latin typeface="Arial"/>
                <a:ea typeface="Arial"/>
                <a:cs typeface="Arial"/>
                <a:sym typeface="Arial"/>
              </a:rPr>
              <a:t>el</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hecho</a:t>
            </a:r>
            <a:r>
              <a:rPr lang="en-US" sz="1600" dirty="0">
                <a:solidFill>
                  <a:schemeClr val="dk1"/>
                </a:solidFill>
                <a:latin typeface="Arial"/>
                <a:ea typeface="Arial"/>
                <a:cs typeface="Arial"/>
                <a:sym typeface="Arial"/>
              </a:rPr>
              <a:t> </a:t>
            </a:r>
            <a:r>
              <a:rPr lang="en-US" sz="1600" dirty="0" err="1">
                <a:solidFill>
                  <a:schemeClr val="dk1"/>
                </a:solidFill>
                <a:latin typeface="Arial"/>
                <a:ea typeface="Arial"/>
                <a:cs typeface="Arial"/>
                <a:sym typeface="Arial"/>
              </a:rPr>
              <a:t>típico</a:t>
            </a:r>
            <a:r>
              <a:rPr lang="en-US" sz="1600" dirty="0">
                <a:solidFill>
                  <a:schemeClr val="dk1"/>
                </a:solidFill>
                <a:latin typeface="Arial"/>
                <a:ea typeface="Arial"/>
                <a:cs typeface="Arial"/>
                <a:sym typeface="Arial"/>
              </a:rPr>
              <a:t>.</a:t>
            </a:r>
            <a:endParaRPr dirty="0"/>
          </a:p>
        </p:txBody>
      </p:sp>
      <p:pic>
        <p:nvPicPr>
          <p:cNvPr id="126" name="Google Shape;126;p6"/>
          <p:cNvPicPr preferRelativeResize="0"/>
          <p:nvPr/>
        </p:nvPicPr>
        <p:blipFill rotWithShape="1">
          <a:blip r:embed="rId3">
            <a:alphaModFix/>
          </a:blip>
          <a:srcRect/>
          <a:stretch/>
        </p:blipFill>
        <p:spPr>
          <a:xfrm>
            <a:off x="7941629" y="2871726"/>
            <a:ext cx="3832225" cy="2553241"/>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p7"/>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32" name="Google Shape;132;p7"/>
          <p:cNvPicPr preferRelativeResize="0"/>
          <p:nvPr/>
        </p:nvPicPr>
        <p:blipFill rotWithShape="1">
          <a:blip r:embed="rId3">
            <a:alphaModFix/>
          </a:blip>
          <a:srcRect l="2334" t="-2945" r="-26202" b="-2711"/>
          <a:stretch/>
        </p:blipFill>
        <p:spPr>
          <a:xfrm>
            <a:off x="-4126230" y="1246118"/>
            <a:ext cx="10222230" cy="4843988"/>
          </a:xfrm>
          <a:prstGeom prst="rect">
            <a:avLst/>
          </a:prstGeom>
          <a:noFill/>
          <a:ln>
            <a:noFill/>
          </a:ln>
        </p:spPr>
      </p:pic>
      <p:sp>
        <p:nvSpPr>
          <p:cNvPr id="133" name="Google Shape;133;p7"/>
          <p:cNvSpPr txBox="1"/>
          <p:nvPr/>
        </p:nvSpPr>
        <p:spPr>
          <a:xfrm>
            <a:off x="780442" y="538232"/>
            <a:ext cx="3345788" cy="70788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4000" b="1">
                <a:solidFill>
                  <a:srgbClr val="C00000"/>
                </a:solidFill>
                <a:latin typeface="Arial"/>
                <a:ea typeface="Arial"/>
                <a:cs typeface="Arial"/>
                <a:sym typeface="Arial"/>
              </a:rPr>
              <a:t>SANCIONES </a:t>
            </a:r>
            <a:endParaRPr/>
          </a:p>
        </p:txBody>
      </p:sp>
      <p:sp>
        <p:nvSpPr>
          <p:cNvPr id="134" name="Google Shape;134;p7"/>
          <p:cNvSpPr/>
          <p:nvPr/>
        </p:nvSpPr>
        <p:spPr>
          <a:xfrm>
            <a:off x="4126230" y="1534280"/>
            <a:ext cx="6603029" cy="4939773"/>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chemeClr val="dk1"/>
              </a:buClr>
              <a:buSzPts val="1500"/>
              <a:buFont typeface="Arial"/>
              <a:buChar char="•"/>
            </a:pPr>
            <a:r>
              <a:rPr lang="en-US" sz="1500" dirty="0" err="1">
                <a:solidFill>
                  <a:schemeClr val="dk1"/>
                </a:solidFill>
                <a:latin typeface="Arial"/>
                <a:ea typeface="Arial"/>
                <a:cs typeface="Arial"/>
                <a:sym typeface="Arial"/>
              </a:rPr>
              <a:t>Sanción</a:t>
            </a: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pecuniaria</a:t>
            </a:r>
            <a:r>
              <a:rPr lang="en-US" sz="1500" dirty="0">
                <a:solidFill>
                  <a:schemeClr val="dk1"/>
                </a:solidFill>
                <a:latin typeface="Arial"/>
                <a:ea typeface="Arial"/>
                <a:cs typeface="Arial"/>
                <a:sym typeface="Arial"/>
              </a:rPr>
              <a:t> o </a:t>
            </a:r>
            <a:r>
              <a:rPr lang="en-US" sz="1500" dirty="0" err="1">
                <a:solidFill>
                  <a:schemeClr val="dk1"/>
                </a:solidFill>
                <a:latin typeface="Arial"/>
                <a:ea typeface="Arial"/>
                <a:cs typeface="Arial"/>
                <a:sym typeface="Arial"/>
              </a:rPr>
              <a:t>multa</a:t>
            </a:r>
            <a:r>
              <a:rPr lang="en-US" sz="1500" dirty="0">
                <a:solidFill>
                  <a:schemeClr val="dk1"/>
                </a:solidFill>
                <a:latin typeface="Arial"/>
                <a:ea typeface="Arial"/>
                <a:cs typeface="Arial"/>
                <a:sym typeface="Arial"/>
              </a:rPr>
              <a:t>.</a:t>
            </a:r>
            <a:endParaRPr dirty="0"/>
          </a:p>
          <a:p>
            <a:pPr marL="285750" marR="0" lvl="0" indent="-285750" algn="l" rtl="0">
              <a:spcBef>
                <a:spcPts val="0"/>
              </a:spcBef>
              <a:spcAft>
                <a:spcPts val="0"/>
              </a:spcAft>
              <a:buClr>
                <a:schemeClr val="dk1"/>
              </a:buClr>
              <a:buSzPts val="1500"/>
              <a:buFont typeface="Arial"/>
              <a:buChar char="•"/>
            </a:pPr>
            <a:r>
              <a:rPr lang="en-US" sz="1500" dirty="0" err="1">
                <a:solidFill>
                  <a:schemeClr val="dk1"/>
                </a:solidFill>
                <a:latin typeface="Arial"/>
                <a:ea typeface="Arial"/>
                <a:cs typeface="Arial"/>
                <a:sym typeface="Arial"/>
              </a:rPr>
              <a:t>Decomiso</a:t>
            </a:r>
            <a:r>
              <a:rPr lang="en-US" sz="1500" dirty="0">
                <a:solidFill>
                  <a:schemeClr val="dk1"/>
                </a:solidFill>
                <a:latin typeface="Arial"/>
                <a:ea typeface="Arial"/>
                <a:cs typeface="Arial"/>
                <a:sym typeface="Arial"/>
              </a:rPr>
              <a:t> de </a:t>
            </a:r>
            <a:r>
              <a:rPr lang="en-US" sz="1500" dirty="0" err="1">
                <a:solidFill>
                  <a:schemeClr val="dk1"/>
                </a:solidFill>
                <a:latin typeface="Arial"/>
                <a:ea typeface="Arial"/>
                <a:cs typeface="Arial"/>
                <a:sym typeface="Arial"/>
              </a:rPr>
              <a:t>instrumentos</a:t>
            </a: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objetos</a:t>
            </a:r>
            <a:r>
              <a:rPr lang="en-US" sz="1500" dirty="0">
                <a:solidFill>
                  <a:schemeClr val="dk1"/>
                </a:solidFill>
                <a:latin typeface="Arial"/>
                <a:ea typeface="Arial"/>
                <a:cs typeface="Arial"/>
                <a:sym typeface="Arial"/>
              </a:rPr>
              <a:t> o </a:t>
            </a:r>
            <a:r>
              <a:rPr lang="en-US" sz="1500" dirty="0" err="1">
                <a:solidFill>
                  <a:schemeClr val="dk1"/>
                </a:solidFill>
                <a:latin typeface="Arial"/>
                <a:ea typeface="Arial"/>
                <a:cs typeface="Arial"/>
                <a:sym typeface="Arial"/>
              </a:rPr>
              <a:t>productos</a:t>
            </a:r>
            <a:r>
              <a:rPr lang="en-US" sz="1500" dirty="0">
                <a:solidFill>
                  <a:schemeClr val="dk1"/>
                </a:solidFill>
                <a:latin typeface="Arial"/>
                <a:ea typeface="Arial"/>
                <a:cs typeface="Arial"/>
                <a:sym typeface="Arial"/>
              </a:rPr>
              <a:t> del </a:t>
            </a:r>
            <a:r>
              <a:rPr lang="en-US" sz="1500" dirty="0" err="1">
                <a:solidFill>
                  <a:schemeClr val="dk1"/>
                </a:solidFill>
                <a:latin typeface="Arial"/>
                <a:ea typeface="Arial"/>
                <a:cs typeface="Arial"/>
                <a:sym typeface="Arial"/>
              </a:rPr>
              <a:t>delito</a:t>
            </a:r>
            <a:r>
              <a:rPr lang="en-US" sz="1500" dirty="0">
                <a:solidFill>
                  <a:schemeClr val="dk1"/>
                </a:solidFill>
                <a:latin typeface="Arial"/>
                <a:ea typeface="Arial"/>
                <a:cs typeface="Arial"/>
                <a:sym typeface="Arial"/>
              </a:rPr>
              <a:t>.</a:t>
            </a:r>
            <a:endParaRPr dirty="0"/>
          </a:p>
          <a:p>
            <a:pPr marL="285750" marR="0" lvl="0" indent="-285750" algn="l" rtl="0">
              <a:spcBef>
                <a:spcPts val="0"/>
              </a:spcBef>
              <a:spcAft>
                <a:spcPts val="0"/>
              </a:spcAft>
              <a:buClr>
                <a:schemeClr val="dk1"/>
              </a:buClr>
              <a:buSzPts val="1500"/>
              <a:buFont typeface="Arial"/>
              <a:buChar char="•"/>
            </a:pPr>
            <a:r>
              <a:rPr lang="en-US" sz="1500" dirty="0" err="1">
                <a:solidFill>
                  <a:schemeClr val="dk1"/>
                </a:solidFill>
                <a:latin typeface="Arial"/>
                <a:ea typeface="Arial"/>
                <a:cs typeface="Arial"/>
                <a:sym typeface="Arial"/>
              </a:rPr>
              <a:t>Publicación</a:t>
            </a:r>
            <a:r>
              <a:rPr lang="en-US" sz="1500" dirty="0">
                <a:solidFill>
                  <a:schemeClr val="dk1"/>
                </a:solidFill>
                <a:latin typeface="Arial"/>
                <a:ea typeface="Arial"/>
                <a:cs typeface="Arial"/>
                <a:sym typeface="Arial"/>
              </a:rPr>
              <a:t> de la </a:t>
            </a:r>
            <a:r>
              <a:rPr lang="en-US" sz="1500" dirty="0" err="1">
                <a:solidFill>
                  <a:schemeClr val="dk1"/>
                </a:solidFill>
                <a:latin typeface="Arial"/>
                <a:ea typeface="Arial"/>
                <a:cs typeface="Arial"/>
                <a:sym typeface="Arial"/>
              </a:rPr>
              <a:t>sentencia</a:t>
            </a:r>
            <a:r>
              <a:rPr lang="en-US" sz="1500" dirty="0">
                <a:solidFill>
                  <a:schemeClr val="dk1"/>
                </a:solidFill>
                <a:latin typeface="Arial"/>
                <a:ea typeface="Arial"/>
                <a:cs typeface="Arial"/>
                <a:sym typeface="Arial"/>
              </a:rPr>
              <a:t>.</a:t>
            </a:r>
            <a:endParaRPr dirty="0"/>
          </a:p>
          <a:p>
            <a:pPr marL="0" marR="0" lvl="0" indent="-95250" algn="l" rtl="0">
              <a:spcBef>
                <a:spcPts val="0"/>
              </a:spcBef>
              <a:spcAft>
                <a:spcPts val="0"/>
              </a:spcAft>
              <a:buClr>
                <a:schemeClr val="dk1"/>
              </a:buClr>
              <a:buSzPts val="1500"/>
              <a:buFont typeface="Arial"/>
              <a:buChar char="•"/>
            </a:pP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Disolución</a:t>
            </a:r>
            <a:r>
              <a:rPr lang="en-US" sz="1500" dirty="0">
                <a:solidFill>
                  <a:schemeClr val="dk1"/>
                </a:solidFill>
                <a:latin typeface="Arial"/>
                <a:ea typeface="Arial"/>
                <a:cs typeface="Arial"/>
                <a:sym typeface="Arial"/>
              </a:rPr>
              <a:t>.</a:t>
            </a:r>
            <a:endParaRPr dirty="0"/>
          </a:p>
          <a:p>
            <a:pPr marL="285750" marR="0" lvl="0" indent="-285750" algn="l" rtl="0">
              <a:spcBef>
                <a:spcPts val="0"/>
              </a:spcBef>
              <a:spcAft>
                <a:spcPts val="0"/>
              </a:spcAft>
              <a:buClr>
                <a:schemeClr val="dk1"/>
              </a:buClr>
              <a:buSzPts val="1500"/>
              <a:buFont typeface="Arial"/>
              <a:buChar char="•"/>
            </a:pPr>
            <a:r>
              <a:rPr lang="en-US" sz="1500" dirty="0" err="1">
                <a:solidFill>
                  <a:schemeClr val="dk1"/>
                </a:solidFill>
                <a:latin typeface="Arial"/>
                <a:ea typeface="Arial"/>
                <a:cs typeface="Arial"/>
                <a:sym typeface="Arial"/>
              </a:rPr>
              <a:t>Suspensión</a:t>
            </a:r>
            <a:r>
              <a:rPr lang="en-US" sz="1500" dirty="0">
                <a:solidFill>
                  <a:schemeClr val="dk1"/>
                </a:solidFill>
                <a:latin typeface="Arial"/>
                <a:ea typeface="Arial"/>
                <a:cs typeface="Arial"/>
                <a:sym typeface="Arial"/>
              </a:rPr>
              <a:t> de sus </a:t>
            </a:r>
            <a:r>
              <a:rPr lang="en-US" sz="1500" dirty="0" err="1">
                <a:solidFill>
                  <a:schemeClr val="dk1"/>
                </a:solidFill>
                <a:latin typeface="Arial"/>
                <a:ea typeface="Arial"/>
                <a:cs typeface="Arial"/>
                <a:sym typeface="Arial"/>
              </a:rPr>
              <a:t>actividades</a:t>
            </a:r>
            <a:r>
              <a:rPr lang="en-US" sz="1500" dirty="0">
                <a:solidFill>
                  <a:schemeClr val="dk1"/>
                </a:solidFill>
                <a:latin typeface="Arial"/>
                <a:ea typeface="Arial"/>
                <a:cs typeface="Arial"/>
                <a:sym typeface="Arial"/>
              </a:rPr>
              <a:t>.</a:t>
            </a:r>
            <a:endParaRPr dirty="0"/>
          </a:p>
          <a:p>
            <a:pPr marL="285750" marR="0" lvl="0" indent="-285750" algn="l" rtl="0">
              <a:spcBef>
                <a:spcPts val="0"/>
              </a:spcBef>
              <a:spcAft>
                <a:spcPts val="0"/>
              </a:spcAft>
              <a:buClr>
                <a:schemeClr val="dk1"/>
              </a:buClr>
              <a:buSzPts val="1500"/>
              <a:buFont typeface="Arial"/>
              <a:buChar char="•"/>
            </a:pPr>
            <a:r>
              <a:rPr lang="en-US" sz="1500" dirty="0">
                <a:solidFill>
                  <a:schemeClr val="dk1"/>
                </a:solidFill>
                <a:latin typeface="Arial"/>
                <a:ea typeface="Arial"/>
                <a:cs typeface="Arial"/>
                <a:sym typeface="Arial"/>
              </a:rPr>
              <a:t>Clausura de sus locales o </a:t>
            </a:r>
            <a:r>
              <a:rPr lang="en-US" sz="1500" dirty="0" err="1">
                <a:solidFill>
                  <a:schemeClr val="dk1"/>
                </a:solidFill>
                <a:latin typeface="Arial"/>
                <a:ea typeface="Arial"/>
                <a:cs typeface="Arial"/>
                <a:sym typeface="Arial"/>
              </a:rPr>
              <a:t>establecimientos</a:t>
            </a:r>
            <a:r>
              <a:rPr lang="en-US" sz="1500" dirty="0">
                <a:solidFill>
                  <a:schemeClr val="dk1"/>
                </a:solidFill>
                <a:latin typeface="Arial"/>
                <a:ea typeface="Arial"/>
                <a:cs typeface="Arial"/>
                <a:sym typeface="Arial"/>
              </a:rPr>
              <a:t>.</a:t>
            </a:r>
            <a:endParaRPr dirty="0"/>
          </a:p>
          <a:p>
            <a:pPr marL="285750" marR="0" lvl="0" indent="-285750" algn="l" rtl="0">
              <a:spcBef>
                <a:spcPts val="0"/>
              </a:spcBef>
              <a:spcAft>
                <a:spcPts val="0"/>
              </a:spcAft>
              <a:buClr>
                <a:schemeClr val="dk1"/>
              </a:buClr>
              <a:buSzPts val="1500"/>
              <a:buFont typeface="Arial"/>
              <a:buChar char="•"/>
            </a:pPr>
            <a:r>
              <a:rPr lang="en-US" sz="1500" dirty="0" err="1">
                <a:solidFill>
                  <a:schemeClr val="dk1"/>
                </a:solidFill>
                <a:latin typeface="Arial"/>
                <a:ea typeface="Arial"/>
                <a:cs typeface="Arial"/>
                <a:sym typeface="Arial"/>
              </a:rPr>
              <a:t>Prohibición</a:t>
            </a:r>
            <a:r>
              <a:rPr lang="en-US" sz="1500" dirty="0">
                <a:solidFill>
                  <a:schemeClr val="dk1"/>
                </a:solidFill>
                <a:latin typeface="Arial"/>
                <a:ea typeface="Arial"/>
                <a:cs typeface="Arial"/>
                <a:sym typeface="Arial"/>
              </a:rPr>
              <a:t> de </a:t>
            </a:r>
            <a:r>
              <a:rPr lang="en-US" sz="1500" dirty="0" err="1">
                <a:solidFill>
                  <a:schemeClr val="dk1"/>
                </a:solidFill>
                <a:latin typeface="Arial"/>
                <a:ea typeface="Arial"/>
                <a:cs typeface="Arial"/>
                <a:sym typeface="Arial"/>
              </a:rPr>
              <a:t>realizar</a:t>
            </a:r>
            <a:r>
              <a:rPr lang="en-US" sz="1500" dirty="0">
                <a:solidFill>
                  <a:schemeClr val="dk1"/>
                </a:solidFill>
                <a:latin typeface="Arial"/>
                <a:ea typeface="Arial"/>
                <a:cs typeface="Arial"/>
                <a:sym typeface="Arial"/>
              </a:rPr>
              <a:t> en </a:t>
            </a:r>
            <a:r>
              <a:rPr lang="en-US" sz="1500" dirty="0" err="1">
                <a:solidFill>
                  <a:schemeClr val="dk1"/>
                </a:solidFill>
                <a:latin typeface="Arial"/>
                <a:ea typeface="Arial"/>
                <a:cs typeface="Arial"/>
                <a:sym typeface="Arial"/>
              </a:rPr>
              <a:t>el</a:t>
            </a: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futuro</a:t>
            </a:r>
            <a:r>
              <a:rPr lang="en-US" sz="1500" dirty="0">
                <a:solidFill>
                  <a:schemeClr val="dk1"/>
                </a:solidFill>
                <a:latin typeface="Arial"/>
                <a:ea typeface="Arial"/>
                <a:cs typeface="Arial"/>
                <a:sym typeface="Arial"/>
              </a:rPr>
              <a:t> las </a:t>
            </a:r>
            <a:r>
              <a:rPr lang="en-US" sz="1500" dirty="0" err="1">
                <a:solidFill>
                  <a:schemeClr val="dk1"/>
                </a:solidFill>
                <a:latin typeface="Arial"/>
                <a:ea typeface="Arial"/>
                <a:cs typeface="Arial"/>
                <a:sym typeface="Arial"/>
              </a:rPr>
              <a:t>actividades</a:t>
            </a:r>
            <a:r>
              <a:rPr lang="en-US" sz="1500" dirty="0">
                <a:solidFill>
                  <a:schemeClr val="dk1"/>
                </a:solidFill>
                <a:latin typeface="Arial"/>
                <a:ea typeface="Arial"/>
                <a:cs typeface="Arial"/>
                <a:sym typeface="Arial"/>
              </a:rPr>
              <a:t> en </a:t>
            </a:r>
            <a:r>
              <a:rPr lang="en-US" sz="1500" dirty="0" err="1">
                <a:solidFill>
                  <a:schemeClr val="dk1"/>
                </a:solidFill>
                <a:latin typeface="Arial"/>
                <a:ea typeface="Arial"/>
                <a:cs typeface="Arial"/>
                <a:sym typeface="Arial"/>
              </a:rPr>
              <a:t>cuyo</a:t>
            </a: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ejercicio</a:t>
            </a:r>
            <a:r>
              <a:rPr lang="en-US" sz="1500" dirty="0">
                <a:solidFill>
                  <a:schemeClr val="dk1"/>
                </a:solidFill>
                <a:latin typeface="Arial"/>
                <a:ea typeface="Arial"/>
                <a:cs typeface="Arial"/>
                <a:sym typeface="Arial"/>
              </a:rPr>
              <a:t> se </a:t>
            </a:r>
            <a:r>
              <a:rPr lang="en-US" sz="1500" dirty="0" err="1">
                <a:solidFill>
                  <a:schemeClr val="dk1"/>
                </a:solidFill>
                <a:latin typeface="Arial"/>
                <a:ea typeface="Arial"/>
                <a:cs typeface="Arial"/>
                <a:sym typeface="Arial"/>
              </a:rPr>
              <a:t>haya</a:t>
            </a: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cometido</a:t>
            </a:r>
            <a:r>
              <a:rPr lang="en-US" sz="1500" dirty="0">
                <a:solidFill>
                  <a:schemeClr val="dk1"/>
                </a:solidFill>
                <a:latin typeface="Arial"/>
                <a:ea typeface="Arial"/>
                <a:cs typeface="Arial"/>
                <a:sym typeface="Arial"/>
              </a:rPr>
              <a:t> o </a:t>
            </a:r>
            <a:r>
              <a:rPr lang="en-US" sz="1500" dirty="0" err="1">
                <a:solidFill>
                  <a:schemeClr val="dk1"/>
                </a:solidFill>
                <a:latin typeface="Arial"/>
                <a:ea typeface="Arial"/>
                <a:cs typeface="Arial"/>
                <a:sym typeface="Arial"/>
              </a:rPr>
              <a:t>participado</a:t>
            </a:r>
            <a:r>
              <a:rPr lang="en-US" sz="1500" dirty="0">
                <a:solidFill>
                  <a:schemeClr val="dk1"/>
                </a:solidFill>
                <a:latin typeface="Arial"/>
                <a:ea typeface="Arial"/>
                <a:cs typeface="Arial"/>
                <a:sym typeface="Arial"/>
              </a:rPr>
              <a:t> en </a:t>
            </a:r>
            <a:r>
              <a:rPr lang="en-US" sz="1500" dirty="0" err="1">
                <a:solidFill>
                  <a:schemeClr val="dk1"/>
                </a:solidFill>
                <a:latin typeface="Arial"/>
                <a:ea typeface="Arial"/>
                <a:cs typeface="Arial"/>
                <a:sym typeface="Arial"/>
              </a:rPr>
              <a:t>su</a:t>
            </a: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comisión</a:t>
            </a:r>
            <a:r>
              <a:rPr lang="en-US" sz="1500" dirty="0">
                <a:solidFill>
                  <a:schemeClr val="dk1"/>
                </a:solidFill>
                <a:latin typeface="Arial"/>
                <a:ea typeface="Arial"/>
                <a:cs typeface="Arial"/>
                <a:sym typeface="Arial"/>
              </a:rPr>
              <a:t>.</a:t>
            </a:r>
            <a:endParaRPr dirty="0"/>
          </a:p>
          <a:p>
            <a:pPr marL="285750" marR="0" lvl="0" indent="-285750" algn="l" rtl="0">
              <a:spcBef>
                <a:spcPts val="0"/>
              </a:spcBef>
              <a:spcAft>
                <a:spcPts val="0"/>
              </a:spcAft>
              <a:buClr>
                <a:schemeClr val="dk1"/>
              </a:buClr>
              <a:buSzPts val="1500"/>
              <a:buFont typeface="Arial"/>
              <a:buChar char="•"/>
            </a:pPr>
            <a:r>
              <a:rPr lang="en-US" sz="1500" dirty="0" err="1">
                <a:solidFill>
                  <a:schemeClr val="dk1"/>
                </a:solidFill>
                <a:latin typeface="Arial"/>
                <a:ea typeface="Arial"/>
                <a:cs typeface="Arial"/>
                <a:sym typeface="Arial"/>
              </a:rPr>
              <a:t>Inhabilitación</a:t>
            </a:r>
            <a:r>
              <a:rPr lang="en-US" sz="1500" dirty="0">
                <a:solidFill>
                  <a:schemeClr val="dk1"/>
                </a:solidFill>
                <a:latin typeface="Arial"/>
                <a:ea typeface="Arial"/>
                <a:cs typeface="Arial"/>
                <a:sym typeface="Arial"/>
              </a:rPr>
              <a:t> temporal </a:t>
            </a:r>
            <a:r>
              <a:rPr lang="en-US" sz="1500" dirty="0" err="1">
                <a:solidFill>
                  <a:schemeClr val="dk1"/>
                </a:solidFill>
                <a:latin typeface="Arial"/>
                <a:ea typeface="Arial"/>
                <a:cs typeface="Arial"/>
                <a:sym typeface="Arial"/>
              </a:rPr>
              <a:t>consistente</a:t>
            </a:r>
            <a:r>
              <a:rPr lang="en-US" sz="1500" dirty="0">
                <a:solidFill>
                  <a:schemeClr val="dk1"/>
                </a:solidFill>
                <a:latin typeface="Arial"/>
                <a:ea typeface="Arial"/>
                <a:cs typeface="Arial"/>
                <a:sym typeface="Arial"/>
              </a:rPr>
              <a:t> en la </a:t>
            </a:r>
            <a:r>
              <a:rPr lang="en-US" sz="1500" dirty="0" err="1">
                <a:solidFill>
                  <a:schemeClr val="dk1"/>
                </a:solidFill>
                <a:latin typeface="Arial"/>
                <a:ea typeface="Arial"/>
                <a:cs typeface="Arial"/>
                <a:sym typeface="Arial"/>
              </a:rPr>
              <a:t>suspensión</a:t>
            </a:r>
            <a:r>
              <a:rPr lang="en-US" sz="1500" dirty="0">
                <a:solidFill>
                  <a:schemeClr val="dk1"/>
                </a:solidFill>
                <a:latin typeface="Arial"/>
                <a:ea typeface="Arial"/>
                <a:cs typeface="Arial"/>
                <a:sym typeface="Arial"/>
              </a:rPr>
              <a:t> de derechos para </a:t>
            </a:r>
            <a:r>
              <a:rPr lang="en-US" sz="1500" dirty="0" err="1">
                <a:solidFill>
                  <a:schemeClr val="dk1"/>
                </a:solidFill>
                <a:latin typeface="Arial"/>
                <a:ea typeface="Arial"/>
                <a:cs typeface="Arial"/>
                <a:sym typeface="Arial"/>
              </a:rPr>
              <a:t>participar</a:t>
            </a:r>
            <a:r>
              <a:rPr lang="en-US" sz="1500" dirty="0">
                <a:solidFill>
                  <a:schemeClr val="dk1"/>
                </a:solidFill>
                <a:latin typeface="Arial"/>
                <a:ea typeface="Arial"/>
                <a:cs typeface="Arial"/>
                <a:sym typeface="Arial"/>
              </a:rPr>
              <a:t> de </a:t>
            </a:r>
            <a:r>
              <a:rPr lang="en-US" sz="1500" dirty="0" err="1">
                <a:solidFill>
                  <a:schemeClr val="dk1"/>
                </a:solidFill>
                <a:latin typeface="Arial"/>
                <a:ea typeface="Arial"/>
                <a:cs typeface="Arial"/>
                <a:sym typeface="Arial"/>
              </a:rPr>
              <a:t>manera</a:t>
            </a: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directa</a:t>
            </a:r>
            <a:r>
              <a:rPr lang="en-US" sz="1500" dirty="0">
                <a:solidFill>
                  <a:schemeClr val="dk1"/>
                </a:solidFill>
                <a:latin typeface="Arial"/>
                <a:ea typeface="Arial"/>
                <a:cs typeface="Arial"/>
                <a:sym typeface="Arial"/>
              </a:rPr>
              <a:t> o por </a:t>
            </a:r>
            <a:r>
              <a:rPr lang="en-US" sz="1500" dirty="0" err="1">
                <a:solidFill>
                  <a:schemeClr val="dk1"/>
                </a:solidFill>
                <a:latin typeface="Arial"/>
                <a:ea typeface="Arial"/>
                <a:cs typeface="Arial"/>
                <a:sym typeface="Arial"/>
              </a:rPr>
              <a:t>interpósita</a:t>
            </a:r>
            <a:r>
              <a:rPr lang="en-US" sz="1500" dirty="0">
                <a:solidFill>
                  <a:schemeClr val="dk1"/>
                </a:solidFill>
                <a:latin typeface="Arial"/>
                <a:ea typeface="Arial"/>
                <a:cs typeface="Arial"/>
                <a:sym typeface="Arial"/>
              </a:rPr>
              <a:t> persona en </a:t>
            </a:r>
            <a:r>
              <a:rPr lang="en-US" sz="1500" dirty="0" err="1">
                <a:solidFill>
                  <a:schemeClr val="dk1"/>
                </a:solidFill>
                <a:latin typeface="Arial"/>
                <a:ea typeface="Arial"/>
                <a:cs typeface="Arial"/>
                <a:sym typeface="Arial"/>
              </a:rPr>
              <a:t>procedimientos</a:t>
            </a:r>
            <a:r>
              <a:rPr lang="en-US" sz="1500" dirty="0">
                <a:solidFill>
                  <a:schemeClr val="dk1"/>
                </a:solidFill>
                <a:latin typeface="Arial"/>
                <a:ea typeface="Arial"/>
                <a:cs typeface="Arial"/>
                <a:sym typeface="Arial"/>
              </a:rPr>
              <a:t> de </a:t>
            </a:r>
            <a:r>
              <a:rPr lang="en-US" sz="1500" dirty="0" err="1">
                <a:solidFill>
                  <a:schemeClr val="dk1"/>
                </a:solidFill>
                <a:latin typeface="Arial"/>
                <a:ea typeface="Arial"/>
                <a:cs typeface="Arial"/>
                <a:sym typeface="Arial"/>
              </a:rPr>
              <a:t>contratación</a:t>
            </a:r>
            <a:r>
              <a:rPr lang="en-US" sz="1500" dirty="0">
                <a:solidFill>
                  <a:schemeClr val="dk1"/>
                </a:solidFill>
                <a:latin typeface="Arial"/>
                <a:ea typeface="Arial"/>
                <a:cs typeface="Arial"/>
                <a:sym typeface="Arial"/>
              </a:rPr>
              <a:t> del sector </a:t>
            </a:r>
            <a:r>
              <a:rPr lang="en-US" sz="1500" dirty="0" err="1">
                <a:solidFill>
                  <a:schemeClr val="dk1"/>
                </a:solidFill>
                <a:latin typeface="Arial"/>
                <a:ea typeface="Arial"/>
                <a:cs typeface="Arial"/>
                <a:sym typeface="Arial"/>
              </a:rPr>
              <a:t>público</a:t>
            </a:r>
            <a:r>
              <a:rPr lang="en-US" sz="1500" dirty="0">
                <a:solidFill>
                  <a:schemeClr val="dk1"/>
                </a:solidFill>
                <a:latin typeface="Arial"/>
                <a:ea typeface="Arial"/>
                <a:cs typeface="Arial"/>
                <a:sym typeface="Arial"/>
              </a:rPr>
              <a:t>.</a:t>
            </a:r>
            <a:endParaRPr dirty="0"/>
          </a:p>
          <a:p>
            <a:pPr marL="285750" marR="0" lvl="0" indent="-285750" algn="l" rtl="0">
              <a:spcBef>
                <a:spcPts val="0"/>
              </a:spcBef>
              <a:spcAft>
                <a:spcPts val="0"/>
              </a:spcAft>
              <a:buClr>
                <a:schemeClr val="dk1"/>
              </a:buClr>
              <a:buSzPts val="1500"/>
              <a:buFont typeface="Arial"/>
              <a:buChar char="•"/>
            </a:pPr>
            <a:r>
              <a:rPr lang="en-US" sz="1500" dirty="0" err="1">
                <a:solidFill>
                  <a:schemeClr val="dk1"/>
                </a:solidFill>
                <a:latin typeface="Arial"/>
                <a:ea typeface="Arial"/>
                <a:cs typeface="Arial"/>
                <a:sym typeface="Arial"/>
              </a:rPr>
              <a:t>Intervención</a:t>
            </a:r>
            <a:r>
              <a:rPr lang="en-US" sz="1500" dirty="0">
                <a:solidFill>
                  <a:schemeClr val="dk1"/>
                </a:solidFill>
                <a:latin typeface="Arial"/>
                <a:ea typeface="Arial"/>
                <a:cs typeface="Arial"/>
                <a:sym typeface="Arial"/>
              </a:rPr>
              <a:t> judicial para </a:t>
            </a:r>
            <a:r>
              <a:rPr lang="en-US" sz="1500" dirty="0" err="1">
                <a:solidFill>
                  <a:schemeClr val="dk1"/>
                </a:solidFill>
                <a:latin typeface="Arial"/>
                <a:ea typeface="Arial"/>
                <a:cs typeface="Arial"/>
                <a:sym typeface="Arial"/>
              </a:rPr>
              <a:t>salvaguardar</a:t>
            </a:r>
            <a:r>
              <a:rPr lang="en-US" sz="1500" dirty="0">
                <a:solidFill>
                  <a:schemeClr val="dk1"/>
                </a:solidFill>
                <a:latin typeface="Arial"/>
                <a:ea typeface="Arial"/>
                <a:cs typeface="Arial"/>
                <a:sym typeface="Arial"/>
              </a:rPr>
              <a:t> los derechos de los </a:t>
            </a:r>
            <a:r>
              <a:rPr lang="en-US" sz="1500" dirty="0" err="1">
                <a:solidFill>
                  <a:schemeClr val="dk1"/>
                </a:solidFill>
                <a:latin typeface="Arial"/>
                <a:ea typeface="Arial"/>
                <a:cs typeface="Arial"/>
                <a:sym typeface="Arial"/>
              </a:rPr>
              <a:t>trabajadores</a:t>
            </a:r>
            <a:r>
              <a:rPr lang="en-US" sz="1500" dirty="0">
                <a:solidFill>
                  <a:schemeClr val="dk1"/>
                </a:solidFill>
                <a:latin typeface="Arial"/>
                <a:ea typeface="Arial"/>
                <a:cs typeface="Arial"/>
                <a:sym typeface="Arial"/>
              </a:rPr>
              <a:t> o de los </a:t>
            </a:r>
            <a:r>
              <a:rPr lang="en-US" sz="1500" dirty="0" err="1">
                <a:solidFill>
                  <a:schemeClr val="dk1"/>
                </a:solidFill>
                <a:latin typeface="Arial"/>
                <a:ea typeface="Arial"/>
                <a:cs typeface="Arial"/>
                <a:sym typeface="Arial"/>
              </a:rPr>
              <a:t>acreedores</a:t>
            </a:r>
            <a:r>
              <a:rPr lang="en-US" sz="1500" dirty="0">
                <a:solidFill>
                  <a:schemeClr val="dk1"/>
                </a:solidFill>
                <a:latin typeface="Arial"/>
                <a:ea typeface="Arial"/>
                <a:cs typeface="Arial"/>
                <a:sym typeface="Arial"/>
              </a:rPr>
              <a:t>.</a:t>
            </a:r>
            <a:endParaRPr dirty="0"/>
          </a:p>
          <a:p>
            <a:pPr marL="285750" marR="0" lvl="0" indent="-285750" algn="l" rtl="0">
              <a:spcBef>
                <a:spcPts val="0"/>
              </a:spcBef>
              <a:spcAft>
                <a:spcPts val="0"/>
              </a:spcAft>
              <a:buClr>
                <a:schemeClr val="dk1"/>
              </a:buClr>
              <a:buSzPts val="1500"/>
              <a:buFont typeface="Arial"/>
              <a:buChar char="•"/>
            </a:pPr>
            <a:r>
              <a:rPr lang="en-US" sz="1500" dirty="0" err="1">
                <a:solidFill>
                  <a:schemeClr val="dk1"/>
                </a:solidFill>
                <a:latin typeface="Arial"/>
                <a:ea typeface="Arial"/>
                <a:cs typeface="Arial"/>
                <a:sym typeface="Arial"/>
              </a:rPr>
              <a:t>Amonestación</a:t>
            </a: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pública</a:t>
            </a:r>
            <a:r>
              <a:rPr lang="en-US" sz="1500" dirty="0">
                <a:solidFill>
                  <a:schemeClr val="dk1"/>
                </a:solidFill>
                <a:latin typeface="Arial"/>
                <a:ea typeface="Arial"/>
                <a:cs typeface="Arial"/>
                <a:sym typeface="Arial"/>
              </a:rPr>
              <a:t>.</a:t>
            </a:r>
            <a:endParaRPr dirty="0"/>
          </a:p>
          <a:p>
            <a:pPr marL="285750" marR="0" lvl="0" indent="-190500" algn="l" rtl="0">
              <a:spcBef>
                <a:spcPts val="0"/>
              </a:spcBef>
              <a:spcAft>
                <a:spcPts val="0"/>
              </a:spcAft>
              <a:buClr>
                <a:schemeClr val="dk1"/>
              </a:buClr>
              <a:buSzPts val="1500"/>
              <a:buFont typeface="Arial"/>
              <a:buNone/>
            </a:pPr>
            <a:endParaRPr sz="1500" dirty="0">
              <a:solidFill>
                <a:schemeClr val="dk1"/>
              </a:solidFill>
              <a:latin typeface="Arial"/>
              <a:ea typeface="Arial"/>
              <a:cs typeface="Arial"/>
              <a:sym typeface="Arial"/>
            </a:endParaRPr>
          </a:p>
          <a:p>
            <a:pPr marL="285750" marR="0" lvl="0" indent="-285750" algn="l" rtl="0">
              <a:spcBef>
                <a:spcPts val="0"/>
              </a:spcBef>
              <a:spcAft>
                <a:spcPts val="0"/>
              </a:spcAft>
              <a:buClr>
                <a:schemeClr val="dk1"/>
              </a:buClr>
              <a:buSzPts val="1500"/>
              <a:buFont typeface="Arial"/>
              <a:buChar char="•"/>
            </a:pPr>
            <a:r>
              <a:rPr lang="en-US" sz="1500" dirty="0">
                <a:solidFill>
                  <a:schemeClr val="dk1"/>
                </a:solidFill>
                <a:latin typeface="Arial"/>
                <a:ea typeface="Arial"/>
                <a:cs typeface="Arial"/>
                <a:sym typeface="Arial"/>
              </a:rPr>
              <a:t>El </a:t>
            </a:r>
            <a:r>
              <a:rPr lang="en-US" sz="1500" dirty="0" err="1">
                <a:solidFill>
                  <a:schemeClr val="dk1"/>
                </a:solidFill>
                <a:latin typeface="Arial"/>
                <a:ea typeface="Arial"/>
                <a:cs typeface="Arial"/>
                <a:sym typeface="Arial"/>
              </a:rPr>
              <a:t>artículo</a:t>
            </a:r>
            <a:r>
              <a:rPr lang="en-US" sz="1500" dirty="0">
                <a:solidFill>
                  <a:schemeClr val="dk1"/>
                </a:solidFill>
                <a:latin typeface="Arial"/>
                <a:ea typeface="Arial"/>
                <a:cs typeface="Arial"/>
                <a:sym typeface="Arial"/>
              </a:rPr>
              <a:t> 421 del Código Nacional de </a:t>
            </a:r>
            <a:r>
              <a:rPr lang="en-US" sz="1500" dirty="0" err="1">
                <a:solidFill>
                  <a:schemeClr val="dk1"/>
                </a:solidFill>
                <a:latin typeface="Arial"/>
                <a:ea typeface="Arial"/>
                <a:cs typeface="Arial"/>
                <a:sym typeface="Arial"/>
              </a:rPr>
              <a:t>Procedimientos</a:t>
            </a: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Penales</a:t>
            </a: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establece</a:t>
            </a:r>
            <a:r>
              <a:rPr lang="en-US" sz="1500" dirty="0">
                <a:solidFill>
                  <a:schemeClr val="dk1"/>
                </a:solidFill>
                <a:latin typeface="Arial"/>
                <a:ea typeface="Arial"/>
                <a:cs typeface="Arial"/>
                <a:sym typeface="Arial"/>
              </a:rPr>
              <a:t> </a:t>
            </a:r>
            <a:r>
              <a:rPr lang="en-US" sz="1500" dirty="0" err="1">
                <a:solidFill>
                  <a:schemeClr val="dk1"/>
                </a:solidFill>
                <a:latin typeface="Arial"/>
                <a:ea typeface="Arial"/>
                <a:cs typeface="Arial"/>
                <a:sym typeface="Arial"/>
              </a:rPr>
              <a:t>además</a:t>
            </a:r>
            <a:r>
              <a:rPr lang="en-US" sz="1500" dirty="0">
                <a:solidFill>
                  <a:schemeClr val="dk1"/>
                </a:solidFill>
                <a:latin typeface="Arial"/>
                <a:ea typeface="Arial"/>
                <a:cs typeface="Arial"/>
                <a:sym typeface="Arial"/>
              </a:rPr>
              <a:t> que </a:t>
            </a:r>
            <a:r>
              <a:rPr lang="en-US" sz="1500" b="1" i="1" u="sng" dirty="0">
                <a:solidFill>
                  <a:srgbClr val="C00000"/>
                </a:solidFill>
                <a:latin typeface="Arial"/>
                <a:ea typeface="Arial"/>
                <a:cs typeface="Arial"/>
                <a:sym typeface="Arial"/>
              </a:rPr>
              <a:t>no se </a:t>
            </a:r>
            <a:r>
              <a:rPr lang="en-US" sz="1500" b="1" i="1" u="sng" dirty="0" err="1">
                <a:solidFill>
                  <a:srgbClr val="C00000"/>
                </a:solidFill>
                <a:latin typeface="Arial"/>
                <a:ea typeface="Arial"/>
                <a:cs typeface="Arial"/>
                <a:sym typeface="Arial"/>
              </a:rPr>
              <a:t>extinguirá</a:t>
            </a:r>
            <a:r>
              <a:rPr lang="en-US" sz="1500" b="1" i="1" u="sng" dirty="0">
                <a:solidFill>
                  <a:srgbClr val="C00000"/>
                </a:solidFill>
                <a:latin typeface="Arial"/>
                <a:ea typeface="Arial"/>
                <a:cs typeface="Arial"/>
                <a:sym typeface="Arial"/>
              </a:rPr>
              <a:t> la </a:t>
            </a:r>
            <a:r>
              <a:rPr lang="en-US" sz="1500" b="1" i="1" u="sng" dirty="0" err="1">
                <a:solidFill>
                  <a:srgbClr val="C00000"/>
                </a:solidFill>
                <a:latin typeface="Arial"/>
                <a:ea typeface="Arial"/>
                <a:cs typeface="Arial"/>
                <a:sym typeface="Arial"/>
              </a:rPr>
              <a:t>responsabilidad</a:t>
            </a:r>
            <a:r>
              <a:rPr lang="en-US" sz="1500" b="1" i="1" u="sng" dirty="0">
                <a:solidFill>
                  <a:srgbClr val="C00000"/>
                </a:solidFill>
                <a:latin typeface="Arial"/>
                <a:ea typeface="Arial"/>
                <a:cs typeface="Arial"/>
                <a:sym typeface="Arial"/>
              </a:rPr>
              <a:t> penal de las personas </a:t>
            </a:r>
            <a:r>
              <a:rPr lang="en-US" sz="1500" b="1" i="1" u="sng" dirty="0" err="1">
                <a:solidFill>
                  <a:srgbClr val="C00000"/>
                </a:solidFill>
                <a:latin typeface="Arial"/>
                <a:ea typeface="Arial"/>
                <a:cs typeface="Arial"/>
                <a:sym typeface="Arial"/>
              </a:rPr>
              <a:t>jurídicas</a:t>
            </a:r>
            <a:r>
              <a:rPr lang="en-US" sz="1500" i="1" u="sng" dirty="0">
                <a:solidFill>
                  <a:srgbClr val="C00000"/>
                </a:solidFill>
                <a:latin typeface="Arial"/>
                <a:ea typeface="Arial"/>
                <a:cs typeface="Arial"/>
                <a:sym typeface="Arial"/>
              </a:rPr>
              <a:t> </a:t>
            </a:r>
            <a:r>
              <a:rPr lang="en-US" sz="1500" b="1" i="1" u="sng" dirty="0" err="1">
                <a:solidFill>
                  <a:srgbClr val="C00000"/>
                </a:solidFill>
                <a:latin typeface="Arial"/>
                <a:ea typeface="Arial"/>
                <a:cs typeface="Arial"/>
                <a:sym typeface="Arial"/>
              </a:rPr>
              <a:t>cuando</a:t>
            </a:r>
            <a:r>
              <a:rPr lang="en-US" sz="1500" b="1" i="1" u="sng" dirty="0">
                <a:solidFill>
                  <a:srgbClr val="C00000"/>
                </a:solidFill>
                <a:latin typeface="Arial"/>
                <a:ea typeface="Arial"/>
                <a:cs typeface="Arial"/>
                <a:sym typeface="Arial"/>
              </a:rPr>
              <a:t> se </a:t>
            </a:r>
            <a:r>
              <a:rPr lang="en-US" sz="1500" b="1" i="1" u="sng" dirty="0" err="1">
                <a:solidFill>
                  <a:srgbClr val="C00000"/>
                </a:solidFill>
                <a:latin typeface="Arial"/>
                <a:ea typeface="Arial"/>
                <a:cs typeface="Arial"/>
                <a:sym typeface="Arial"/>
              </a:rPr>
              <a:t>transformen</a:t>
            </a:r>
            <a:r>
              <a:rPr lang="en-US" sz="1500" b="1" i="1" u="sng" dirty="0">
                <a:solidFill>
                  <a:srgbClr val="C00000"/>
                </a:solidFill>
                <a:latin typeface="Arial"/>
                <a:ea typeface="Arial"/>
                <a:cs typeface="Arial"/>
                <a:sym typeface="Arial"/>
              </a:rPr>
              <a:t>, </a:t>
            </a:r>
            <a:r>
              <a:rPr lang="en-US" sz="1500" b="1" i="1" u="sng" dirty="0" err="1">
                <a:solidFill>
                  <a:srgbClr val="C00000"/>
                </a:solidFill>
                <a:latin typeface="Arial"/>
                <a:ea typeface="Arial"/>
                <a:cs typeface="Arial"/>
                <a:sym typeface="Arial"/>
              </a:rPr>
              <a:t>fusionen</a:t>
            </a:r>
            <a:r>
              <a:rPr lang="en-US" sz="1500" b="1" i="1" u="sng" dirty="0">
                <a:solidFill>
                  <a:srgbClr val="C00000"/>
                </a:solidFill>
                <a:latin typeface="Arial"/>
                <a:ea typeface="Arial"/>
                <a:cs typeface="Arial"/>
                <a:sym typeface="Arial"/>
              </a:rPr>
              <a:t>, </a:t>
            </a:r>
            <a:r>
              <a:rPr lang="en-US" sz="1500" b="1" i="1" u="sng" dirty="0" err="1">
                <a:solidFill>
                  <a:srgbClr val="C00000"/>
                </a:solidFill>
                <a:latin typeface="Arial"/>
                <a:ea typeface="Arial"/>
                <a:cs typeface="Arial"/>
                <a:sym typeface="Arial"/>
              </a:rPr>
              <a:t>absorban</a:t>
            </a:r>
            <a:r>
              <a:rPr lang="en-US" sz="1500" b="1" i="1" u="sng" dirty="0">
                <a:solidFill>
                  <a:srgbClr val="C00000"/>
                </a:solidFill>
                <a:latin typeface="Arial"/>
                <a:ea typeface="Arial"/>
                <a:cs typeface="Arial"/>
                <a:sym typeface="Arial"/>
              </a:rPr>
              <a:t> o </a:t>
            </a:r>
            <a:r>
              <a:rPr lang="en-US" sz="1500" b="1" i="1" u="sng" dirty="0" err="1">
                <a:solidFill>
                  <a:srgbClr val="C00000"/>
                </a:solidFill>
                <a:latin typeface="Arial"/>
                <a:ea typeface="Arial"/>
                <a:cs typeface="Arial"/>
                <a:sym typeface="Arial"/>
              </a:rPr>
              <a:t>escindan</a:t>
            </a:r>
            <a:r>
              <a:rPr lang="en-US" sz="1500" dirty="0">
                <a:solidFill>
                  <a:srgbClr val="C00000"/>
                </a:solidFill>
                <a:latin typeface="Arial"/>
                <a:ea typeface="Arial"/>
                <a:cs typeface="Arial"/>
                <a:sym typeface="Arial"/>
              </a:rPr>
              <a:t>. </a:t>
            </a:r>
            <a:endParaRPr dirty="0"/>
          </a:p>
          <a:p>
            <a:pPr marL="0" marR="0" lvl="0" indent="0" algn="l" rtl="0">
              <a:spcBef>
                <a:spcPts val="0"/>
              </a:spcBef>
              <a:spcAft>
                <a:spcPts val="0"/>
              </a:spcAft>
              <a:buNone/>
            </a:pPr>
            <a:br>
              <a:rPr lang="en-US" sz="1500" dirty="0">
                <a:solidFill>
                  <a:schemeClr val="dk1"/>
                </a:solidFill>
                <a:latin typeface="Arial"/>
                <a:ea typeface="Arial"/>
                <a:cs typeface="Arial"/>
                <a:sym typeface="Arial"/>
              </a:rPr>
            </a:br>
            <a:endParaRPr sz="1500" b="0" i="0" dirty="0">
              <a:solidFill>
                <a:srgbClr val="5F727F"/>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8"/>
          <p:cNvSpPr txBox="1"/>
          <p:nvPr/>
        </p:nvSpPr>
        <p:spPr>
          <a:xfrm>
            <a:off x="4956442" y="2382558"/>
            <a:ext cx="6260946" cy="209288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dirty="0">
                <a:solidFill>
                  <a:srgbClr val="00B0F0"/>
                </a:solidFill>
                <a:latin typeface="Arial"/>
                <a:ea typeface="Arial"/>
                <a:cs typeface="Arial"/>
                <a:sym typeface="Arial"/>
              </a:rPr>
              <a:t>De la </a:t>
            </a:r>
            <a:r>
              <a:rPr lang="en-US" sz="1800" b="1" dirty="0" err="1">
                <a:solidFill>
                  <a:srgbClr val="00B0F0"/>
                </a:solidFill>
                <a:latin typeface="Arial"/>
                <a:ea typeface="Arial"/>
                <a:cs typeface="Arial"/>
                <a:sym typeface="Arial"/>
              </a:rPr>
              <a:t>integridad</a:t>
            </a:r>
            <a:r>
              <a:rPr lang="en-US" sz="1800" b="1" dirty="0">
                <a:solidFill>
                  <a:srgbClr val="00B0F0"/>
                </a:solidFill>
                <a:latin typeface="Arial"/>
                <a:ea typeface="Arial"/>
                <a:cs typeface="Arial"/>
                <a:sym typeface="Arial"/>
              </a:rPr>
              <a:t> de las personas </a:t>
            </a:r>
            <a:r>
              <a:rPr lang="en-US" sz="1800" b="1" dirty="0" err="1">
                <a:solidFill>
                  <a:srgbClr val="00B0F0"/>
                </a:solidFill>
                <a:latin typeface="Arial"/>
                <a:ea typeface="Arial"/>
                <a:cs typeface="Arial"/>
                <a:sym typeface="Arial"/>
              </a:rPr>
              <a:t>morales</a:t>
            </a:r>
            <a:r>
              <a:rPr lang="en-US" sz="1800" b="1" dirty="0">
                <a:solidFill>
                  <a:srgbClr val="00B0F0"/>
                </a:solidFill>
                <a:latin typeface="Arial"/>
                <a:ea typeface="Arial"/>
                <a:cs typeface="Arial"/>
                <a:sym typeface="Arial"/>
              </a:rPr>
              <a:t> </a:t>
            </a:r>
            <a:endParaRPr dirty="0"/>
          </a:p>
          <a:p>
            <a:pPr marL="0" marR="0" lvl="0" indent="0" algn="l" rtl="0">
              <a:spcBef>
                <a:spcPts val="0"/>
              </a:spcBef>
              <a:spcAft>
                <a:spcPts val="0"/>
              </a:spcAft>
              <a:buNone/>
            </a:pPr>
            <a:endParaRPr sz="1600" dirty="0">
              <a:solidFill>
                <a:srgbClr val="002060"/>
              </a:solidFill>
              <a:latin typeface="Arial"/>
              <a:ea typeface="Arial"/>
              <a:cs typeface="Arial"/>
              <a:sym typeface="Arial"/>
            </a:endParaRPr>
          </a:p>
          <a:p>
            <a:pPr marL="0" marR="0" lvl="0" indent="0" algn="just" rtl="0">
              <a:spcBef>
                <a:spcPts val="0"/>
              </a:spcBef>
              <a:spcAft>
                <a:spcPts val="0"/>
              </a:spcAft>
              <a:buNone/>
            </a:pPr>
            <a:r>
              <a:rPr lang="en-US" sz="1600" dirty="0" err="1">
                <a:solidFill>
                  <a:srgbClr val="002060"/>
                </a:solidFill>
                <a:latin typeface="Arial"/>
                <a:ea typeface="Arial"/>
                <a:cs typeface="Arial"/>
                <a:sym typeface="Arial"/>
              </a:rPr>
              <a:t>Artículo</a:t>
            </a:r>
            <a:r>
              <a:rPr lang="en-US" sz="1600" dirty="0">
                <a:solidFill>
                  <a:srgbClr val="002060"/>
                </a:solidFill>
                <a:latin typeface="Arial"/>
                <a:ea typeface="Arial"/>
                <a:cs typeface="Arial"/>
                <a:sym typeface="Arial"/>
              </a:rPr>
              <a:t> 24. Las personas </a:t>
            </a:r>
            <a:r>
              <a:rPr lang="en-US" sz="1600" dirty="0" err="1">
                <a:solidFill>
                  <a:srgbClr val="002060"/>
                </a:solidFill>
                <a:latin typeface="Arial"/>
                <a:ea typeface="Arial"/>
                <a:cs typeface="Arial"/>
                <a:sym typeface="Arial"/>
              </a:rPr>
              <a:t>morales</a:t>
            </a:r>
            <a:r>
              <a:rPr lang="en-US" sz="1600" dirty="0">
                <a:solidFill>
                  <a:srgbClr val="002060"/>
                </a:solidFill>
                <a:latin typeface="Arial"/>
                <a:ea typeface="Arial"/>
                <a:cs typeface="Arial"/>
                <a:sym typeface="Arial"/>
              </a:rPr>
              <a:t> </a:t>
            </a:r>
            <a:r>
              <a:rPr lang="en-US" sz="1600" dirty="0" err="1">
                <a:solidFill>
                  <a:srgbClr val="002060"/>
                </a:solidFill>
                <a:latin typeface="Arial"/>
                <a:ea typeface="Arial"/>
                <a:cs typeface="Arial"/>
                <a:sym typeface="Arial"/>
              </a:rPr>
              <a:t>serán</a:t>
            </a:r>
            <a:r>
              <a:rPr lang="en-US" sz="1600" dirty="0">
                <a:solidFill>
                  <a:srgbClr val="002060"/>
                </a:solidFill>
                <a:latin typeface="Arial"/>
                <a:ea typeface="Arial"/>
                <a:cs typeface="Arial"/>
                <a:sym typeface="Arial"/>
              </a:rPr>
              <a:t> </a:t>
            </a:r>
            <a:r>
              <a:rPr lang="en-US" sz="1600" dirty="0" err="1">
                <a:solidFill>
                  <a:srgbClr val="002060"/>
                </a:solidFill>
                <a:latin typeface="Arial"/>
                <a:ea typeface="Arial"/>
                <a:cs typeface="Arial"/>
                <a:sym typeface="Arial"/>
              </a:rPr>
              <a:t>sancionadas</a:t>
            </a:r>
            <a:r>
              <a:rPr lang="en-US" sz="1600" dirty="0">
                <a:solidFill>
                  <a:srgbClr val="002060"/>
                </a:solidFill>
                <a:latin typeface="Arial"/>
                <a:ea typeface="Arial"/>
                <a:cs typeface="Arial"/>
                <a:sym typeface="Arial"/>
              </a:rPr>
              <a:t> en los </a:t>
            </a:r>
            <a:r>
              <a:rPr lang="en-US" sz="1600" dirty="0" err="1">
                <a:solidFill>
                  <a:srgbClr val="002060"/>
                </a:solidFill>
                <a:latin typeface="Arial"/>
                <a:ea typeface="Arial"/>
                <a:cs typeface="Arial"/>
                <a:sym typeface="Arial"/>
              </a:rPr>
              <a:t>términos</a:t>
            </a:r>
            <a:r>
              <a:rPr lang="en-US" sz="1600" dirty="0">
                <a:solidFill>
                  <a:srgbClr val="002060"/>
                </a:solidFill>
                <a:latin typeface="Arial"/>
                <a:ea typeface="Arial"/>
                <a:cs typeface="Arial"/>
                <a:sym typeface="Arial"/>
              </a:rPr>
              <a:t> de </a:t>
            </a:r>
            <a:r>
              <a:rPr lang="en-US" sz="1600" dirty="0" err="1">
                <a:solidFill>
                  <a:srgbClr val="002060"/>
                </a:solidFill>
                <a:latin typeface="Arial"/>
                <a:ea typeface="Arial"/>
                <a:cs typeface="Arial"/>
                <a:sym typeface="Arial"/>
              </a:rPr>
              <a:t>esta</a:t>
            </a:r>
            <a:r>
              <a:rPr lang="en-US" sz="1600" dirty="0">
                <a:solidFill>
                  <a:srgbClr val="002060"/>
                </a:solidFill>
                <a:latin typeface="Arial"/>
                <a:ea typeface="Arial"/>
                <a:cs typeface="Arial"/>
                <a:sym typeface="Arial"/>
              </a:rPr>
              <a:t> Ley </a:t>
            </a:r>
            <a:r>
              <a:rPr lang="en-US" sz="1600" dirty="0" err="1">
                <a:solidFill>
                  <a:srgbClr val="002060"/>
                </a:solidFill>
                <a:latin typeface="Arial"/>
                <a:ea typeface="Arial"/>
                <a:cs typeface="Arial"/>
                <a:sym typeface="Arial"/>
              </a:rPr>
              <a:t>cuando</a:t>
            </a:r>
            <a:r>
              <a:rPr lang="en-US" sz="1600" dirty="0">
                <a:solidFill>
                  <a:srgbClr val="002060"/>
                </a:solidFill>
                <a:latin typeface="Arial"/>
                <a:ea typeface="Arial"/>
                <a:cs typeface="Arial"/>
                <a:sym typeface="Arial"/>
              </a:rPr>
              <a:t> los </a:t>
            </a:r>
            <a:r>
              <a:rPr lang="en-US" sz="1600" dirty="0" err="1">
                <a:solidFill>
                  <a:srgbClr val="002060"/>
                </a:solidFill>
                <a:latin typeface="Arial"/>
                <a:ea typeface="Arial"/>
                <a:cs typeface="Arial"/>
                <a:sym typeface="Arial"/>
              </a:rPr>
              <a:t>actos</a:t>
            </a:r>
            <a:r>
              <a:rPr lang="en-US" sz="1600" dirty="0">
                <a:solidFill>
                  <a:srgbClr val="002060"/>
                </a:solidFill>
                <a:latin typeface="Arial"/>
                <a:ea typeface="Arial"/>
                <a:cs typeface="Arial"/>
                <a:sym typeface="Arial"/>
              </a:rPr>
              <a:t> </a:t>
            </a:r>
            <a:r>
              <a:rPr lang="en-US" sz="1600" dirty="0" err="1">
                <a:solidFill>
                  <a:srgbClr val="002060"/>
                </a:solidFill>
                <a:latin typeface="Arial"/>
                <a:ea typeface="Arial"/>
                <a:cs typeface="Arial"/>
                <a:sym typeface="Arial"/>
              </a:rPr>
              <a:t>vinculados</a:t>
            </a:r>
            <a:r>
              <a:rPr lang="en-US" sz="1600" dirty="0">
                <a:solidFill>
                  <a:srgbClr val="002060"/>
                </a:solidFill>
                <a:latin typeface="Arial"/>
                <a:ea typeface="Arial"/>
                <a:cs typeface="Arial"/>
                <a:sym typeface="Arial"/>
              </a:rPr>
              <a:t> con </a:t>
            </a:r>
            <a:r>
              <a:rPr lang="en-US" sz="1600" dirty="0" err="1">
                <a:solidFill>
                  <a:srgbClr val="002060"/>
                </a:solidFill>
                <a:latin typeface="Arial"/>
                <a:ea typeface="Arial"/>
                <a:cs typeface="Arial"/>
                <a:sym typeface="Arial"/>
              </a:rPr>
              <a:t>faltas</a:t>
            </a:r>
            <a:r>
              <a:rPr lang="en-US" sz="1600" dirty="0">
                <a:solidFill>
                  <a:srgbClr val="002060"/>
                </a:solidFill>
                <a:latin typeface="Arial"/>
                <a:ea typeface="Arial"/>
                <a:cs typeface="Arial"/>
                <a:sym typeface="Arial"/>
              </a:rPr>
              <a:t> </a:t>
            </a:r>
            <a:r>
              <a:rPr lang="en-US" sz="1600" dirty="0" err="1">
                <a:solidFill>
                  <a:srgbClr val="002060"/>
                </a:solidFill>
                <a:latin typeface="Arial"/>
                <a:ea typeface="Arial"/>
                <a:cs typeface="Arial"/>
                <a:sym typeface="Arial"/>
              </a:rPr>
              <a:t>administrativas</a:t>
            </a:r>
            <a:r>
              <a:rPr lang="en-US" sz="1600" dirty="0">
                <a:solidFill>
                  <a:srgbClr val="002060"/>
                </a:solidFill>
                <a:latin typeface="Arial"/>
                <a:ea typeface="Arial"/>
                <a:cs typeface="Arial"/>
                <a:sym typeface="Arial"/>
              </a:rPr>
              <a:t> graves </a:t>
            </a:r>
            <a:r>
              <a:rPr lang="en-US" sz="1600" dirty="0" err="1">
                <a:solidFill>
                  <a:srgbClr val="002060"/>
                </a:solidFill>
                <a:latin typeface="Arial"/>
                <a:ea typeface="Arial"/>
                <a:cs typeface="Arial"/>
                <a:sym typeface="Arial"/>
              </a:rPr>
              <a:t>sean</a:t>
            </a:r>
            <a:r>
              <a:rPr lang="en-US" sz="1600" dirty="0">
                <a:solidFill>
                  <a:srgbClr val="002060"/>
                </a:solidFill>
                <a:latin typeface="Arial"/>
                <a:ea typeface="Arial"/>
                <a:cs typeface="Arial"/>
                <a:sym typeface="Arial"/>
              </a:rPr>
              <a:t> </a:t>
            </a:r>
            <a:r>
              <a:rPr lang="en-US" sz="1600" dirty="0" err="1">
                <a:solidFill>
                  <a:srgbClr val="002060"/>
                </a:solidFill>
                <a:latin typeface="Arial"/>
                <a:ea typeface="Arial"/>
                <a:cs typeface="Arial"/>
                <a:sym typeface="Arial"/>
              </a:rPr>
              <a:t>realizados</a:t>
            </a:r>
            <a:r>
              <a:rPr lang="en-US" sz="1600" dirty="0">
                <a:solidFill>
                  <a:srgbClr val="002060"/>
                </a:solidFill>
                <a:latin typeface="Arial"/>
                <a:ea typeface="Arial"/>
                <a:cs typeface="Arial"/>
                <a:sym typeface="Arial"/>
              </a:rPr>
              <a:t> por personas </a:t>
            </a:r>
            <a:r>
              <a:rPr lang="en-US" sz="1600" dirty="0" err="1">
                <a:solidFill>
                  <a:srgbClr val="002060"/>
                </a:solidFill>
                <a:latin typeface="Arial"/>
                <a:ea typeface="Arial"/>
                <a:cs typeface="Arial"/>
                <a:sym typeface="Arial"/>
              </a:rPr>
              <a:t>físicas</a:t>
            </a:r>
            <a:r>
              <a:rPr lang="en-US" sz="1600" dirty="0">
                <a:solidFill>
                  <a:srgbClr val="002060"/>
                </a:solidFill>
                <a:latin typeface="Arial"/>
                <a:ea typeface="Arial"/>
                <a:cs typeface="Arial"/>
                <a:sym typeface="Arial"/>
              </a:rPr>
              <a:t> que </a:t>
            </a:r>
            <a:r>
              <a:rPr lang="en-US" sz="1600" dirty="0" err="1">
                <a:solidFill>
                  <a:srgbClr val="002060"/>
                </a:solidFill>
                <a:latin typeface="Arial"/>
                <a:ea typeface="Arial"/>
                <a:cs typeface="Arial"/>
                <a:sym typeface="Arial"/>
              </a:rPr>
              <a:t>actúen</a:t>
            </a:r>
            <a:r>
              <a:rPr lang="en-US" sz="1600" dirty="0">
                <a:solidFill>
                  <a:srgbClr val="002060"/>
                </a:solidFill>
                <a:latin typeface="Arial"/>
                <a:ea typeface="Arial"/>
                <a:cs typeface="Arial"/>
                <a:sym typeface="Arial"/>
              </a:rPr>
              <a:t> a </a:t>
            </a:r>
            <a:r>
              <a:rPr lang="en-US" sz="1600" dirty="0" err="1">
                <a:solidFill>
                  <a:srgbClr val="002060"/>
                </a:solidFill>
                <a:latin typeface="Arial"/>
                <a:ea typeface="Arial"/>
                <a:cs typeface="Arial"/>
                <a:sym typeface="Arial"/>
              </a:rPr>
              <a:t>su</a:t>
            </a:r>
            <a:r>
              <a:rPr lang="en-US" sz="1600" dirty="0">
                <a:solidFill>
                  <a:srgbClr val="002060"/>
                </a:solidFill>
                <a:latin typeface="Arial"/>
                <a:ea typeface="Arial"/>
                <a:cs typeface="Arial"/>
                <a:sym typeface="Arial"/>
              </a:rPr>
              <a:t> </a:t>
            </a:r>
            <a:r>
              <a:rPr lang="en-US" sz="1600" dirty="0" err="1">
                <a:solidFill>
                  <a:srgbClr val="002060"/>
                </a:solidFill>
                <a:latin typeface="Arial"/>
                <a:ea typeface="Arial"/>
                <a:cs typeface="Arial"/>
                <a:sym typeface="Arial"/>
              </a:rPr>
              <a:t>nombre</a:t>
            </a:r>
            <a:r>
              <a:rPr lang="en-US" sz="1600" dirty="0">
                <a:solidFill>
                  <a:srgbClr val="002060"/>
                </a:solidFill>
                <a:latin typeface="Arial"/>
                <a:ea typeface="Arial"/>
                <a:cs typeface="Arial"/>
                <a:sym typeface="Arial"/>
              </a:rPr>
              <a:t> o </a:t>
            </a:r>
            <a:r>
              <a:rPr lang="en-US" sz="1600" dirty="0" err="1">
                <a:solidFill>
                  <a:srgbClr val="002060"/>
                </a:solidFill>
                <a:latin typeface="Arial"/>
                <a:ea typeface="Arial"/>
                <a:cs typeface="Arial"/>
                <a:sym typeface="Arial"/>
              </a:rPr>
              <a:t>representación</a:t>
            </a:r>
            <a:r>
              <a:rPr lang="en-US" sz="1600" dirty="0">
                <a:solidFill>
                  <a:srgbClr val="002060"/>
                </a:solidFill>
                <a:latin typeface="Arial"/>
                <a:ea typeface="Arial"/>
                <a:cs typeface="Arial"/>
                <a:sym typeface="Arial"/>
              </a:rPr>
              <a:t> de la persona moral y </a:t>
            </a:r>
            <a:r>
              <a:rPr lang="en-US" sz="1600" dirty="0" err="1">
                <a:solidFill>
                  <a:srgbClr val="002060"/>
                </a:solidFill>
                <a:latin typeface="Arial"/>
                <a:ea typeface="Arial"/>
                <a:cs typeface="Arial"/>
                <a:sym typeface="Arial"/>
              </a:rPr>
              <a:t>pretendan</a:t>
            </a:r>
            <a:r>
              <a:rPr lang="en-US" sz="1600" dirty="0">
                <a:solidFill>
                  <a:srgbClr val="002060"/>
                </a:solidFill>
                <a:latin typeface="Arial"/>
                <a:ea typeface="Arial"/>
                <a:cs typeface="Arial"/>
                <a:sym typeface="Arial"/>
              </a:rPr>
              <a:t> </a:t>
            </a:r>
            <a:r>
              <a:rPr lang="en-US" sz="1600" dirty="0" err="1">
                <a:solidFill>
                  <a:srgbClr val="002060"/>
                </a:solidFill>
                <a:latin typeface="Arial"/>
                <a:ea typeface="Arial"/>
                <a:cs typeface="Arial"/>
                <a:sym typeface="Arial"/>
              </a:rPr>
              <a:t>obtener</a:t>
            </a:r>
            <a:r>
              <a:rPr lang="en-US" sz="1600" dirty="0">
                <a:solidFill>
                  <a:srgbClr val="002060"/>
                </a:solidFill>
                <a:latin typeface="Arial"/>
                <a:ea typeface="Arial"/>
                <a:cs typeface="Arial"/>
                <a:sym typeface="Arial"/>
              </a:rPr>
              <a:t> </a:t>
            </a:r>
            <a:r>
              <a:rPr lang="en-US" sz="1600" dirty="0" err="1">
                <a:solidFill>
                  <a:srgbClr val="002060"/>
                </a:solidFill>
                <a:latin typeface="Arial"/>
                <a:ea typeface="Arial"/>
                <a:cs typeface="Arial"/>
                <a:sym typeface="Arial"/>
              </a:rPr>
              <a:t>mediante</a:t>
            </a:r>
            <a:r>
              <a:rPr lang="en-US" sz="1600" dirty="0">
                <a:solidFill>
                  <a:srgbClr val="002060"/>
                </a:solidFill>
                <a:latin typeface="Arial"/>
                <a:ea typeface="Arial"/>
                <a:cs typeface="Arial"/>
                <a:sym typeface="Arial"/>
              </a:rPr>
              <a:t> tales </a:t>
            </a:r>
            <a:r>
              <a:rPr lang="en-US" sz="1600" dirty="0" err="1">
                <a:solidFill>
                  <a:srgbClr val="002060"/>
                </a:solidFill>
                <a:latin typeface="Arial"/>
                <a:ea typeface="Arial"/>
                <a:cs typeface="Arial"/>
                <a:sym typeface="Arial"/>
              </a:rPr>
              <a:t>conductas</a:t>
            </a:r>
            <a:r>
              <a:rPr lang="en-US" sz="1600" dirty="0">
                <a:solidFill>
                  <a:srgbClr val="002060"/>
                </a:solidFill>
                <a:latin typeface="Arial"/>
                <a:ea typeface="Arial"/>
                <a:cs typeface="Arial"/>
                <a:sym typeface="Arial"/>
              </a:rPr>
              <a:t> </a:t>
            </a:r>
            <a:r>
              <a:rPr lang="en-US" sz="1600" dirty="0" err="1">
                <a:solidFill>
                  <a:srgbClr val="002060"/>
                </a:solidFill>
                <a:latin typeface="Arial"/>
                <a:ea typeface="Arial"/>
                <a:cs typeface="Arial"/>
                <a:sym typeface="Arial"/>
              </a:rPr>
              <a:t>beneficios</a:t>
            </a:r>
            <a:r>
              <a:rPr lang="en-US" sz="1600" dirty="0">
                <a:solidFill>
                  <a:srgbClr val="002060"/>
                </a:solidFill>
                <a:latin typeface="Arial"/>
                <a:ea typeface="Arial"/>
                <a:cs typeface="Arial"/>
                <a:sym typeface="Arial"/>
              </a:rPr>
              <a:t> para </a:t>
            </a:r>
            <a:r>
              <a:rPr lang="en-US" sz="1600" dirty="0" err="1">
                <a:solidFill>
                  <a:srgbClr val="002060"/>
                </a:solidFill>
                <a:latin typeface="Arial"/>
                <a:ea typeface="Arial"/>
                <a:cs typeface="Arial"/>
                <a:sym typeface="Arial"/>
              </a:rPr>
              <a:t>dicha</a:t>
            </a:r>
            <a:r>
              <a:rPr lang="en-US" sz="1600" dirty="0">
                <a:solidFill>
                  <a:srgbClr val="002060"/>
                </a:solidFill>
                <a:latin typeface="Arial"/>
                <a:ea typeface="Arial"/>
                <a:cs typeface="Arial"/>
                <a:sym typeface="Arial"/>
              </a:rPr>
              <a:t> persona moral. </a:t>
            </a:r>
            <a:endParaRPr sz="1600" dirty="0">
              <a:solidFill>
                <a:srgbClr val="002060"/>
              </a:solidFill>
              <a:latin typeface="Calibri"/>
              <a:ea typeface="Calibri"/>
              <a:cs typeface="Calibri"/>
              <a:sym typeface="Calibri"/>
            </a:endParaRPr>
          </a:p>
        </p:txBody>
      </p:sp>
      <p:pic>
        <p:nvPicPr>
          <p:cNvPr id="140" name="Google Shape;140;p8"/>
          <p:cNvPicPr preferRelativeResize="0"/>
          <p:nvPr/>
        </p:nvPicPr>
        <p:blipFill rotWithShape="1">
          <a:blip r:embed="rId3">
            <a:alphaModFix/>
          </a:blip>
          <a:srcRect/>
          <a:stretch/>
        </p:blipFill>
        <p:spPr>
          <a:xfrm>
            <a:off x="0" y="1835278"/>
            <a:ext cx="4781165" cy="3187443"/>
          </a:xfrm>
          <a:prstGeom prst="rect">
            <a:avLst/>
          </a:prstGeom>
          <a:noFill/>
          <a:ln>
            <a:noFill/>
          </a:ln>
          <a:effectLst>
            <a:reflection stA="30000" endPos="30000" dist="5000" dir="5400000" sy="-100000" algn="bl" rotWithShape="0"/>
          </a:effectLst>
        </p:spPr>
      </p:pic>
      <p:sp>
        <p:nvSpPr>
          <p:cNvPr id="141" name="Google Shape;141;p8"/>
          <p:cNvSpPr txBox="1"/>
          <p:nvPr/>
        </p:nvSpPr>
        <p:spPr>
          <a:xfrm>
            <a:off x="1762186" y="757924"/>
            <a:ext cx="8201025" cy="8309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2060"/>
                </a:solidFill>
                <a:latin typeface="Arial"/>
                <a:ea typeface="Arial"/>
                <a:cs typeface="Arial"/>
                <a:sym typeface="Arial"/>
              </a:rPr>
              <a:t>LEY GENERAL DE RESPONSABILIDADES ADMINISTRATIVAS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2631385F-4932-4B08-87DF-20C834F67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Google Shape;226;p39">
            <a:extLst>
              <a:ext uri="{FF2B5EF4-FFF2-40B4-BE49-F238E27FC236}">
                <a16:creationId xmlns:a16="http://schemas.microsoft.com/office/drawing/2014/main" id="{D807F14B-7040-8DC2-8FCF-466A4238B99C}"/>
              </a:ext>
            </a:extLst>
          </p:cNvPr>
          <p:cNvSpPr txBox="1">
            <a:spLocks noGrp="1"/>
          </p:cNvSpPr>
          <p:nvPr/>
        </p:nvSpPr>
        <p:spPr>
          <a:xfrm>
            <a:off x="2093451" y="649292"/>
            <a:ext cx="7717500"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Marcellus"/>
              <a:buNone/>
              <a:defRPr sz="2800" b="0" i="0" u="none" strike="noStrike" cap="none">
                <a:solidFill>
                  <a:schemeClr val="dk1"/>
                </a:solidFill>
                <a:latin typeface="Marcellus"/>
                <a:ea typeface="Marcellus"/>
                <a:cs typeface="Marcellus"/>
                <a:sym typeface="Marcellus"/>
              </a:defRPr>
            </a:lvl1pPr>
            <a:lvl2pPr marR="0" lvl="1" algn="ctr" rtl="0">
              <a:lnSpc>
                <a:spcPct val="100000"/>
              </a:lnSpc>
              <a:spcBef>
                <a:spcPts val="0"/>
              </a:spcBef>
              <a:spcAft>
                <a:spcPts val="0"/>
              </a:spcAft>
              <a:buClr>
                <a:schemeClr val="dk1"/>
              </a:buClr>
              <a:buSzPts val="3000"/>
              <a:buFont typeface="Russo One"/>
              <a:buNone/>
              <a:defRPr sz="3000" b="1"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000"/>
              <a:buFont typeface="Russo One"/>
              <a:buNone/>
              <a:defRPr sz="3000" b="1"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000"/>
              <a:buFont typeface="Russo One"/>
              <a:buNone/>
              <a:defRPr sz="3000" b="1"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000"/>
              <a:buFont typeface="Russo One"/>
              <a:buNone/>
              <a:defRPr sz="3000" b="1"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000"/>
              <a:buFont typeface="Russo One"/>
              <a:buNone/>
              <a:defRPr sz="3000" b="1"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000"/>
              <a:buFont typeface="Russo One"/>
              <a:buNone/>
              <a:defRPr sz="3000" b="1"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000"/>
              <a:buFont typeface="Russo One"/>
              <a:buNone/>
              <a:defRPr sz="3000" b="1"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000"/>
              <a:buFont typeface="Russo One"/>
              <a:buNone/>
              <a:defRPr sz="3000" b="1" i="0" u="none" strike="noStrike" cap="none">
                <a:solidFill>
                  <a:schemeClr val="dk1"/>
                </a:solidFill>
                <a:latin typeface="Russo One"/>
                <a:ea typeface="Russo One"/>
                <a:cs typeface="Russo One"/>
                <a:sym typeface="Russo One"/>
              </a:defRPr>
            </a:lvl9pPr>
          </a:lstStyle>
          <a:p>
            <a:r>
              <a:rPr lang="en" sz="3200" b="1" dirty="0">
                <a:solidFill>
                  <a:srgbClr val="26577F"/>
                </a:solidFill>
                <a:latin typeface="Arial"/>
              </a:rPr>
              <a:t>ÍNDICE</a:t>
            </a:r>
            <a:r>
              <a:rPr lang="en" sz="3200" b="1" dirty="0">
                <a:latin typeface="Arial"/>
              </a:rPr>
              <a:t> </a:t>
            </a:r>
            <a:endParaRPr sz="3200" b="1" dirty="0">
              <a:latin typeface="Arial"/>
            </a:endParaRPr>
          </a:p>
        </p:txBody>
      </p:sp>
      <p:sp>
        <p:nvSpPr>
          <p:cNvPr id="7" name="Google Shape;227;p39">
            <a:extLst>
              <a:ext uri="{FF2B5EF4-FFF2-40B4-BE49-F238E27FC236}">
                <a16:creationId xmlns:a16="http://schemas.microsoft.com/office/drawing/2014/main" id="{3EADDFD2-F5D4-F00B-1988-D0B7BAC05C36}"/>
              </a:ext>
            </a:extLst>
          </p:cNvPr>
          <p:cNvSpPr txBox="1">
            <a:spLocks noGrp="1"/>
          </p:cNvSpPr>
          <p:nvPr/>
        </p:nvSpPr>
        <p:spPr>
          <a:xfrm>
            <a:off x="1260294" y="2414676"/>
            <a:ext cx="7593102" cy="829624"/>
          </a:xfrm>
          <a:prstGeom prst="rect">
            <a:avLst/>
          </a:prstGeom>
          <a:noFill/>
          <a:ln>
            <a:noFill/>
          </a:ln>
        </p:spPr>
        <p:txBody>
          <a:bodyPr spcFirstLastPara="1" wrap="square" lIns="91425" tIns="91425" rIns="0"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Marcellus"/>
              <a:buNone/>
              <a:defRPr sz="1800" b="0" i="0" u="none" strike="noStrike" cap="none">
                <a:solidFill>
                  <a:schemeClr val="dk1"/>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9pPr>
          </a:lstStyle>
          <a:p>
            <a:pPr marL="0" lvl="0" indent="0" algn="l" rtl="0">
              <a:spcBef>
                <a:spcPts val="0"/>
              </a:spcBef>
              <a:spcAft>
                <a:spcPts val="0"/>
              </a:spcAft>
              <a:buNone/>
            </a:pPr>
            <a:r>
              <a:rPr lang="en" b="1" dirty="0">
                <a:solidFill>
                  <a:srgbClr val="6CB2E3"/>
                </a:solidFill>
                <a:latin typeface="Arial"/>
              </a:rPr>
              <a:t>IMPLEMENTACIÓN DEL SISTEMA DE INTEGRIDAD Y CUMPLIMIENTO</a:t>
            </a:r>
          </a:p>
        </p:txBody>
      </p:sp>
      <p:sp>
        <p:nvSpPr>
          <p:cNvPr id="8" name="Google Shape;228;p39">
            <a:extLst>
              <a:ext uri="{FF2B5EF4-FFF2-40B4-BE49-F238E27FC236}">
                <a16:creationId xmlns:a16="http://schemas.microsoft.com/office/drawing/2014/main" id="{63ABD751-C69D-0FAA-D012-5D54D7C5D763}"/>
              </a:ext>
            </a:extLst>
          </p:cNvPr>
          <p:cNvSpPr txBox="1">
            <a:spLocks noGrp="1"/>
          </p:cNvSpPr>
          <p:nvPr/>
        </p:nvSpPr>
        <p:spPr>
          <a:xfrm>
            <a:off x="1260294" y="1336605"/>
            <a:ext cx="1983645" cy="9384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rcellus"/>
              <a:buNone/>
              <a:defRPr sz="3500" b="0" i="0" u="none" strike="noStrike" cap="none">
                <a:solidFill>
                  <a:schemeClr val="dk2"/>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9pPr>
          </a:lstStyle>
          <a:p>
            <a:pPr marL="0" lvl="0" indent="0" algn="l" rtl="0">
              <a:spcBef>
                <a:spcPts val="0"/>
              </a:spcBef>
              <a:spcAft>
                <a:spcPts val="0"/>
              </a:spcAft>
              <a:buNone/>
            </a:pPr>
            <a:r>
              <a:rPr lang="en" b="1" dirty="0">
                <a:solidFill>
                  <a:srgbClr val="26577F"/>
                </a:solidFill>
                <a:latin typeface="Arial"/>
              </a:rPr>
              <a:t>01</a:t>
            </a:r>
            <a:endParaRPr lang="es-MX" b="1" dirty="0">
              <a:solidFill>
                <a:srgbClr val="26577F"/>
              </a:solidFill>
              <a:latin typeface="Arial"/>
            </a:endParaRPr>
          </a:p>
        </p:txBody>
      </p:sp>
      <p:sp>
        <p:nvSpPr>
          <p:cNvPr id="10" name="Google Shape;230;p39">
            <a:extLst>
              <a:ext uri="{FF2B5EF4-FFF2-40B4-BE49-F238E27FC236}">
                <a16:creationId xmlns:a16="http://schemas.microsoft.com/office/drawing/2014/main" id="{362C06A3-858C-BE2C-A029-4CBB2ABB7C18}"/>
              </a:ext>
            </a:extLst>
          </p:cNvPr>
          <p:cNvSpPr txBox="1">
            <a:spLocks noGrp="1"/>
          </p:cNvSpPr>
          <p:nvPr/>
        </p:nvSpPr>
        <p:spPr>
          <a:xfrm>
            <a:off x="1289222" y="3884298"/>
            <a:ext cx="7535246" cy="8296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Marcellus"/>
              <a:buNone/>
              <a:defRPr sz="1800" b="0" i="0" u="none" strike="noStrike" cap="none">
                <a:solidFill>
                  <a:schemeClr val="dk1"/>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9pPr>
          </a:lstStyle>
          <a:p>
            <a:pPr marL="0" lvl="0" indent="0" algn="l" rtl="0">
              <a:spcBef>
                <a:spcPts val="0"/>
              </a:spcBef>
              <a:spcAft>
                <a:spcPts val="0"/>
              </a:spcAft>
              <a:buNone/>
            </a:pPr>
            <a:r>
              <a:rPr lang="en" b="1" dirty="0">
                <a:solidFill>
                  <a:srgbClr val="6CB2E3"/>
                </a:solidFill>
                <a:latin typeface="Arial"/>
              </a:rPr>
              <a:t>OPERACIÓN DEL CANAL DE DENUNCIAS E INVESTIGACIONES.</a:t>
            </a:r>
          </a:p>
        </p:txBody>
      </p:sp>
      <p:sp>
        <p:nvSpPr>
          <p:cNvPr id="11" name="Google Shape;231;p39">
            <a:extLst>
              <a:ext uri="{FF2B5EF4-FFF2-40B4-BE49-F238E27FC236}">
                <a16:creationId xmlns:a16="http://schemas.microsoft.com/office/drawing/2014/main" id="{1E932714-1AD4-08E7-EE37-928DC50C9F3E}"/>
              </a:ext>
            </a:extLst>
          </p:cNvPr>
          <p:cNvSpPr txBox="1">
            <a:spLocks noGrp="1"/>
          </p:cNvSpPr>
          <p:nvPr/>
        </p:nvSpPr>
        <p:spPr>
          <a:xfrm>
            <a:off x="1279878" y="3142438"/>
            <a:ext cx="1983645" cy="9384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rcellus"/>
              <a:buNone/>
              <a:defRPr sz="3500" b="0" i="0" u="none" strike="noStrike" cap="none">
                <a:solidFill>
                  <a:schemeClr val="dk2"/>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9pPr>
          </a:lstStyle>
          <a:p>
            <a:pPr marL="0" lvl="0" indent="0" algn="l" rtl="0">
              <a:spcBef>
                <a:spcPts val="0"/>
              </a:spcBef>
              <a:spcAft>
                <a:spcPts val="0"/>
              </a:spcAft>
              <a:buNone/>
            </a:pPr>
            <a:r>
              <a:rPr lang="en" b="1" dirty="0">
                <a:solidFill>
                  <a:srgbClr val="26577F"/>
                </a:solidFill>
                <a:latin typeface="Arial"/>
              </a:rPr>
              <a:t>02</a:t>
            </a:r>
            <a:endParaRPr lang="es-MX" b="1" dirty="0">
              <a:solidFill>
                <a:srgbClr val="26577F"/>
              </a:solidFill>
              <a:latin typeface="Arial"/>
            </a:endParaRPr>
          </a:p>
        </p:txBody>
      </p:sp>
      <p:sp>
        <p:nvSpPr>
          <p:cNvPr id="13" name="Google Shape;233;p39">
            <a:extLst>
              <a:ext uri="{FF2B5EF4-FFF2-40B4-BE49-F238E27FC236}">
                <a16:creationId xmlns:a16="http://schemas.microsoft.com/office/drawing/2014/main" id="{06103A71-8116-AF07-84A9-380EBAD6BFFF}"/>
              </a:ext>
            </a:extLst>
          </p:cNvPr>
          <p:cNvSpPr txBox="1">
            <a:spLocks noGrp="1"/>
          </p:cNvSpPr>
          <p:nvPr/>
        </p:nvSpPr>
        <p:spPr>
          <a:xfrm>
            <a:off x="1260294" y="5259908"/>
            <a:ext cx="7387362" cy="829624"/>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000"/>
              <a:buFont typeface="Marcellus"/>
              <a:buNone/>
              <a:defRPr sz="1800" b="0" i="0" u="none" strike="noStrike" cap="none">
                <a:solidFill>
                  <a:schemeClr val="dk1"/>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2000"/>
              <a:buFont typeface="Russo One"/>
              <a:buNone/>
              <a:defRPr sz="2000" b="0" i="0" u="none" strike="noStrike" cap="none">
                <a:solidFill>
                  <a:schemeClr val="dk1"/>
                </a:solidFill>
                <a:latin typeface="Russo One"/>
                <a:ea typeface="Russo One"/>
                <a:cs typeface="Russo One"/>
                <a:sym typeface="Russo One"/>
              </a:defRPr>
            </a:lvl9pPr>
          </a:lstStyle>
          <a:p>
            <a:pPr marL="0" lvl="0" indent="0" algn="l" rtl="0">
              <a:spcBef>
                <a:spcPts val="0"/>
              </a:spcBef>
              <a:spcAft>
                <a:spcPts val="0"/>
              </a:spcAft>
              <a:buNone/>
            </a:pPr>
            <a:r>
              <a:rPr lang="en" b="1" dirty="0">
                <a:solidFill>
                  <a:srgbClr val="6CB2E3"/>
                </a:solidFill>
                <a:latin typeface="Arial"/>
              </a:rPr>
              <a:t>AUDITORÍA DE INTEGRIDAD Y CUMPLIMIENTO</a:t>
            </a:r>
          </a:p>
        </p:txBody>
      </p:sp>
      <p:sp>
        <p:nvSpPr>
          <p:cNvPr id="14" name="Google Shape;234;p39">
            <a:extLst>
              <a:ext uri="{FF2B5EF4-FFF2-40B4-BE49-F238E27FC236}">
                <a16:creationId xmlns:a16="http://schemas.microsoft.com/office/drawing/2014/main" id="{F9A0F1AD-0163-01E6-D077-48887EC6929F}"/>
              </a:ext>
            </a:extLst>
          </p:cNvPr>
          <p:cNvSpPr txBox="1">
            <a:spLocks noGrp="1"/>
          </p:cNvSpPr>
          <p:nvPr/>
        </p:nvSpPr>
        <p:spPr>
          <a:xfrm>
            <a:off x="1289222" y="4556387"/>
            <a:ext cx="1983645" cy="938456"/>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000"/>
              <a:buFont typeface="Marcellus"/>
              <a:buNone/>
              <a:defRPr sz="3500" b="0" i="0" u="none" strike="noStrike" cap="none">
                <a:solidFill>
                  <a:schemeClr val="dk2"/>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9pPr>
          </a:lstStyle>
          <a:p>
            <a:pPr marL="0" lvl="0" indent="0" algn="l" rtl="0">
              <a:spcBef>
                <a:spcPts val="0"/>
              </a:spcBef>
              <a:spcAft>
                <a:spcPts val="0"/>
              </a:spcAft>
              <a:buNone/>
            </a:pPr>
            <a:r>
              <a:rPr lang="en" b="1" dirty="0">
                <a:solidFill>
                  <a:srgbClr val="26577F"/>
                </a:solidFill>
                <a:latin typeface="Arial"/>
              </a:rPr>
              <a:t>03</a:t>
            </a:r>
            <a:endParaRPr lang="es-MX" b="1" dirty="0">
              <a:solidFill>
                <a:srgbClr val="26577F"/>
              </a:solidFill>
              <a:latin typeface="Arial"/>
            </a:endParaRPr>
          </a:p>
        </p:txBody>
      </p:sp>
    </p:spTree>
    <p:extLst>
      <p:ext uri="{BB962C8B-B14F-4D97-AF65-F5344CB8AC3E}">
        <p14:creationId xmlns:p14="http://schemas.microsoft.com/office/powerpoint/2010/main" val="30818246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5"/>
        <p:cNvGrpSpPr/>
        <p:nvPr/>
      </p:nvGrpSpPr>
      <p:grpSpPr>
        <a:xfrm>
          <a:off x="0" y="0"/>
          <a:ext cx="0" cy="0"/>
          <a:chOff x="0" y="0"/>
          <a:chExt cx="0" cy="0"/>
        </a:xfrm>
      </p:grpSpPr>
      <p:sp>
        <p:nvSpPr>
          <p:cNvPr id="146" name="Google Shape;146;p9"/>
          <p:cNvSpPr/>
          <p:nvPr/>
        </p:nvSpPr>
        <p:spPr>
          <a:xfrm>
            <a:off x="1524" y="0"/>
            <a:ext cx="12188952" cy="6858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 name="Google Shape;147;p9" descr="Personas sentadas alrededor de una mesa&#10;&#10;Descripción generada automáticamente con confianza baja"/>
          <p:cNvPicPr preferRelativeResize="0"/>
          <p:nvPr/>
        </p:nvPicPr>
        <p:blipFill rotWithShape="1">
          <a:blip r:embed="rId3">
            <a:alphaModFix amt="35000"/>
          </a:blip>
          <a:srcRect t="14380" b="1365"/>
          <a:stretch/>
        </p:blipFill>
        <p:spPr>
          <a:xfrm>
            <a:off x="20" y="1282"/>
            <a:ext cx="12191980" cy="6856718"/>
          </a:xfrm>
          <a:prstGeom prst="rect">
            <a:avLst/>
          </a:prstGeom>
          <a:noFill/>
          <a:ln>
            <a:noFill/>
          </a:ln>
        </p:spPr>
      </p:pic>
      <p:sp>
        <p:nvSpPr>
          <p:cNvPr id="148" name="Google Shape;148;p9"/>
          <p:cNvSpPr txBox="1"/>
          <p:nvPr/>
        </p:nvSpPr>
        <p:spPr>
          <a:xfrm>
            <a:off x="638573" y="1531261"/>
            <a:ext cx="509496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2400" b="1" dirty="0">
                <a:solidFill>
                  <a:srgbClr val="00B0F0"/>
                </a:solidFill>
                <a:latin typeface="Arial"/>
                <a:ea typeface="Arial"/>
                <a:cs typeface="Arial"/>
                <a:sym typeface="Arial"/>
              </a:rPr>
              <a:t>LEY GENERAL DE RESPONSABILIDADES ADMINISTRATIVAS</a:t>
            </a:r>
            <a:endParaRPr dirty="0"/>
          </a:p>
        </p:txBody>
      </p:sp>
      <p:sp>
        <p:nvSpPr>
          <p:cNvPr id="149" name="Google Shape;149;p9"/>
          <p:cNvSpPr txBox="1"/>
          <p:nvPr/>
        </p:nvSpPr>
        <p:spPr>
          <a:xfrm>
            <a:off x="638573" y="3618579"/>
            <a:ext cx="8518127" cy="1477287"/>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500" dirty="0">
                <a:solidFill>
                  <a:srgbClr val="002060"/>
                </a:solidFill>
                <a:latin typeface="Arial"/>
                <a:ea typeface="Arial"/>
                <a:cs typeface="Arial"/>
                <a:sym typeface="Arial"/>
              </a:rPr>
              <a:t>“Las </a:t>
            </a:r>
            <a:r>
              <a:rPr lang="en-US" sz="1500" dirty="0" err="1">
                <a:solidFill>
                  <a:srgbClr val="002060"/>
                </a:solidFill>
                <a:latin typeface="Arial"/>
                <a:ea typeface="Arial"/>
                <a:cs typeface="Arial"/>
                <a:sym typeface="Arial"/>
              </a:rPr>
              <a:t>Secretarías</a:t>
            </a:r>
            <a:r>
              <a:rPr lang="en-US" sz="1500" dirty="0">
                <a:solidFill>
                  <a:srgbClr val="002060"/>
                </a:solidFill>
                <a:latin typeface="Arial"/>
                <a:ea typeface="Arial"/>
                <a:cs typeface="Arial"/>
                <a:sym typeface="Arial"/>
              </a:rPr>
              <a:t> </a:t>
            </a:r>
            <a:r>
              <a:rPr lang="en-US" sz="1500" dirty="0" err="1">
                <a:solidFill>
                  <a:srgbClr val="002060"/>
                </a:solidFill>
                <a:latin typeface="Arial"/>
                <a:ea typeface="Arial"/>
                <a:cs typeface="Arial"/>
                <a:sym typeface="Arial"/>
              </a:rPr>
              <a:t>podrán</a:t>
            </a:r>
            <a:r>
              <a:rPr lang="en-US" sz="1500" dirty="0">
                <a:solidFill>
                  <a:srgbClr val="002060"/>
                </a:solidFill>
                <a:latin typeface="Arial"/>
                <a:ea typeface="Arial"/>
                <a:cs typeface="Arial"/>
                <a:sym typeface="Arial"/>
              </a:rPr>
              <a:t> </a:t>
            </a:r>
            <a:r>
              <a:rPr lang="en-US" sz="1500" dirty="0" err="1">
                <a:solidFill>
                  <a:srgbClr val="002060"/>
                </a:solidFill>
                <a:latin typeface="Arial"/>
                <a:ea typeface="Arial"/>
                <a:cs typeface="Arial"/>
                <a:sym typeface="Arial"/>
              </a:rPr>
              <a:t>suscribir</a:t>
            </a:r>
            <a:r>
              <a:rPr lang="en-US" sz="1500" dirty="0">
                <a:solidFill>
                  <a:srgbClr val="002060"/>
                </a:solidFill>
                <a:latin typeface="Arial"/>
                <a:ea typeface="Arial"/>
                <a:cs typeface="Arial"/>
                <a:sym typeface="Arial"/>
              </a:rPr>
              <a:t> </a:t>
            </a:r>
            <a:r>
              <a:rPr lang="en-US" sz="1500" dirty="0" err="1">
                <a:solidFill>
                  <a:srgbClr val="002060"/>
                </a:solidFill>
                <a:latin typeface="Arial"/>
                <a:ea typeface="Arial"/>
                <a:cs typeface="Arial"/>
                <a:sym typeface="Arial"/>
              </a:rPr>
              <a:t>convenios</a:t>
            </a:r>
            <a:r>
              <a:rPr lang="en-US" sz="1500" dirty="0">
                <a:solidFill>
                  <a:srgbClr val="002060"/>
                </a:solidFill>
                <a:latin typeface="Arial"/>
                <a:ea typeface="Arial"/>
                <a:cs typeface="Arial"/>
                <a:sym typeface="Arial"/>
              </a:rPr>
              <a:t> de </a:t>
            </a:r>
            <a:r>
              <a:rPr lang="en-US" sz="1500" dirty="0" err="1">
                <a:solidFill>
                  <a:srgbClr val="002060"/>
                </a:solidFill>
                <a:latin typeface="Arial"/>
                <a:ea typeface="Arial"/>
                <a:cs typeface="Arial"/>
                <a:sym typeface="Arial"/>
              </a:rPr>
              <a:t>colaboración</a:t>
            </a:r>
            <a:r>
              <a:rPr lang="en-US" sz="1500" dirty="0">
                <a:solidFill>
                  <a:srgbClr val="002060"/>
                </a:solidFill>
                <a:latin typeface="Arial"/>
                <a:ea typeface="Arial"/>
                <a:cs typeface="Arial"/>
                <a:sym typeface="Arial"/>
              </a:rPr>
              <a:t> con las personas </a:t>
            </a:r>
            <a:r>
              <a:rPr lang="en-US" sz="1500" dirty="0" err="1">
                <a:solidFill>
                  <a:srgbClr val="002060"/>
                </a:solidFill>
                <a:latin typeface="Arial"/>
                <a:ea typeface="Arial"/>
                <a:cs typeface="Arial"/>
                <a:sym typeface="Arial"/>
              </a:rPr>
              <a:t>físicas</a:t>
            </a:r>
            <a:r>
              <a:rPr lang="en-US" sz="1500" dirty="0">
                <a:solidFill>
                  <a:srgbClr val="002060"/>
                </a:solidFill>
                <a:latin typeface="Arial"/>
                <a:ea typeface="Arial"/>
                <a:cs typeface="Arial"/>
                <a:sym typeface="Arial"/>
              </a:rPr>
              <a:t> o </a:t>
            </a:r>
            <a:r>
              <a:rPr lang="en-US" sz="1500" dirty="0" err="1">
                <a:solidFill>
                  <a:srgbClr val="002060"/>
                </a:solidFill>
                <a:latin typeface="Arial"/>
                <a:ea typeface="Arial"/>
                <a:cs typeface="Arial"/>
                <a:sym typeface="Arial"/>
              </a:rPr>
              <a:t>morales</a:t>
            </a:r>
            <a:r>
              <a:rPr lang="en-US" sz="1500" dirty="0">
                <a:solidFill>
                  <a:srgbClr val="002060"/>
                </a:solidFill>
                <a:latin typeface="Arial"/>
                <a:ea typeface="Arial"/>
                <a:cs typeface="Arial"/>
                <a:sym typeface="Arial"/>
              </a:rPr>
              <a:t> que </a:t>
            </a:r>
            <a:r>
              <a:rPr lang="en-US" sz="1500" dirty="0" err="1">
                <a:solidFill>
                  <a:srgbClr val="002060"/>
                </a:solidFill>
                <a:latin typeface="Arial"/>
                <a:ea typeface="Arial"/>
                <a:cs typeface="Arial"/>
                <a:sym typeface="Arial"/>
              </a:rPr>
              <a:t>participen</a:t>
            </a:r>
            <a:r>
              <a:rPr lang="en-US" sz="1500" dirty="0">
                <a:solidFill>
                  <a:srgbClr val="002060"/>
                </a:solidFill>
                <a:latin typeface="Arial"/>
                <a:ea typeface="Arial"/>
                <a:cs typeface="Arial"/>
                <a:sym typeface="Arial"/>
              </a:rPr>
              <a:t> en </a:t>
            </a:r>
            <a:r>
              <a:rPr lang="en-US" sz="1500" dirty="0" err="1">
                <a:solidFill>
                  <a:srgbClr val="002060"/>
                </a:solidFill>
                <a:latin typeface="Arial"/>
                <a:ea typeface="Arial"/>
                <a:cs typeface="Arial"/>
                <a:sym typeface="Arial"/>
              </a:rPr>
              <a:t>contrataciones</a:t>
            </a:r>
            <a:r>
              <a:rPr lang="en-US" sz="1500" dirty="0">
                <a:solidFill>
                  <a:srgbClr val="002060"/>
                </a:solidFill>
                <a:latin typeface="Arial"/>
                <a:ea typeface="Arial"/>
                <a:cs typeface="Arial"/>
                <a:sym typeface="Arial"/>
              </a:rPr>
              <a:t> </a:t>
            </a:r>
            <a:r>
              <a:rPr lang="en-US" sz="1500" dirty="0" err="1">
                <a:solidFill>
                  <a:srgbClr val="002060"/>
                </a:solidFill>
                <a:latin typeface="Arial"/>
                <a:ea typeface="Arial"/>
                <a:cs typeface="Arial"/>
                <a:sym typeface="Arial"/>
              </a:rPr>
              <a:t>públicas</a:t>
            </a:r>
            <a:r>
              <a:rPr lang="en-US" sz="1500" dirty="0">
                <a:solidFill>
                  <a:srgbClr val="002060"/>
                </a:solidFill>
                <a:latin typeface="Arial"/>
                <a:ea typeface="Arial"/>
                <a:cs typeface="Arial"/>
                <a:sym typeface="Arial"/>
              </a:rPr>
              <a:t>, </a:t>
            </a:r>
            <a:r>
              <a:rPr lang="en-US" sz="1500" dirty="0" err="1">
                <a:solidFill>
                  <a:srgbClr val="002060"/>
                </a:solidFill>
                <a:latin typeface="Arial"/>
                <a:ea typeface="Arial"/>
                <a:cs typeface="Arial"/>
                <a:sym typeface="Arial"/>
              </a:rPr>
              <a:t>así</a:t>
            </a:r>
            <a:r>
              <a:rPr lang="en-US" sz="1500" dirty="0">
                <a:solidFill>
                  <a:srgbClr val="002060"/>
                </a:solidFill>
                <a:latin typeface="Arial"/>
                <a:ea typeface="Arial"/>
                <a:cs typeface="Arial"/>
                <a:sym typeface="Arial"/>
              </a:rPr>
              <a:t> </a:t>
            </a:r>
            <a:r>
              <a:rPr lang="en-US" sz="1500" dirty="0" err="1">
                <a:solidFill>
                  <a:srgbClr val="002060"/>
                </a:solidFill>
                <a:latin typeface="Arial"/>
                <a:ea typeface="Arial"/>
                <a:cs typeface="Arial"/>
                <a:sym typeface="Arial"/>
              </a:rPr>
              <a:t>como</a:t>
            </a:r>
            <a:r>
              <a:rPr lang="en-US" sz="1500" dirty="0">
                <a:solidFill>
                  <a:srgbClr val="002060"/>
                </a:solidFill>
                <a:latin typeface="Arial"/>
                <a:ea typeface="Arial"/>
                <a:cs typeface="Arial"/>
                <a:sym typeface="Arial"/>
              </a:rPr>
              <a:t> con las </a:t>
            </a:r>
            <a:r>
              <a:rPr lang="en-US" sz="1500" dirty="0" err="1">
                <a:solidFill>
                  <a:srgbClr val="002060"/>
                </a:solidFill>
                <a:latin typeface="Arial"/>
                <a:ea typeface="Arial"/>
                <a:cs typeface="Arial"/>
                <a:sym typeface="Arial"/>
              </a:rPr>
              <a:t>cámaras</a:t>
            </a:r>
            <a:r>
              <a:rPr lang="en-US" sz="1500" dirty="0">
                <a:solidFill>
                  <a:srgbClr val="002060"/>
                </a:solidFill>
                <a:latin typeface="Arial"/>
                <a:ea typeface="Arial"/>
                <a:cs typeface="Arial"/>
                <a:sym typeface="Arial"/>
              </a:rPr>
              <a:t> </a:t>
            </a:r>
            <a:r>
              <a:rPr lang="en-US" sz="1500" dirty="0" err="1">
                <a:solidFill>
                  <a:srgbClr val="002060"/>
                </a:solidFill>
                <a:latin typeface="Arial"/>
                <a:ea typeface="Arial"/>
                <a:cs typeface="Arial"/>
                <a:sym typeface="Arial"/>
              </a:rPr>
              <a:t>empresariales</a:t>
            </a:r>
            <a:r>
              <a:rPr lang="en-US" sz="1500" dirty="0">
                <a:solidFill>
                  <a:srgbClr val="002060"/>
                </a:solidFill>
                <a:latin typeface="Arial"/>
                <a:ea typeface="Arial"/>
                <a:cs typeface="Arial"/>
                <a:sym typeface="Arial"/>
              </a:rPr>
              <a:t> u </a:t>
            </a:r>
            <a:r>
              <a:rPr lang="en-US" sz="1500" dirty="0" err="1">
                <a:solidFill>
                  <a:srgbClr val="002060"/>
                </a:solidFill>
                <a:latin typeface="Arial"/>
                <a:ea typeface="Arial"/>
                <a:cs typeface="Arial"/>
                <a:sym typeface="Arial"/>
              </a:rPr>
              <a:t>organizaciones</a:t>
            </a:r>
            <a:r>
              <a:rPr lang="en-US" sz="1500" dirty="0">
                <a:solidFill>
                  <a:srgbClr val="002060"/>
                </a:solidFill>
                <a:latin typeface="Arial"/>
                <a:ea typeface="Arial"/>
                <a:cs typeface="Arial"/>
                <a:sym typeface="Arial"/>
              </a:rPr>
              <a:t> </a:t>
            </a:r>
            <a:r>
              <a:rPr lang="en-US" sz="1500" dirty="0" err="1">
                <a:solidFill>
                  <a:srgbClr val="002060"/>
                </a:solidFill>
                <a:latin typeface="Arial"/>
                <a:ea typeface="Arial"/>
                <a:cs typeface="Arial"/>
                <a:sym typeface="Arial"/>
              </a:rPr>
              <a:t>industriales</a:t>
            </a:r>
            <a:r>
              <a:rPr lang="en-US" sz="1500" dirty="0">
                <a:solidFill>
                  <a:srgbClr val="002060"/>
                </a:solidFill>
                <a:latin typeface="Arial"/>
                <a:ea typeface="Arial"/>
                <a:cs typeface="Arial"/>
                <a:sym typeface="Arial"/>
              </a:rPr>
              <a:t> o de </a:t>
            </a:r>
            <a:r>
              <a:rPr lang="en-US" sz="1500" dirty="0" err="1">
                <a:solidFill>
                  <a:srgbClr val="002060"/>
                </a:solidFill>
                <a:latin typeface="Arial"/>
                <a:ea typeface="Arial"/>
                <a:cs typeface="Arial"/>
                <a:sym typeface="Arial"/>
              </a:rPr>
              <a:t>comercio</a:t>
            </a:r>
            <a:r>
              <a:rPr lang="en-US" sz="1500" dirty="0">
                <a:solidFill>
                  <a:srgbClr val="002060"/>
                </a:solidFill>
                <a:latin typeface="Arial"/>
                <a:ea typeface="Arial"/>
                <a:cs typeface="Arial"/>
                <a:sym typeface="Arial"/>
              </a:rPr>
              <a:t>, con la </a:t>
            </a:r>
            <a:r>
              <a:rPr lang="en-US" sz="1500" dirty="0" err="1">
                <a:solidFill>
                  <a:srgbClr val="002060"/>
                </a:solidFill>
                <a:latin typeface="Arial"/>
                <a:ea typeface="Arial"/>
                <a:cs typeface="Arial"/>
                <a:sym typeface="Arial"/>
              </a:rPr>
              <a:t>finalidad</a:t>
            </a:r>
            <a:r>
              <a:rPr lang="en-US" sz="1500" dirty="0">
                <a:solidFill>
                  <a:srgbClr val="002060"/>
                </a:solidFill>
                <a:latin typeface="Arial"/>
                <a:ea typeface="Arial"/>
                <a:cs typeface="Arial"/>
                <a:sym typeface="Arial"/>
              </a:rPr>
              <a:t> de </a:t>
            </a:r>
            <a:r>
              <a:rPr lang="en-US" sz="1500" b="1" dirty="0" err="1">
                <a:solidFill>
                  <a:srgbClr val="002060"/>
                </a:solidFill>
                <a:latin typeface="Arial"/>
                <a:ea typeface="Arial"/>
                <a:cs typeface="Arial"/>
                <a:sym typeface="Arial"/>
              </a:rPr>
              <a:t>orientarlas</a:t>
            </a:r>
            <a:r>
              <a:rPr lang="en-US" sz="1500" b="1" dirty="0">
                <a:solidFill>
                  <a:srgbClr val="002060"/>
                </a:solidFill>
                <a:latin typeface="Arial"/>
                <a:ea typeface="Arial"/>
                <a:cs typeface="Arial"/>
                <a:sym typeface="Arial"/>
              </a:rPr>
              <a:t> en </a:t>
            </a:r>
            <a:r>
              <a:rPr lang="en-US" sz="1500" b="1" dirty="0" err="1">
                <a:solidFill>
                  <a:srgbClr val="002060"/>
                </a:solidFill>
                <a:latin typeface="Arial"/>
                <a:ea typeface="Arial"/>
                <a:cs typeface="Arial"/>
                <a:sym typeface="Arial"/>
              </a:rPr>
              <a:t>el</a:t>
            </a:r>
            <a:r>
              <a:rPr lang="en-US" sz="1500" b="1" dirty="0">
                <a:solidFill>
                  <a:srgbClr val="002060"/>
                </a:solidFill>
                <a:latin typeface="Arial"/>
                <a:ea typeface="Arial"/>
                <a:cs typeface="Arial"/>
                <a:sym typeface="Arial"/>
              </a:rPr>
              <a:t> </a:t>
            </a:r>
            <a:r>
              <a:rPr lang="en-US" sz="1500" b="1" dirty="0" err="1">
                <a:solidFill>
                  <a:srgbClr val="002060"/>
                </a:solidFill>
                <a:latin typeface="Arial"/>
                <a:ea typeface="Arial"/>
                <a:cs typeface="Arial"/>
                <a:sym typeface="Arial"/>
              </a:rPr>
              <a:t>establecimiento</a:t>
            </a:r>
            <a:r>
              <a:rPr lang="en-US" sz="1500" b="1" dirty="0">
                <a:solidFill>
                  <a:srgbClr val="002060"/>
                </a:solidFill>
                <a:latin typeface="Arial"/>
                <a:ea typeface="Arial"/>
                <a:cs typeface="Arial"/>
                <a:sym typeface="Arial"/>
              </a:rPr>
              <a:t> de </a:t>
            </a:r>
            <a:r>
              <a:rPr lang="en-US" sz="1500" b="1" dirty="0" err="1">
                <a:solidFill>
                  <a:srgbClr val="002060"/>
                </a:solidFill>
                <a:latin typeface="Arial"/>
                <a:ea typeface="Arial"/>
                <a:cs typeface="Arial"/>
                <a:sym typeface="Arial"/>
              </a:rPr>
              <a:t>mecanismos</a:t>
            </a:r>
            <a:r>
              <a:rPr lang="en-US" sz="1500" b="1" dirty="0">
                <a:solidFill>
                  <a:srgbClr val="002060"/>
                </a:solidFill>
                <a:latin typeface="Arial"/>
                <a:ea typeface="Arial"/>
                <a:cs typeface="Arial"/>
                <a:sym typeface="Arial"/>
              </a:rPr>
              <a:t> de </a:t>
            </a:r>
            <a:r>
              <a:rPr lang="en-US" sz="1500" b="1" dirty="0" err="1">
                <a:solidFill>
                  <a:srgbClr val="002060"/>
                </a:solidFill>
                <a:latin typeface="Arial"/>
                <a:ea typeface="Arial"/>
                <a:cs typeface="Arial"/>
                <a:sym typeface="Arial"/>
              </a:rPr>
              <a:t>autorregulación</a:t>
            </a:r>
            <a:r>
              <a:rPr lang="en-US" sz="1500" b="1" dirty="0">
                <a:solidFill>
                  <a:srgbClr val="002060"/>
                </a:solidFill>
                <a:latin typeface="Arial"/>
                <a:ea typeface="Arial"/>
                <a:cs typeface="Arial"/>
                <a:sym typeface="Arial"/>
              </a:rPr>
              <a:t> que </a:t>
            </a:r>
            <a:r>
              <a:rPr lang="en-US" sz="1500" b="1" dirty="0" err="1">
                <a:solidFill>
                  <a:srgbClr val="002060"/>
                </a:solidFill>
                <a:latin typeface="Arial"/>
                <a:ea typeface="Arial"/>
                <a:cs typeface="Arial"/>
                <a:sym typeface="Arial"/>
              </a:rPr>
              <a:t>incluyan</a:t>
            </a:r>
            <a:r>
              <a:rPr lang="en-US" sz="1500" b="1" dirty="0">
                <a:solidFill>
                  <a:srgbClr val="002060"/>
                </a:solidFill>
                <a:latin typeface="Arial"/>
                <a:ea typeface="Arial"/>
                <a:cs typeface="Arial"/>
                <a:sym typeface="Arial"/>
              </a:rPr>
              <a:t> la </a:t>
            </a:r>
            <a:r>
              <a:rPr lang="en-US" sz="1500" b="1" dirty="0" err="1">
                <a:solidFill>
                  <a:srgbClr val="002060"/>
                </a:solidFill>
                <a:latin typeface="Arial"/>
                <a:ea typeface="Arial"/>
                <a:cs typeface="Arial"/>
                <a:sym typeface="Arial"/>
              </a:rPr>
              <a:t>instrumentación</a:t>
            </a:r>
            <a:r>
              <a:rPr lang="en-US" sz="1500" b="1" dirty="0">
                <a:solidFill>
                  <a:srgbClr val="002060"/>
                </a:solidFill>
                <a:latin typeface="Arial"/>
                <a:ea typeface="Arial"/>
                <a:cs typeface="Arial"/>
                <a:sym typeface="Arial"/>
              </a:rPr>
              <a:t> de </a:t>
            </a:r>
            <a:r>
              <a:rPr lang="en-US" sz="1500" b="1" dirty="0" err="1">
                <a:solidFill>
                  <a:srgbClr val="002060"/>
                </a:solidFill>
                <a:latin typeface="Arial"/>
                <a:ea typeface="Arial"/>
                <a:cs typeface="Arial"/>
                <a:sym typeface="Arial"/>
              </a:rPr>
              <a:t>controles</a:t>
            </a:r>
            <a:r>
              <a:rPr lang="en-US" sz="1500" b="1" dirty="0">
                <a:solidFill>
                  <a:srgbClr val="002060"/>
                </a:solidFill>
                <a:latin typeface="Arial"/>
                <a:ea typeface="Arial"/>
                <a:cs typeface="Arial"/>
                <a:sym typeface="Arial"/>
              </a:rPr>
              <a:t> </a:t>
            </a:r>
            <a:r>
              <a:rPr lang="en-US" sz="1500" b="1" dirty="0" err="1">
                <a:solidFill>
                  <a:srgbClr val="002060"/>
                </a:solidFill>
                <a:latin typeface="Arial"/>
                <a:ea typeface="Arial"/>
                <a:cs typeface="Arial"/>
                <a:sym typeface="Arial"/>
              </a:rPr>
              <a:t>internos</a:t>
            </a:r>
            <a:r>
              <a:rPr lang="en-US" sz="1500" b="1" dirty="0">
                <a:solidFill>
                  <a:srgbClr val="002060"/>
                </a:solidFill>
                <a:latin typeface="Arial"/>
                <a:ea typeface="Arial"/>
                <a:cs typeface="Arial"/>
                <a:sym typeface="Arial"/>
              </a:rPr>
              <a:t> y un </a:t>
            </a:r>
            <a:r>
              <a:rPr lang="en-US" sz="1500" b="1" dirty="0" err="1">
                <a:solidFill>
                  <a:srgbClr val="002060"/>
                </a:solidFill>
                <a:latin typeface="Arial"/>
                <a:ea typeface="Arial"/>
                <a:cs typeface="Arial"/>
                <a:sym typeface="Arial"/>
              </a:rPr>
              <a:t>programa</a:t>
            </a:r>
            <a:r>
              <a:rPr lang="en-US" sz="1500" b="1" dirty="0">
                <a:solidFill>
                  <a:srgbClr val="002060"/>
                </a:solidFill>
                <a:latin typeface="Arial"/>
                <a:ea typeface="Arial"/>
                <a:cs typeface="Arial"/>
                <a:sym typeface="Arial"/>
              </a:rPr>
              <a:t> de </a:t>
            </a:r>
            <a:r>
              <a:rPr lang="en-US" sz="1500" b="1" dirty="0" err="1">
                <a:solidFill>
                  <a:srgbClr val="002060"/>
                </a:solidFill>
                <a:latin typeface="Arial"/>
                <a:ea typeface="Arial"/>
                <a:cs typeface="Arial"/>
                <a:sym typeface="Arial"/>
              </a:rPr>
              <a:t>integridad</a:t>
            </a:r>
            <a:r>
              <a:rPr lang="en-US" sz="1500" b="1" dirty="0">
                <a:solidFill>
                  <a:srgbClr val="002060"/>
                </a:solidFill>
                <a:latin typeface="Arial"/>
                <a:ea typeface="Arial"/>
                <a:cs typeface="Arial"/>
                <a:sym typeface="Arial"/>
              </a:rPr>
              <a:t> que les </a:t>
            </a:r>
            <a:r>
              <a:rPr lang="en-US" sz="1500" b="1" dirty="0" err="1">
                <a:solidFill>
                  <a:srgbClr val="002060"/>
                </a:solidFill>
                <a:latin typeface="Arial"/>
                <a:ea typeface="Arial"/>
                <a:cs typeface="Arial"/>
                <a:sym typeface="Arial"/>
              </a:rPr>
              <a:t>permita</a:t>
            </a:r>
            <a:r>
              <a:rPr lang="en-US" sz="1500" b="1" dirty="0">
                <a:solidFill>
                  <a:srgbClr val="002060"/>
                </a:solidFill>
                <a:latin typeface="Arial"/>
                <a:ea typeface="Arial"/>
                <a:cs typeface="Arial"/>
                <a:sym typeface="Arial"/>
              </a:rPr>
              <a:t> </a:t>
            </a:r>
            <a:r>
              <a:rPr lang="en-US" sz="1500" b="1" dirty="0" err="1">
                <a:solidFill>
                  <a:srgbClr val="002060"/>
                </a:solidFill>
                <a:latin typeface="Arial"/>
                <a:ea typeface="Arial"/>
                <a:cs typeface="Arial"/>
                <a:sym typeface="Arial"/>
              </a:rPr>
              <a:t>asegurar</a:t>
            </a:r>
            <a:r>
              <a:rPr lang="en-US" sz="1500" b="1" dirty="0">
                <a:solidFill>
                  <a:srgbClr val="002060"/>
                </a:solidFill>
                <a:latin typeface="Arial"/>
                <a:ea typeface="Arial"/>
                <a:cs typeface="Arial"/>
                <a:sym typeface="Arial"/>
              </a:rPr>
              <a:t> </a:t>
            </a:r>
            <a:r>
              <a:rPr lang="en-US" sz="1500" b="1" dirty="0" err="1">
                <a:solidFill>
                  <a:srgbClr val="002060"/>
                </a:solidFill>
                <a:latin typeface="Arial"/>
                <a:ea typeface="Arial"/>
                <a:cs typeface="Arial"/>
                <a:sym typeface="Arial"/>
              </a:rPr>
              <a:t>el</a:t>
            </a:r>
            <a:r>
              <a:rPr lang="en-US" sz="1500" b="1" dirty="0">
                <a:solidFill>
                  <a:srgbClr val="002060"/>
                </a:solidFill>
                <a:latin typeface="Arial"/>
                <a:ea typeface="Arial"/>
                <a:cs typeface="Arial"/>
                <a:sym typeface="Arial"/>
              </a:rPr>
              <a:t> </a:t>
            </a:r>
            <a:r>
              <a:rPr lang="en-US" sz="1500" b="1" dirty="0" err="1">
                <a:solidFill>
                  <a:srgbClr val="002060"/>
                </a:solidFill>
                <a:latin typeface="Arial"/>
                <a:ea typeface="Arial"/>
                <a:cs typeface="Arial"/>
                <a:sym typeface="Arial"/>
              </a:rPr>
              <a:t>desarrollo</a:t>
            </a:r>
            <a:r>
              <a:rPr lang="en-US" sz="1500" b="1" dirty="0">
                <a:solidFill>
                  <a:srgbClr val="002060"/>
                </a:solidFill>
                <a:latin typeface="Arial"/>
                <a:ea typeface="Arial"/>
                <a:cs typeface="Arial"/>
                <a:sym typeface="Arial"/>
              </a:rPr>
              <a:t> de una </a:t>
            </a:r>
            <a:r>
              <a:rPr lang="en-US" sz="1500" b="1" dirty="0" err="1">
                <a:solidFill>
                  <a:srgbClr val="002060"/>
                </a:solidFill>
                <a:latin typeface="Arial"/>
                <a:ea typeface="Arial"/>
                <a:cs typeface="Arial"/>
                <a:sym typeface="Arial"/>
              </a:rPr>
              <a:t>cultura</a:t>
            </a:r>
            <a:r>
              <a:rPr lang="en-US" sz="1500" b="1" dirty="0">
                <a:solidFill>
                  <a:srgbClr val="002060"/>
                </a:solidFill>
                <a:latin typeface="Arial"/>
                <a:ea typeface="Arial"/>
                <a:cs typeface="Arial"/>
                <a:sym typeface="Arial"/>
              </a:rPr>
              <a:t> </a:t>
            </a:r>
            <a:r>
              <a:rPr lang="en-US" sz="1500" b="1" dirty="0" err="1">
                <a:solidFill>
                  <a:srgbClr val="002060"/>
                </a:solidFill>
                <a:latin typeface="Arial"/>
                <a:ea typeface="Arial"/>
                <a:cs typeface="Arial"/>
                <a:sym typeface="Arial"/>
              </a:rPr>
              <a:t>ética</a:t>
            </a:r>
            <a:r>
              <a:rPr lang="en-US" sz="1500" b="1" dirty="0">
                <a:solidFill>
                  <a:srgbClr val="002060"/>
                </a:solidFill>
                <a:latin typeface="Arial"/>
                <a:ea typeface="Arial"/>
                <a:cs typeface="Arial"/>
                <a:sym typeface="Arial"/>
              </a:rPr>
              <a:t> en </a:t>
            </a:r>
            <a:r>
              <a:rPr lang="en-US" sz="1500" b="1" dirty="0" err="1">
                <a:solidFill>
                  <a:srgbClr val="002060"/>
                </a:solidFill>
                <a:latin typeface="Arial"/>
                <a:ea typeface="Arial"/>
                <a:cs typeface="Arial"/>
                <a:sym typeface="Arial"/>
              </a:rPr>
              <a:t>su</a:t>
            </a:r>
            <a:r>
              <a:rPr lang="en-US" sz="1500" b="1" dirty="0">
                <a:solidFill>
                  <a:srgbClr val="002060"/>
                </a:solidFill>
                <a:latin typeface="Arial"/>
                <a:ea typeface="Arial"/>
                <a:cs typeface="Arial"/>
                <a:sym typeface="Arial"/>
              </a:rPr>
              <a:t> </a:t>
            </a:r>
            <a:r>
              <a:rPr lang="en-US" sz="1500" b="1" dirty="0" err="1">
                <a:solidFill>
                  <a:srgbClr val="002060"/>
                </a:solidFill>
                <a:latin typeface="Arial"/>
                <a:ea typeface="Arial"/>
                <a:cs typeface="Arial"/>
                <a:sym typeface="Arial"/>
              </a:rPr>
              <a:t>organización</a:t>
            </a:r>
            <a:r>
              <a:rPr lang="en-US" sz="1500" dirty="0">
                <a:solidFill>
                  <a:srgbClr val="002060"/>
                </a:solidFill>
                <a:latin typeface="Arial"/>
                <a:ea typeface="Arial"/>
                <a:cs typeface="Arial"/>
                <a:sym typeface="Arial"/>
              </a:rPr>
              <a:t>”</a:t>
            </a:r>
            <a:endParaRPr dirty="0"/>
          </a:p>
        </p:txBody>
      </p:sp>
      <p:sp>
        <p:nvSpPr>
          <p:cNvPr id="150" name="Google Shape;150;p9"/>
          <p:cNvSpPr txBox="1"/>
          <p:nvPr/>
        </p:nvSpPr>
        <p:spPr>
          <a:xfrm>
            <a:off x="241390" y="3034914"/>
            <a:ext cx="2632496" cy="46166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err="1">
                <a:solidFill>
                  <a:srgbClr val="00B0F0"/>
                </a:solidFill>
                <a:latin typeface="Arial"/>
                <a:ea typeface="Arial"/>
                <a:cs typeface="Arial"/>
                <a:sym typeface="Arial"/>
              </a:rPr>
              <a:t>Artículo</a:t>
            </a:r>
            <a:r>
              <a:rPr lang="en-US" sz="2400" b="1" dirty="0">
                <a:solidFill>
                  <a:srgbClr val="00B0F0"/>
                </a:solidFill>
                <a:latin typeface="Arial"/>
                <a:ea typeface="Arial"/>
                <a:cs typeface="Arial"/>
                <a:sym typeface="Arial"/>
              </a:rPr>
              <a:t> 21:</a:t>
            </a:r>
            <a:endParaRPr dirty="0"/>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p10"/>
          <p:cNvSpPr txBox="1"/>
          <p:nvPr/>
        </p:nvSpPr>
        <p:spPr>
          <a:xfrm>
            <a:off x="928857" y="2032426"/>
            <a:ext cx="4245428" cy="310854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600" b="1">
                <a:solidFill>
                  <a:srgbClr val="002060"/>
                </a:solidFill>
                <a:latin typeface="Arial"/>
                <a:ea typeface="Arial"/>
                <a:cs typeface="Arial"/>
                <a:sym typeface="Arial"/>
              </a:rPr>
              <a:t>De la integridad de las personas morales </a:t>
            </a:r>
            <a:endParaRPr/>
          </a:p>
          <a:p>
            <a:pPr marL="0" marR="0" lvl="0" indent="0" algn="l" rtl="0">
              <a:spcBef>
                <a:spcPts val="0"/>
              </a:spcBef>
              <a:spcAft>
                <a:spcPts val="0"/>
              </a:spcAft>
              <a:buNone/>
            </a:pPr>
            <a:endParaRPr sz="1800">
              <a:solidFill>
                <a:srgbClr val="002060"/>
              </a:solidFill>
              <a:latin typeface="Arial"/>
              <a:ea typeface="Arial"/>
              <a:cs typeface="Arial"/>
              <a:sym typeface="Arial"/>
            </a:endParaRPr>
          </a:p>
          <a:p>
            <a:pPr marL="0" marR="0" lvl="0" indent="0" algn="just" rtl="0">
              <a:spcBef>
                <a:spcPts val="0"/>
              </a:spcBef>
              <a:spcAft>
                <a:spcPts val="0"/>
              </a:spcAft>
              <a:buNone/>
            </a:pPr>
            <a:r>
              <a:rPr lang="en-US" sz="1800" b="1">
                <a:solidFill>
                  <a:srgbClr val="002060"/>
                </a:solidFill>
                <a:latin typeface="Arial"/>
                <a:ea typeface="Arial"/>
                <a:cs typeface="Arial"/>
                <a:sym typeface="Arial"/>
              </a:rPr>
              <a:t>Artículo 24.</a:t>
            </a:r>
            <a:endParaRPr/>
          </a:p>
          <a:p>
            <a:pPr marL="0" marR="0" lvl="0" indent="0" algn="just" rtl="0">
              <a:spcBef>
                <a:spcPts val="0"/>
              </a:spcBef>
              <a:spcAft>
                <a:spcPts val="0"/>
              </a:spcAft>
              <a:buNone/>
            </a:pPr>
            <a:endParaRPr sz="1600" b="1">
              <a:solidFill>
                <a:srgbClr val="002060"/>
              </a:solidFill>
              <a:latin typeface="Arial"/>
              <a:ea typeface="Arial"/>
              <a:cs typeface="Arial"/>
              <a:sym typeface="Arial"/>
            </a:endParaRPr>
          </a:p>
          <a:p>
            <a:pPr marL="0" marR="0" lvl="0" indent="0" algn="just" rtl="0">
              <a:spcBef>
                <a:spcPts val="0"/>
              </a:spcBef>
              <a:spcAft>
                <a:spcPts val="0"/>
              </a:spcAft>
              <a:buNone/>
            </a:pPr>
            <a:r>
              <a:rPr lang="en-US" sz="1600">
                <a:solidFill>
                  <a:srgbClr val="002060"/>
                </a:solidFill>
                <a:latin typeface="Arial"/>
                <a:ea typeface="Arial"/>
                <a:cs typeface="Arial"/>
                <a:sym typeface="Arial"/>
              </a:rPr>
              <a:t>Las personas morales serán sancionadas en los términos de esta Ley cuando los actos vinculados con faltas administrativas graves sean realizados por personas físicas que actúen a su nombre o representación de la persona moral y pretendan obtener mediante tales conductas beneficios para dicha persona moral. </a:t>
            </a:r>
            <a:endParaRPr sz="1600">
              <a:solidFill>
                <a:srgbClr val="002060"/>
              </a:solidFill>
              <a:latin typeface="Calibri"/>
              <a:ea typeface="Calibri"/>
              <a:cs typeface="Calibri"/>
              <a:sym typeface="Calibri"/>
            </a:endParaRPr>
          </a:p>
        </p:txBody>
      </p:sp>
      <p:pic>
        <p:nvPicPr>
          <p:cNvPr id="156" name="Google Shape;156;p10"/>
          <p:cNvPicPr preferRelativeResize="0"/>
          <p:nvPr/>
        </p:nvPicPr>
        <p:blipFill rotWithShape="1">
          <a:blip r:embed="rId3">
            <a:alphaModFix/>
          </a:blip>
          <a:srcRect/>
          <a:stretch/>
        </p:blipFill>
        <p:spPr>
          <a:xfrm>
            <a:off x="928857" y="1052057"/>
            <a:ext cx="6480720" cy="640135"/>
          </a:xfrm>
          <a:prstGeom prst="rect">
            <a:avLst/>
          </a:prstGeom>
          <a:noFill/>
          <a:ln>
            <a:noFill/>
          </a:ln>
        </p:spPr>
      </p:pic>
      <p:pic>
        <p:nvPicPr>
          <p:cNvPr id="157" name="Google Shape;157;p10"/>
          <p:cNvPicPr preferRelativeResize="0"/>
          <p:nvPr/>
        </p:nvPicPr>
        <p:blipFill rotWithShape="1">
          <a:blip r:embed="rId4">
            <a:alphaModFix/>
          </a:blip>
          <a:srcRect/>
          <a:stretch/>
        </p:blipFill>
        <p:spPr>
          <a:xfrm>
            <a:off x="5573485" y="1692192"/>
            <a:ext cx="5689658" cy="3789012"/>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sp>
        <p:nvSpPr>
          <p:cNvPr id="163" name="Google Shape;163;p11"/>
          <p:cNvSpPr txBox="1"/>
          <p:nvPr/>
        </p:nvSpPr>
        <p:spPr>
          <a:xfrm>
            <a:off x="1022985" y="811278"/>
            <a:ext cx="10041255" cy="523220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400" b="1">
                <a:solidFill>
                  <a:schemeClr val="dk1"/>
                </a:solidFill>
                <a:latin typeface="Calibri"/>
                <a:ea typeface="Calibri"/>
                <a:cs typeface="Calibri"/>
                <a:sym typeface="Calibri"/>
              </a:rPr>
              <a:t>			</a:t>
            </a:r>
            <a:endParaRPr sz="1400">
              <a:solidFill>
                <a:schemeClr val="dk1"/>
              </a:solidFill>
              <a:latin typeface="Calibri"/>
              <a:ea typeface="Calibri"/>
              <a:cs typeface="Calibri"/>
              <a:sym typeface="Calibri"/>
            </a:endParaRPr>
          </a:p>
          <a:p>
            <a:pPr marL="0" marR="0" lvl="0" indent="0" algn="just" rtl="0">
              <a:spcBef>
                <a:spcPts val="0"/>
              </a:spcBef>
              <a:spcAft>
                <a:spcPts val="0"/>
              </a:spcAft>
              <a:buNone/>
            </a:pPr>
            <a:r>
              <a:rPr lang="en-US" sz="1600" b="1">
                <a:solidFill>
                  <a:srgbClr val="00B0F0"/>
                </a:solidFill>
                <a:latin typeface="Arial"/>
                <a:ea typeface="Arial"/>
                <a:cs typeface="Arial"/>
                <a:sym typeface="Arial"/>
              </a:rPr>
              <a:t>Artículo 25. </a:t>
            </a:r>
            <a:r>
              <a:rPr lang="en-US" sz="1600">
                <a:solidFill>
                  <a:srgbClr val="00B0F0"/>
                </a:solidFill>
                <a:latin typeface="Arial"/>
                <a:ea typeface="Arial"/>
                <a:cs typeface="Arial"/>
                <a:sym typeface="Arial"/>
              </a:rPr>
              <a:t>En la determinación de la responsabilidad de las personas morales a que se refiere la presente Ley, </a:t>
            </a:r>
            <a:r>
              <a:rPr lang="en-US" sz="1600" b="1">
                <a:solidFill>
                  <a:srgbClr val="00B0F0"/>
                </a:solidFill>
                <a:latin typeface="Arial"/>
                <a:ea typeface="Arial"/>
                <a:cs typeface="Arial"/>
                <a:sym typeface="Arial"/>
              </a:rPr>
              <a:t>se valorará si cuentan con una política de integridad. </a:t>
            </a:r>
            <a:r>
              <a:rPr lang="en-US" sz="1600">
                <a:solidFill>
                  <a:srgbClr val="00B0F0"/>
                </a:solidFill>
                <a:latin typeface="Arial"/>
                <a:ea typeface="Arial"/>
                <a:cs typeface="Arial"/>
                <a:sym typeface="Arial"/>
              </a:rPr>
              <a:t>Para los efectos de esta Ley, se considerará una política de integridad aquella que cuenta con, al menos, los siguientes elementos: </a:t>
            </a:r>
            <a:endParaRPr/>
          </a:p>
          <a:p>
            <a:pPr marL="0" marR="0" lvl="0" indent="0" algn="just" rtl="0">
              <a:spcBef>
                <a:spcPts val="0"/>
              </a:spcBef>
              <a:spcAft>
                <a:spcPts val="0"/>
              </a:spcAft>
              <a:buNone/>
            </a:pPr>
            <a:endParaRPr sz="1600">
              <a:solidFill>
                <a:schemeClr val="dk1"/>
              </a:solidFill>
              <a:latin typeface="Calibri"/>
              <a:ea typeface="Calibri"/>
              <a:cs typeface="Calibri"/>
              <a:sym typeface="Calibri"/>
            </a:endParaRPr>
          </a:p>
          <a:p>
            <a:pPr marL="0" marR="0" lvl="0" indent="0" algn="just" rtl="0">
              <a:spcBef>
                <a:spcPts val="0"/>
              </a:spcBef>
              <a:spcAft>
                <a:spcPts val="0"/>
              </a:spcAft>
              <a:buNone/>
            </a:pPr>
            <a:r>
              <a:rPr lang="en-US" sz="1600">
                <a:solidFill>
                  <a:schemeClr val="dk1"/>
                </a:solidFill>
                <a:latin typeface="Arial"/>
                <a:ea typeface="Arial"/>
                <a:cs typeface="Arial"/>
                <a:sym typeface="Arial"/>
              </a:rPr>
              <a:t>I. Un manual de organización y procedimientos que sea claro y completo, en el que se delimiten las funciones y responsabilidades de cada una de sus áreas, y que especifique claramente las distintas cadenas de mando y de liderazgo en toda la estructura;</a:t>
            </a:r>
            <a:endParaRPr/>
          </a:p>
          <a:p>
            <a:pPr marL="0" marR="0" lvl="0" indent="0" algn="just" rtl="0">
              <a:spcBef>
                <a:spcPts val="0"/>
              </a:spcBef>
              <a:spcAft>
                <a:spcPts val="0"/>
              </a:spcAft>
              <a:buNone/>
            </a:pPr>
            <a:endParaRPr sz="1600">
              <a:solidFill>
                <a:schemeClr val="dk1"/>
              </a:solidFill>
              <a:latin typeface="Arial"/>
              <a:ea typeface="Arial"/>
              <a:cs typeface="Arial"/>
              <a:sym typeface="Arial"/>
            </a:endParaRPr>
          </a:p>
          <a:p>
            <a:pPr marL="0" marR="0" lvl="0" indent="0" algn="just" rtl="0">
              <a:spcBef>
                <a:spcPts val="0"/>
              </a:spcBef>
              <a:spcAft>
                <a:spcPts val="0"/>
              </a:spcAft>
              <a:buNone/>
            </a:pPr>
            <a:r>
              <a:rPr lang="en-US" sz="1600">
                <a:solidFill>
                  <a:schemeClr val="dk1"/>
                </a:solidFill>
                <a:latin typeface="Arial"/>
                <a:ea typeface="Arial"/>
                <a:cs typeface="Arial"/>
                <a:sym typeface="Arial"/>
              </a:rPr>
              <a:t>II. Un código de conducta debidamente publicado y socializado entre todos los miembros de la organización, que cuente con sistemas y mecanismos de aplicación real;</a:t>
            </a:r>
            <a:endParaRPr/>
          </a:p>
          <a:p>
            <a:pPr marL="0" marR="0" lvl="0" indent="0" algn="just" rtl="0">
              <a:spcBef>
                <a:spcPts val="0"/>
              </a:spcBef>
              <a:spcAft>
                <a:spcPts val="0"/>
              </a:spcAft>
              <a:buNone/>
            </a:pPr>
            <a:endParaRPr sz="1600">
              <a:solidFill>
                <a:schemeClr val="dk1"/>
              </a:solidFill>
              <a:latin typeface="Arial"/>
              <a:ea typeface="Arial"/>
              <a:cs typeface="Arial"/>
              <a:sym typeface="Arial"/>
            </a:endParaRPr>
          </a:p>
          <a:p>
            <a:pPr marL="0" marR="0" lvl="0" indent="0" algn="just" rtl="0">
              <a:spcBef>
                <a:spcPts val="0"/>
              </a:spcBef>
              <a:spcAft>
                <a:spcPts val="0"/>
              </a:spcAft>
              <a:buNone/>
            </a:pPr>
            <a:r>
              <a:rPr lang="en-US" sz="1600">
                <a:solidFill>
                  <a:schemeClr val="dk1"/>
                </a:solidFill>
                <a:latin typeface="Arial"/>
                <a:ea typeface="Arial"/>
                <a:cs typeface="Arial"/>
                <a:sym typeface="Arial"/>
              </a:rPr>
              <a:t>III. Sistemas adecuados y eficaces de control, vigilancia y auditoría, que examinen de manera constante y periódica el cumplimiento de los estándares de integridad en toda la organización; </a:t>
            </a:r>
            <a:endParaRPr/>
          </a:p>
          <a:p>
            <a:pPr marL="0" marR="0" lvl="0" indent="0" algn="just" rtl="0">
              <a:spcBef>
                <a:spcPts val="0"/>
              </a:spcBef>
              <a:spcAft>
                <a:spcPts val="0"/>
              </a:spcAft>
              <a:buNone/>
            </a:pPr>
            <a:endParaRPr sz="1600">
              <a:solidFill>
                <a:schemeClr val="dk1"/>
              </a:solidFill>
              <a:latin typeface="Arial"/>
              <a:ea typeface="Arial"/>
              <a:cs typeface="Arial"/>
              <a:sym typeface="Arial"/>
            </a:endParaRPr>
          </a:p>
          <a:p>
            <a:pPr marL="0" marR="0" lvl="0" indent="0" algn="just" rtl="0">
              <a:spcBef>
                <a:spcPts val="0"/>
              </a:spcBef>
              <a:spcAft>
                <a:spcPts val="0"/>
              </a:spcAft>
              <a:buNone/>
            </a:pPr>
            <a:r>
              <a:rPr lang="en-US" sz="1600">
                <a:solidFill>
                  <a:schemeClr val="dk1"/>
                </a:solidFill>
                <a:latin typeface="Arial"/>
                <a:ea typeface="Arial"/>
                <a:cs typeface="Arial"/>
                <a:sym typeface="Arial"/>
              </a:rPr>
              <a:t>IV. Sistemas adecuados de denuncia, tanto al interior de la organización como hacia las autoridades competentes, así como procesos disciplinarios y consecuencias concretas respecto de quienes actúan de forma contraria a las normas internas o a la legislación mexicana;</a:t>
            </a:r>
            <a:endParaRPr/>
          </a:p>
          <a:p>
            <a:pPr marL="0" marR="0" lvl="0" indent="0" algn="just" rtl="0">
              <a:spcBef>
                <a:spcPts val="0"/>
              </a:spcBef>
              <a:spcAft>
                <a:spcPts val="0"/>
              </a:spcAft>
              <a:buNone/>
            </a:pPr>
            <a:endParaRPr sz="1600">
              <a:solidFill>
                <a:schemeClr val="dk1"/>
              </a:solidFill>
              <a:latin typeface="Arial"/>
              <a:ea typeface="Arial"/>
              <a:cs typeface="Arial"/>
              <a:sym typeface="Arial"/>
            </a:endParaRPr>
          </a:p>
          <a:p>
            <a:pPr marL="0" marR="0" lvl="0" indent="0" algn="just" rtl="0">
              <a:spcBef>
                <a:spcPts val="0"/>
              </a:spcBef>
              <a:spcAft>
                <a:spcPts val="0"/>
              </a:spcAft>
              <a:buNone/>
            </a:pPr>
            <a:r>
              <a:rPr lang="en-US" sz="1600">
                <a:solidFill>
                  <a:schemeClr val="dk1"/>
                </a:solidFill>
                <a:latin typeface="Arial"/>
                <a:ea typeface="Arial"/>
                <a:cs typeface="Arial"/>
                <a:sym typeface="Arial"/>
              </a:rPr>
              <a:t>V. Sistemas y procesos adecuados de entrenamiento y capacitación respecto de las medidas de integridad que contiene este artículo;</a:t>
            </a:r>
            <a:endParaRPr/>
          </a:p>
        </p:txBody>
      </p:sp>
      <p:sp>
        <p:nvSpPr>
          <p:cNvPr id="164" name="Google Shape;164;p11"/>
          <p:cNvSpPr txBox="1"/>
          <p:nvPr/>
        </p:nvSpPr>
        <p:spPr>
          <a:xfrm>
            <a:off x="2291715" y="188642"/>
            <a:ext cx="9235439" cy="52322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800">
                <a:solidFill>
                  <a:schemeClr val="dk1"/>
                </a:solidFill>
                <a:latin typeface="Calibri"/>
                <a:ea typeface="Calibri"/>
                <a:cs typeface="Calibri"/>
                <a:sym typeface="Calibri"/>
              </a:rPr>
              <a:t>LEY GENERAL DE RESPONSABILIDADES ADMINISTRATIVAS</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pic>
        <p:nvPicPr>
          <p:cNvPr id="177" name="Google Shape;177;p13"/>
          <p:cNvPicPr preferRelativeResize="0"/>
          <p:nvPr/>
        </p:nvPicPr>
        <p:blipFill rotWithShape="1">
          <a:blip r:embed="rId3">
            <a:alphaModFix/>
          </a:blip>
          <a:srcRect/>
          <a:stretch/>
        </p:blipFill>
        <p:spPr>
          <a:xfrm>
            <a:off x="6444344" y="2118997"/>
            <a:ext cx="5747657" cy="4310743"/>
          </a:xfrm>
          <a:prstGeom prst="rect">
            <a:avLst/>
          </a:prstGeom>
          <a:noFill/>
          <a:ln>
            <a:noFill/>
          </a:ln>
        </p:spPr>
      </p:pic>
      <p:sp>
        <p:nvSpPr>
          <p:cNvPr id="178" name="Google Shape;178;p13"/>
          <p:cNvSpPr txBox="1"/>
          <p:nvPr/>
        </p:nvSpPr>
        <p:spPr>
          <a:xfrm>
            <a:off x="348342" y="1626415"/>
            <a:ext cx="5747658" cy="116955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400">
                <a:solidFill>
                  <a:srgbClr val="002060"/>
                </a:solidFill>
                <a:latin typeface="Arial"/>
                <a:ea typeface="Arial"/>
                <a:cs typeface="Arial"/>
                <a:sym typeface="Arial"/>
              </a:rPr>
              <a:t>(ADICIONADO, D.O.F. 25 DE JUNIO DE 2018)</a:t>
            </a:r>
            <a:endParaRPr/>
          </a:p>
          <a:p>
            <a:pPr marL="0" marR="0" lvl="0" indent="0" algn="just" rtl="0">
              <a:spcBef>
                <a:spcPts val="0"/>
              </a:spcBef>
              <a:spcAft>
                <a:spcPts val="0"/>
              </a:spcAft>
              <a:buNone/>
            </a:pPr>
            <a:r>
              <a:rPr lang="en-US" sz="1400">
                <a:solidFill>
                  <a:srgbClr val="002060"/>
                </a:solidFill>
                <a:latin typeface="Arial"/>
                <a:ea typeface="Arial"/>
                <a:cs typeface="Arial"/>
                <a:sym typeface="Arial"/>
              </a:rPr>
              <a:t>Artículo 167-D. La agencia aduanal es la persona moral autorizada por el Servicio de Administración Tributaria para promover por cuenta ajena el despacho aduanero de mercancías, en los diferentes regímenes aduaneros previstos en esta Ley.</a:t>
            </a:r>
            <a:endParaRPr/>
          </a:p>
        </p:txBody>
      </p:sp>
      <p:sp>
        <p:nvSpPr>
          <p:cNvPr id="179" name="Google Shape;179;p13"/>
          <p:cNvSpPr txBox="1"/>
          <p:nvPr/>
        </p:nvSpPr>
        <p:spPr>
          <a:xfrm>
            <a:off x="348342" y="1041640"/>
            <a:ext cx="3525834" cy="584775"/>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3200" b="1">
                <a:solidFill>
                  <a:srgbClr val="00B0F0"/>
                </a:solidFill>
                <a:latin typeface="Calibri"/>
                <a:ea typeface="Calibri"/>
                <a:cs typeface="Calibri"/>
                <a:sym typeface="Calibri"/>
              </a:rPr>
              <a:t>LEY ADUANERA</a:t>
            </a:r>
            <a:endParaRPr/>
          </a:p>
        </p:txBody>
      </p:sp>
      <p:sp>
        <p:nvSpPr>
          <p:cNvPr id="180" name="Google Shape;180;p13"/>
          <p:cNvSpPr txBox="1"/>
          <p:nvPr/>
        </p:nvSpPr>
        <p:spPr>
          <a:xfrm>
            <a:off x="348342" y="3037812"/>
            <a:ext cx="5399316"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200">
                <a:solidFill>
                  <a:srgbClr val="002060"/>
                </a:solidFill>
                <a:latin typeface="Arial"/>
                <a:ea typeface="Arial"/>
                <a:cs typeface="Arial"/>
                <a:sym typeface="Arial"/>
              </a:rPr>
              <a:t>IV. Incluir en sus estatutos sociales, </a:t>
            </a:r>
            <a:r>
              <a:rPr lang="en-US" sz="1200" b="1">
                <a:solidFill>
                  <a:srgbClr val="002060"/>
                </a:solidFill>
                <a:latin typeface="Arial"/>
                <a:ea typeface="Arial"/>
                <a:cs typeface="Arial"/>
                <a:sym typeface="Arial"/>
              </a:rPr>
              <a:t>mecanismos encaminados a establecer mejores prácticas corporativas que contribuyan a un eficiente funcionamiento de sus órganos de administración y vigilancia</a:t>
            </a:r>
            <a:r>
              <a:rPr lang="en-US" sz="1200">
                <a:solidFill>
                  <a:srgbClr val="002060"/>
                </a:solidFill>
                <a:latin typeface="Arial"/>
                <a:ea typeface="Arial"/>
                <a:cs typeface="Arial"/>
                <a:sym typeface="Arial"/>
              </a:rPr>
              <a:t>, debiendo cumplir, además de las obligaciones previstas en la ley de la materia, las siguientes funciones:</a:t>
            </a:r>
            <a:endParaRPr/>
          </a:p>
          <a:p>
            <a:pPr marL="0" marR="0" lvl="0" indent="0" algn="just" rtl="0">
              <a:spcBef>
                <a:spcPts val="0"/>
              </a:spcBef>
              <a:spcAft>
                <a:spcPts val="0"/>
              </a:spcAft>
              <a:buNone/>
            </a:pPr>
            <a:endParaRPr sz="1200">
              <a:solidFill>
                <a:srgbClr val="002060"/>
              </a:solidFill>
              <a:latin typeface="Arial"/>
              <a:ea typeface="Arial"/>
              <a:cs typeface="Arial"/>
              <a:sym typeface="Arial"/>
            </a:endParaRPr>
          </a:p>
          <a:p>
            <a:pPr marL="0" marR="0" lvl="0" indent="0" algn="just" rtl="0">
              <a:spcBef>
                <a:spcPts val="0"/>
              </a:spcBef>
              <a:spcAft>
                <a:spcPts val="0"/>
              </a:spcAft>
              <a:buNone/>
            </a:pPr>
            <a:r>
              <a:rPr lang="en-US" sz="1200">
                <a:solidFill>
                  <a:srgbClr val="002060"/>
                </a:solidFill>
                <a:latin typeface="Arial"/>
                <a:ea typeface="Arial"/>
                <a:cs typeface="Arial"/>
                <a:sym typeface="Arial"/>
              </a:rPr>
              <a:t>a) Vigilar la operación de la sociedad para asegurar </a:t>
            </a:r>
            <a:r>
              <a:rPr lang="en-US" sz="1200" b="1">
                <a:solidFill>
                  <a:srgbClr val="002060"/>
                </a:solidFill>
                <a:latin typeface="Arial"/>
                <a:ea typeface="Arial"/>
                <a:cs typeface="Arial"/>
                <a:sym typeface="Arial"/>
              </a:rPr>
              <a:t>el debido cumplimiento de la normatividad que le es aplicable.</a:t>
            </a:r>
            <a:endParaRPr/>
          </a:p>
          <a:p>
            <a:pPr marL="0" marR="0" lvl="0" indent="0" algn="just" rtl="0">
              <a:spcBef>
                <a:spcPts val="0"/>
              </a:spcBef>
              <a:spcAft>
                <a:spcPts val="0"/>
              </a:spcAft>
              <a:buNone/>
            </a:pPr>
            <a:endParaRPr sz="1200">
              <a:solidFill>
                <a:srgbClr val="002060"/>
              </a:solidFill>
              <a:latin typeface="Arial"/>
              <a:ea typeface="Arial"/>
              <a:cs typeface="Arial"/>
              <a:sym typeface="Arial"/>
            </a:endParaRPr>
          </a:p>
          <a:p>
            <a:pPr marL="0" marR="0" lvl="0" indent="0" algn="just" rtl="0">
              <a:spcBef>
                <a:spcPts val="0"/>
              </a:spcBef>
              <a:spcAft>
                <a:spcPts val="0"/>
              </a:spcAft>
              <a:buNone/>
            </a:pPr>
            <a:r>
              <a:rPr lang="en-US" sz="1200">
                <a:solidFill>
                  <a:srgbClr val="002060"/>
                </a:solidFill>
                <a:latin typeface="Arial"/>
                <a:ea typeface="Arial"/>
                <a:cs typeface="Arial"/>
                <a:sym typeface="Arial"/>
              </a:rPr>
              <a:t>b) Mantener los procesos que permitan contar con una debida transparencia en la administración mediante el manejo responsable de la información financiera y la comunicación entre los socios, así como </a:t>
            </a:r>
            <a:r>
              <a:rPr lang="en-US" sz="1200" b="1">
                <a:solidFill>
                  <a:srgbClr val="002060"/>
                </a:solidFill>
                <a:latin typeface="Arial"/>
                <a:ea typeface="Arial"/>
                <a:cs typeface="Arial"/>
                <a:sym typeface="Arial"/>
              </a:rPr>
              <a:t>implementar mecanismos para la identificación, administración y control de riesgos</a:t>
            </a:r>
            <a:r>
              <a:rPr lang="en-US" sz="1200">
                <a:solidFill>
                  <a:srgbClr val="002060"/>
                </a:solidFill>
                <a:latin typeface="Arial"/>
                <a:ea typeface="Arial"/>
                <a:cs typeface="Arial"/>
                <a:sym typeface="Arial"/>
              </a:rPr>
              <a:t>.</a:t>
            </a:r>
            <a:endParaRPr/>
          </a:p>
          <a:p>
            <a:pPr marL="0" marR="0" lvl="0" indent="0" algn="just" rtl="0">
              <a:spcBef>
                <a:spcPts val="0"/>
              </a:spcBef>
              <a:spcAft>
                <a:spcPts val="0"/>
              </a:spcAft>
              <a:buNone/>
            </a:pPr>
            <a:endParaRPr sz="1200">
              <a:solidFill>
                <a:srgbClr val="002060"/>
              </a:solidFill>
              <a:latin typeface="Arial"/>
              <a:ea typeface="Arial"/>
              <a:cs typeface="Arial"/>
              <a:sym typeface="Arial"/>
            </a:endParaRPr>
          </a:p>
          <a:p>
            <a:pPr marL="0" marR="0" lvl="0" indent="0" algn="just" rtl="0">
              <a:spcBef>
                <a:spcPts val="0"/>
              </a:spcBef>
              <a:spcAft>
                <a:spcPts val="0"/>
              </a:spcAft>
              <a:buNone/>
            </a:pPr>
            <a:r>
              <a:rPr lang="en-US" sz="1200">
                <a:solidFill>
                  <a:srgbClr val="002060"/>
                </a:solidFill>
                <a:latin typeface="Arial"/>
                <a:ea typeface="Arial"/>
                <a:cs typeface="Arial"/>
                <a:sym typeface="Arial"/>
              </a:rPr>
              <a:t>c) La </a:t>
            </a:r>
            <a:r>
              <a:rPr lang="en-US" sz="1200" b="1">
                <a:solidFill>
                  <a:srgbClr val="002060"/>
                </a:solidFill>
                <a:latin typeface="Arial"/>
                <a:ea typeface="Arial"/>
                <a:cs typeface="Arial"/>
                <a:sym typeface="Arial"/>
              </a:rPr>
              <a:t>emisión de un Código de Ética </a:t>
            </a:r>
            <a:r>
              <a:rPr lang="en-US" sz="1200">
                <a:solidFill>
                  <a:srgbClr val="002060"/>
                </a:solidFill>
                <a:latin typeface="Arial"/>
                <a:ea typeface="Arial"/>
                <a:cs typeface="Arial"/>
                <a:sym typeface="Arial"/>
              </a:rPr>
              <a:t>que deban observar los integrantes de la sociedad.</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4"/>
          <p:cNvSpPr/>
          <p:nvPr/>
        </p:nvSpPr>
        <p:spPr>
          <a:xfrm>
            <a:off x="305" y="0"/>
            <a:ext cx="12191695"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eiryo"/>
              <a:ea typeface="Meiryo"/>
              <a:cs typeface="Meiryo"/>
              <a:sym typeface="Meiryo"/>
            </a:endParaRPr>
          </a:p>
        </p:txBody>
      </p:sp>
      <p:pic>
        <p:nvPicPr>
          <p:cNvPr id="187" name="Google Shape;187;p14" descr="Mano de una persona con los brazos cruzados&#10;&#10;Descripción generada automáticamente con confianza baja"/>
          <p:cNvPicPr preferRelativeResize="0"/>
          <p:nvPr/>
        </p:nvPicPr>
        <p:blipFill rotWithShape="1">
          <a:blip r:embed="rId3">
            <a:alphaModFix/>
          </a:blip>
          <a:srcRect r="1369" b="-1"/>
          <a:stretch/>
        </p:blipFill>
        <p:spPr>
          <a:xfrm>
            <a:off x="20" y="10"/>
            <a:ext cx="9947062" cy="6857990"/>
          </a:xfrm>
          <a:prstGeom prst="rect">
            <a:avLst/>
          </a:prstGeom>
          <a:noFill/>
          <a:ln>
            <a:noFill/>
          </a:ln>
        </p:spPr>
      </p:pic>
      <p:sp>
        <p:nvSpPr>
          <p:cNvPr id="188" name="Google Shape;188;p14"/>
          <p:cNvSpPr/>
          <p:nvPr/>
        </p:nvSpPr>
        <p:spPr>
          <a:xfrm flipH="1">
            <a:off x="6986049" y="0"/>
            <a:ext cx="5205951" cy="6858000"/>
          </a:xfrm>
          <a:custGeom>
            <a:avLst/>
            <a:gdLst/>
            <a:ahLst/>
            <a:cxnLst/>
            <a:rect l="l" t="t" r="r" b="b"/>
            <a:pathLst>
              <a:path w="5205951" h="6858000" extrusionOk="0">
                <a:moveTo>
                  <a:pt x="0" y="0"/>
                </a:moveTo>
                <a:lnTo>
                  <a:pt x="1709529" y="0"/>
                </a:lnTo>
                <a:lnTo>
                  <a:pt x="2489695" y="0"/>
                </a:lnTo>
                <a:lnTo>
                  <a:pt x="3582928" y="0"/>
                </a:lnTo>
                <a:lnTo>
                  <a:pt x="3605052" y="14997"/>
                </a:lnTo>
                <a:cubicBezTo>
                  <a:pt x="4632215" y="754641"/>
                  <a:pt x="5205951" y="2093192"/>
                  <a:pt x="5205951" y="3621656"/>
                </a:cubicBezTo>
                <a:cubicBezTo>
                  <a:pt x="5205951" y="4969131"/>
                  <a:pt x="4277226" y="5602839"/>
                  <a:pt x="3331601" y="6374814"/>
                </a:cubicBezTo>
                <a:cubicBezTo>
                  <a:pt x="3159398" y="6515397"/>
                  <a:pt x="2988771" y="6653108"/>
                  <a:pt x="2814953" y="6780599"/>
                </a:cubicBezTo>
                <a:lnTo>
                  <a:pt x="2703197" y="6858000"/>
                </a:lnTo>
                <a:lnTo>
                  <a:pt x="2489695" y="6858000"/>
                </a:lnTo>
                <a:lnTo>
                  <a:pt x="1709529" y="6858000"/>
                </a:lnTo>
                <a:lnTo>
                  <a:pt x="0" y="6858000"/>
                </a:lnTo>
                <a:close/>
              </a:path>
            </a:pathLst>
          </a:custGeom>
          <a:solidFill>
            <a:srgbClr val="FFFFFF">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89" name="Google Shape;189;p14"/>
          <p:cNvSpPr/>
          <p:nvPr/>
        </p:nvSpPr>
        <p:spPr>
          <a:xfrm>
            <a:off x="7148226" y="0"/>
            <a:ext cx="5043774" cy="6858000"/>
          </a:xfrm>
          <a:custGeom>
            <a:avLst/>
            <a:gdLst/>
            <a:ahLst/>
            <a:cxnLst/>
            <a:rect l="l" t="t" r="r" b="b"/>
            <a:pathLst>
              <a:path w="5043774" h="6858000" extrusionOk="0">
                <a:moveTo>
                  <a:pt x="1648981" y="0"/>
                </a:moveTo>
                <a:lnTo>
                  <a:pt x="2759699" y="0"/>
                </a:lnTo>
                <a:lnTo>
                  <a:pt x="3379301" y="0"/>
                </a:lnTo>
                <a:lnTo>
                  <a:pt x="3552342" y="0"/>
                </a:lnTo>
                <a:lnTo>
                  <a:pt x="4617166" y="0"/>
                </a:lnTo>
                <a:lnTo>
                  <a:pt x="4786130" y="0"/>
                </a:lnTo>
                <a:lnTo>
                  <a:pt x="4980168" y="0"/>
                </a:lnTo>
                <a:lnTo>
                  <a:pt x="5043774" y="0"/>
                </a:lnTo>
                <a:lnTo>
                  <a:pt x="5043774" y="6858000"/>
                </a:lnTo>
                <a:lnTo>
                  <a:pt x="4980168" y="6858000"/>
                </a:lnTo>
                <a:lnTo>
                  <a:pt x="4786130" y="6858000"/>
                </a:lnTo>
                <a:lnTo>
                  <a:pt x="4617166" y="6858000"/>
                </a:lnTo>
                <a:lnTo>
                  <a:pt x="3552342" y="6858000"/>
                </a:lnTo>
                <a:lnTo>
                  <a:pt x="3379301" y="6858000"/>
                </a:lnTo>
                <a:lnTo>
                  <a:pt x="2759699" y="6858000"/>
                </a:lnTo>
                <a:lnTo>
                  <a:pt x="2542782" y="6858000"/>
                </a:lnTo>
                <a:lnTo>
                  <a:pt x="2429239" y="6780599"/>
                </a:lnTo>
                <a:cubicBezTo>
                  <a:pt x="2252641" y="6653108"/>
                  <a:pt x="2079285" y="6515397"/>
                  <a:pt x="1904328" y="6374814"/>
                </a:cubicBezTo>
                <a:cubicBezTo>
                  <a:pt x="943579" y="5602839"/>
                  <a:pt x="0" y="4969131"/>
                  <a:pt x="0" y="3621656"/>
                </a:cubicBezTo>
                <a:cubicBezTo>
                  <a:pt x="0" y="2093192"/>
                  <a:pt x="582912" y="754641"/>
                  <a:pt x="1626503" y="14997"/>
                </a:cubicBezTo>
                <a:close/>
              </a:path>
            </a:pathLst>
          </a:cu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FFFFFF"/>
              </a:solidFill>
              <a:latin typeface="Meiryo"/>
              <a:ea typeface="Meiryo"/>
              <a:cs typeface="Meiryo"/>
              <a:sym typeface="Meiryo"/>
            </a:endParaRPr>
          </a:p>
        </p:txBody>
      </p:sp>
      <p:sp>
        <p:nvSpPr>
          <p:cNvPr id="190" name="Google Shape;190;p14"/>
          <p:cNvSpPr/>
          <p:nvPr/>
        </p:nvSpPr>
        <p:spPr>
          <a:xfrm flipH="1">
            <a:off x="6697013" y="0"/>
            <a:ext cx="2529723" cy="6858000"/>
          </a:xfrm>
          <a:custGeom>
            <a:avLst/>
            <a:gdLst/>
            <a:ahLst/>
            <a:cxnLst/>
            <a:rect l="l" t="t" r="r" b="b"/>
            <a:pathLst>
              <a:path w="2529723" h="6858000" extrusionOk="0">
                <a:moveTo>
                  <a:pt x="1258269" y="0"/>
                </a:moveTo>
                <a:lnTo>
                  <a:pt x="1275627" y="0"/>
                </a:lnTo>
                <a:lnTo>
                  <a:pt x="1302560" y="24338"/>
                </a:lnTo>
                <a:cubicBezTo>
                  <a:pt x="2156831" y="855667"/>
                  <a:pt x="2590622" y="2191755"/>
                  <a:pt x="2522825" y="3678515"/>
                </a:cubicBezTo>
                <a:cubicBezTo>
                  <a:pt x="2459072" y="5076606"/>
                  <a:pt x="1519830" y="5692656"/>
                  <a:pt x="557500" y="6451411"/>
                </a:cubicBezTo>
                <a:cubicBezTo>
                  <a:pt x="382255" y="6589587"/>
                  <a:pt x="208689" y="6724853"/>
                  <a:pt x="32482" y="6849373"/>
                </a:cubicBezTo>
                <a:lnTo>
                  <a:pt x="19531" y="6858000"/>
                </a:lnTo>
                <a:lnTo>
                  <a:pt x="0" y="6858000"/>
                </a:lnTo>
                <a:lnTo>
                  <a:pt x="14202" y="6848540"/>
                </a:lnTo>
                <a:cubicBezTo>
                  <a:pt x="190409" y="6724020"/>
                  <a:pt x="363976" y="6588754"/>
                  <a:pt x="539221" y="6450578"/>
                </a:cubicBezTo>
                <a:cubicBezTo>
                  <a:pt x="1501550" y="5691822"/>
                  <a:pt x="2440792" y="5075773"/>
                  <a:pt x="2504546" y="3677682"/>
                </a:cubicBezTo>
                <a:cubicBezTo>
                  <a:pt x="2572343" y="2190921"/>
                  <a:pt x="2138551" y="854834"/>
                  <a:pt x="1284280" y="23504"/>
                </a:cubicBezTo>
                <a:close/>
              </a:path>
            </a:pathLst>
          </a:custGeom>
          <a:solidFill>
            <a:srgbClr val="FFFFFF">
              <a:alpha val="6980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FFFFF"/>
              </a:solidFill>
              <a:latin typeface="Meiryo"/>
              <a:ea typeface="Meiryo"/>
              <a:cs typeface="Meiryo"/>
              <a:sym typeface="Meiryo"/>
            </a:endParaRPr>
          </a:p>
        </p:txBody>
      </p:sp>
      <p:sp>
        <p:nvSpPr>
          <p:cNvPr id="191" name="Google Shape;191;p14"/>
          <p:cNvSpPr txBox="1"/>
          <p:nvPr/>
        </p:nvSpPr>
        <p:spPr>
          <a:xfrm>
            <a:off x="8419245" y="98662"/>
            <a:ext cx="3633746" cy="1588422"/>
          </a:xfrm>
          <a:prstGeom prst="rect">
            <a:avLst/>
          </a:prstGeom>
          <a:noFill/>
          <a:ln>
            <a:noFill/>
          </a:ln>
        </p:spPr>
        <p:txBody>
          <a:bodyPr spcFirstLastPara="1" wrap="square" lIns="91425" tIns="45700" rIns="91425" bIns="45700" anchor="b" anchorCtr="0">
            <a:normAutofit/>
          </a:bodyPr>
          <a:lstStyle/>
          <a:p>
            <a:pPr marL="0" marR="0" lvl="0" indent="0" algn="l" rtl="0">
              <a:lnSpc>
                <a:spcPct val="90000"/>
              </a:lnSpc>
              <a:spcBef>
                <a:spcPts val="0"/>
              </a:spcBef>
              <a:spcAft>
                <a:spcPts val="0"/>
              </a:spcAft>
              <a:buNone/>
            </a:pPr>
            <a:r>
              <a:rPr lang="en-US" sz="2600" b="1">
                <a:solidFill>
                  <a:srgbClr val="0070C0"/>
                </a:solidFill>
                <a:latin typeface="Arial"/>
                <a:ea typeface="Arial"/>
                <a:cs typeface="Arial"/>
                <a:sym typeface="Arial"/>
              </a:rPr>
              <a:t>LEY FEDERAL DE RESPONSABILIDAD AMBIENTAL</a:t>
            </a:r>
            <a:endParaRPr/>
          </a:p>
        </p:txBody>
      </p:sp>
      <p:sp>
        <p:nvSpPr>
          <p:cNvPr id="192" name="Google Shape;192;p14"/>
          <p:cNvSpPr txBox="1"/>
          <p:nvPr/>
        </p:nvSpPr>
        <p:spPr>
          <a:xfrm>
            <a:off x="8292385" y="1785736"/>
            <a:ext cx="3633747" cy="27000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1000"/>
              <a:buFont typeface="Arial"/>
              <a:buChar char="•"/>
            </a:pPr>
            <a:r>
              <a:rPr lang="en-US" sz="1000" b="1">
                <a:solidFill>
                  <a:srgbClr val="002060"/>
                </a:solidFill>
                <a:latin typeface="Arial"/>
                <a:ea typeface="Arial"/>
                <a:cs typeface="Arial"/>
                <a:sym typeface="Arial"/>
              </a:rPr>
              <a:t>Artículo 20.- </a:t>
            </a:r>
            <a:r>
              <a:rPr lang="en-US" sz="1000">
                <a:solidFill>
                  <a:srgbClr val="002060"/>
                </a:solidFill>
                <a:latin typeface="Arial"/>
                <a:ea typeface="Arial"/>
                <a:cs typeface="Arial"/>
                <a:sym typeface="Arial"/>
              </a:rPr>
              <a:t>Los montos mínimos y máximos de la Sanción Económica prevista para una persona moral, se </a:t>
            </a:r>
            <a:r>
              <a:rPr lang="en-US" sz="1000" b="1">
                <a:solidFill>
                  <a:srgbClr val="002060"/>
                </a:solidFill>
                <a:latin typeface="Arial"/>
                <a:ea typeface="Arial"/>
                <a:cs typeface="Arial"/>
                <a:sym typeface="Arial"/>
              </a:rPr>
              <a:t>reducirán a su tercera parte </a:t>
            </a:r>
            <a:r>
              <a:rPr lang="en-US" sz="1000">
                <a:solidFill>
                  <a:srgbClr val="002060"/>
                </a:solidFill>
                <a:latin typeface="Arial"/>
                <a:ea typeface="Arial"/>
                <a:cs typeface="Arial"/>
                <a:sym typeface="Arial"/>
              </a:rPr>
              <a:t>cuando se acrediten al menos tres de las siguientes:</a:t>
            </a:r>
            <a:endParaRPr/>
          </a:p>
          <a:p>
            <a:pPr marL="0" marR="0" lvl="0" indent="63500" algn="l" rtl="0">
              <a:lnSpc>
                <a:spcPct val="90000"/>
              </a:lnSpc>
              <a:spcBef>
                <a:spcPts val="600"/>
              </a:spcBef>
              <a:spcAft>
                <a:spcPts val="0"/>
              </a:spcAft>
              <a:buClr>
                <a:schemeClr val="dk1"/>
              </a:buClr>
              <a:buSzPts val="1000"/>
              <a:buFont typeface="Arial"/>
              <a:buNone/>
            </a:pPr>
            <a:endParaRPr sz="1000">
              <a:solidFill>
                <a:srgbClr val="002060"/>
              </a:solidFill>
              <a:latin typeface="Arial"/>
              <a:ea typeface="Arial"/>
              <a:cs typeface="Arial"/>
              <a:sym typeface="Arial"/>
            </a:endParaRPr>
          </a:p>
          <a:p>
            <a:pPr marL="0" marR="0" lvl="0" indent="0" algn="l" rtl="0">
              <a:lnSpc>
                <a:spcPct val="90000"/>
              </a:lnSpc>
              <a:spcBef>
                <a:spcPts val="600"/>
              </a:spcBef>
              <a:spcAft>
                <a:spcPts val="0"/>
              </a:spcAft>
              <a:buClr>
                <a:srgbClr val="002060"/>
              </a:buClr>
              <a:buSzPts val="1000"/>
              <a:buFont typeface="Arial"/>
              <a:buChar char="•"/>
            </a:pPr>
            <a:r>
              <a:rPr lang="en-US" sz="1000">
                <a:solidFill>
                  <a:srgbClr val="002060"/>
                </a:solidFill>
                <a:latin typeface="Arial"/>
                <a:ea typeface="Arial"/>
                <a:cs typeface="Arial"/>
                <a:sym typeface="Arial"/>
              </a:rPr>
              <a:t>I. Que dicha persona no ha sido sentenciada previamente en términos de lo dispuesto por esta Ley; ni es reincidente en términos de lo dispuesto por las Leyes ambientales;</a:t>
            </a:r>
            <a:endParaRPr/>
          </a:p>
          <a:p>
            <a:pPr marL="0" marR="0" lvl="0" indent="63500" algn="l" rtl="0">
              <a:lnSpc>
                <a:spcPct val="90000"/>
              </a:lnSpc>
              <a:spcBef>
                <a:spcPts val="600"/>
              </a:spcBef>
              <a:spcAft>
                <a:spcPts val="0"/>
              </a:spcAft>
              <a:buClr>
                <a:schemeClr val="dk1"/>
              </a:buClr>
              <a:buSzPts val="1000"/>
              <a:buFont typeface="Arial"/>
              <a:buNone/>
            </a:pPr>
            <a:endParaRPr sz="1000">
              <a:solidFill>
                <a:srgbClr val="002060"/>
              </a:solidFill>
              <a:latin typeface="Arial"/>
              <a:ea typeface="Arial"/>
              <a:cs typeface="Arial"/>
              <a:sym typeface="Arial"/>
            </a:endParaRPr>
          </a:p>
          <a:p>
            <a:pPr marL="0" marR="0" lvl="0" indent="0" algn="l" rtl="0">
              <a:lnSpc>
                <a:spcPct val="90000"/>
              </a:lnSpc>
              <a:spcBef>
                <a:spcPts val="600"/>
              </a:spcBef>
              <a:spcAft>
                <a:spcPts val="0"/>
              </a:spcAft>
              <a:buClr>
                <a:srgbClr val="002060"/>
              </a:buClr>
              <a:buSzPts val="1000"/>
              <a:buFont typeface="Arial"/>
              <a:buChar char="•"/>
            </a:pPr>
            <a:r>
              <a:rPr lang="en-US" sz="1000">
                <a:solidFill>
                  <a:srgbClr val="002060"/>
                </a:solidFill>
                <a:latin typeface="Arial"/>
                <a:ea typeface="Arial"/>
                <a:cs typeface="Arial"/>
                <a:sym typeface="Arial"/>
              </a:rPr>
              <a:t>II. Que sus empleados, representantes, y quienes ejercen cargos de dirección, mando o control en su estructura u organización no han sido sentenciados por delitos contra el ambiente o la gestión ambiental, cometidos bajo el amparo de la persona moral responsable, en su beneficio o con sus medios;</a:t>
            </a:r>
            <a:endParaRPr/>
          </a:p>
          <a:p>
            <a:pPr marL="0" marR="0" lvl="0" indent="63500" algn="l" rtl="0">
              <a:lnSpc>
                <a:spcPct val="90000"/>
              </a:lnSpc>
              <a:spcBef>
                <a:spcPts val="600"/>
              </a:spcBef>
              <a:spcAft>
                <a:spcPts val="0"/>
              </a:spcAft>
              <a:buClr>
                <a:schemeClr val="dk1"/>
              </a:buClr>
              <a:buSzPts val="1000"/>
              <a:buFont typeface="Arial"/>
              <a:buNone/>
            </a:pPr>
            <a:endParaRPr sz="1000">
              <a:solidFill>
                <a:srgbClr val="002060"/>
              </a:solidFill>
              <a:latin typeface="Arial"/>
              <a:ea typeface="Arial"/>
              <a:cs typeface="Arial"/>
              <a:sym typeface="Arial"/>
            </a:endParaRPr>
          </a:p>
          <a:p>
            <a:pPr marL="0" marR="0" lvl="0" indent="0" algn="l" rtl="0">
              <a:lnSpc>
                <a:spcPct val="90000"/>
              </a:lnSpc>
              <a:spcBef>
                <a:spcPts val="600"/>
              </a:spcBef>
              <a:spcAft>
                <a:spcPts val="0"/>
              </a:spcAft>
              <a:buClr>
                <a:srgbClr val="002060"/>
              </a:buClr>
              <a:buSzPts val="1000"/>
              <a:buFont typeface="Arial"/>
              <a:buChar char="•"/>
            </a:pPr>
            <a:r>
              <a:rPr lang="en-US" sz="1000">
                <a:solidFill>
                  <a:srgbClr val="002060"/>
                </a:solidFill>
                <a:latin typeface="Arial"/>
                <a:ea typeface="Arial"/>
                <a:cs typeface="Arial"/>
                <a:sym typeface="Arial"/>
              </a:rPr>
              <a:t>III. Haber contado por lo menos con tres años de anterioridad a la conducta que ocasionó el daño, </a:t>
            </a:r>
            <a:r>
              <a:rPr lang="en-US" sz="1000" b="1">
                <a:solidFill>
                  <a:srgbClr val="002060"/>
                </a:solidFill>
                <a:latin typeface="Arial"/>
                <a:ea typeface="Arial"/>
                <a:cs typeface="Arial"/>
                <a:sym typeface="Arial"/>
              </a:rPr>
              <a:t>con un órgano de control interno dedicado de hecho a verificar permanentemente </a:t>
            </a:r>
            <a:r>
              <a:rPr lang="en-US" sz="1000" b="1" u="sng">
                <a:solidFill>
                  <a:srgbClr val="002060"/>
                </a:solidFill>
                <a:latin typeface="Arial"/>
                <a:ea typeface="Arial"/>
                <a:cs typeface="Arial"/>
                <a:sym typeface="Arial"/>
              </a:rPr>
              <a:t>el cumplimiento de las obligaciones de la persona moral derivadas de las Leyes, licencias, autorizaciones, permisos o concesiones ambientales; así como con un sistema interno de gestión y capacitación ambiental </a:t>
            </a:r>
            <a:r>
              <a:rPr lang="en-US" sz="1000" b="1">
                <a:solidFill>
                  <a:srgbClr val="002060"/>
                </a:solidFill>
                <a:latin typeface="Arial"/>
                <a:ea typeface="Arial"/>
                <a:cs typeface="Arial"/>
                <a:sym typeface="Arial"/>
              </a:rPr>
              <a:t>en funcionamiento permanente</a:t>
            </a:r>
            <a:r>
              <a:rPr lang="en-US" sz="1000">
                <a:solidFill>
                  <a:srgbClr val="002060"/>
                </a:solidFill>
                <a:latin typeface="Arial"/>
                <a:ea typeface="Arial"/>
                <a:cs typeface="Arial"/>
                <a:sym typeface="Arial"/>
              </a:rPr>
              <a:t>;</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pic>
        <p:nvPicPr>
          <p:cNvPr id="197" name="Google Shape;197;p15"/>
          <p:cNvPicPr preferRelativeResize="0"/>
          <p:nvPr/>
        </p:nvPicPr>
        <p:blipFill rotWithShape="1">
          <a:blip r:embed="rId3">
            <a:alphaModFix/>
          </a:blip>
          <a:srcRect l="8868" t="29460" r="32190" b="11414"/>
          <a:stretch/>
        </p:blipFill>
        <p:spPr>
          <a:xfrm>
            <a:off x="421106" y="1431588"/>
            <a:ext cx="9092532" cy="4680454"/>
          </a:xfrm>
          <a:prstGeom prst="rect">
            <a:avLst/>
          </a:prstGeom>
          <a:noFill/>
          <a:ln>
            <a:noFill/>
          </a:ln>
        </p:spPr>
      </p:pic>
      <p:sp>
        <p:nvSpPr>
          <p:cNvPr id="198" name="Google Shape;198;p15"/>
          <p:cNvSpPr txBox="1"/>
          <p:nvPr/>
        </p:nvSpPr>
        <p:spPr>
          <a:xfrm>
            <a:off x="138363" y="415925"/>
            <a:ext cx="4681046"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6000" b="1" dirty="0">
                <a:solidFill>
                  <a:srgbClr val="0070C0"/>
                </a:solidFill>
                <a:latin typeface="Arial"/>
                <a:ea typeface="Arial"/>
                <a:cs typeface="Arial"/>
                <a:sym typeface="Arial"/>
              </a:rPr>
              <a:t>T-MEC</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6"/>
          <p:cNvSpPr/>
          <p:nvPr/>
        </p:nvSpPr>
        <p:spPr>
          <a:xfrm>
            <a:off x="3049" y="0"/>
            <a:ext cx="12188952" cy="68580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16"/>
          <p:cNvPicPr preferRelativeResize="0"/>
          <p:nvPr/>
        </p:nvPicPr>
        <p:blipFill rotWithShape="1">
          <a:blip r:embed="rId3">
            <a:alphaModFix/>
          </a:blip>
          <a:srcRect l="12933" r="-1" b="-1"/>
          <a:stretch/>
        </p:blipFill>
        <p:spPr>
          <a:xfrm>
            <a:off x="2522356" y="10"/>
            <a:ext cx="9669642" cy="6857990"/>
          </a:xfrm>
          <a:prstGeom prst="rect">
            <a:avLst/>
          </a:prstGeom>
          <a:noFill/>
          <a:ln>
            <a:noFill/>
          </a:ln>
        </p:spPr>
      </p:pic>
      <p:sp>
        <p:nvSpPr>
          <p:cNvPr id="205" name="Google Shape;205;p16"/>
          <p:cNvSpPr/>
          <p:nvPr/>
        </p:nvSpPr>
        <p:spPr>
          <a:xfrm>
            <a:off x="-1" y="0"/>
            <a:ext cx="7390263" cy="6858000"/>
          </a:xfrm>
          <a:prstGeom prst="rect">
            <a:avLst/>
          </a:prstGeom>
          <a:gradFill>
            <a:gsLst>
              <a:gs pos="0">
                <a:srgbClr val="FFFFFF">
                  <a:alpha val="0"/>
                </a:srgbClr>
              </a:gs>
              <a:gs pos="19000">
                <a:srgbClr val="FFFFFF">
                  <a:alpha val="37647"/>
                </a:srgbClr>
              </a:gs>
              <a:gs pos="35000">
                <a:srgbClr val="FFFFFF">
                  <a:alpha val="76862"/>
                </a:srgbClr>
              </a:gs>
              <a:gs pos="48000">
                <a:schemeClr val="lt1"/>
              </a:gs>
              <a:gs pos="100000">
                <a:schemeClr val="lt1"/>
              </a:gs>
            </a:gsLst>
            <a:lin ang="10800000" scaled="0"/>
          </a:gra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6" name="Google Shape;206;p16"/>
          <p:cNvSpPr txBox="1"/>
          <p:nvPr/>
        </p:nvSpPr>
        <p:spPr>
          <a:xfrm>
            <a:off x="609737" y="182563"/>
            <a:ext cx="3822189" cy="1899912"/>
          </a:xfrm>
          <a:prstGeom prst="rect">
            <a:avLst/>
          </a:prstGeom>
          <a:noFill/>
          <a:ln>
            <a:noFill/>
          </a:ln>
        </p:spPr>
        <p:txBody>
          <a:bodyPr spcFirstLastPara="1" wrap="square" lIns="91425" tIns="45700" rIns="91425" bIns="45700" anchor="ctr" anchorCtr="0">
            <a:normAutofit fontScale="92500" lnSpcReduction="10000"/>
          </a:bodyPr>
          <a:lstStyle/>
          <a:p>
            <a:pPr marL="0" marR="0" lvl="0" indent="0" algn="l" rtl="0">
              <a:lnSpc>
                <a:spcPct val="90000"/>
              </a:lnSpc>
              <a:spcBef>
                <a:spcPts val="0"/>
              </a:spcBef>
              <a:spcAft>
                <a:spcPts val="0"/>
              </a:spcAft>
              <a:buNone/>
            </a:pPr>
            <a:r>
              <a:rPr lang="en-US" sz="2800" b="1">
                <a:solidFill>
                  <a:srgbClr val="0070C0"/>
                </a:solidFill>
                <a:latin typeface="Arial"/>
                <a:ea typeface="Arial"/>
                <a:cs typeface="Arial"/>
                <a:sym typeface="Arial"/>
              </a:rPr>
              <a:t> </a:t>
            </a:r>
            <a:endParaRPr/>
          </a:p>
          <a:p>
            <a:pPr marL="0" marR="0" lvl="0" indent="0" algn="l" rtl="0">
              <a:lnSpc>
                <a:spcPct val="90000"/>
              </a:lnSpc>
              <a:spcBef>
                <a:spcPts val="600"/>
              </a:spcBef>
              <a:spcAft>
                <a:spcPts val="0"/>
              </a:spcAft>
              <a:buNone/>
            </a:pPr>
            <a:r>
              <a:rPr lang="en-US" sz="2800" b="1">
                <a:solidFill>
                  <a:srgbClr val="0070C0"/>
                </a:solidFill>
                <a:latin typeface="Arial"/>
                <a:ea typeface="Arial"/>
                <a:cs typeface="Arial"/>
                <a:sym typeface="Arial"/>
              </a:rPr>
              <a:t>Código Penal del Estado de Quintana Roo Artículo 18 Quinquies </a:t>
            </a:r>
            <a:endParaRPr/>
          </a:p>
          <a:p>
            <a:pPr marL="0" marR="0" lvl="0" indent="0" algn="l" rtl="0">
              <a:lnSpc>
                <a:spcPct val="90000"/>
              </a:lnSpc>
              <a:spcBef>
                <a:spcPts val="600"/>
              </a:spcBef>
              <a:spcAft>
                <a:spcPts val="0"/>
              </a:spcAft>
              <a:buNone/>
            </a:pPr>
            <a:endParaRPr sz="2800" b="1">
              <a:solidFill>
                <a:schemeClr val="dk1"/>
              </a:solidFill>
              <a:latin typeface="Arial"/>
              <a:ea typeface="Arial"/>
              <a:cs typeface="Arial"/>
              <a:sym typeface="Arial"/>
            </a:endParaRPr>
          </a:p>
        </p:txBody>
      </p:sp>
      <p:sp>
        <p:nvSpPr>
          <p:cNvPr id="207" name="Google Shape;207;p16"/>
          <p:cNvSpPr/>
          <p:nvPr/>
        </p:nvSpPr>
        <p:spPr>
          <a:xfrm>
            <a:off x="609737" y="2265037"/>
            <a:ext cx="4375920" cy="3742762"/>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1000"/>
              <a:buFont typeface="Arial"/>
              <a:buChar char="•"/>
            </a:pPr>
            <a:r>
              <a:rPr lang="en-US" sz="1000">
                <a:solidFill>
                  <a:schemeClr val="dk1"/>
                </a:solidFill>
                <a:latin typeface="Arial"/>
                <a:ea typeface="Arial"/>
                <a:cs typeface="Arial"/>
                <a:sym typeface="Arial"/>
              </a:rPr>
              <a:t>Los modelos de organización, gestión y prevención a que se refieren el inciso a) del artículo 18 Ter y el artículo 18 Quáter, deberán cumplir los siguientes requisitos:</a:t>
            </a:r>
            <a:endParaRPr/>
          </a:p>
          <a:p>
            <a:pPr marL="0" marR="0" lvl="0" indent="0" algn="l" rtl="0">
              <a:lnSpc>
                <a:spcPct val="90000"/>
              </a:lnSpc>
              <a:spcBef>
                <a:spcPts val="800"/>
              </a:spcBef>
              <a:spcAft>
                <a:spcPts val="0"/>
              </a:spcAft>
              <a:buClr>
                <a:schemeClr val="dk1"/>
              </a:buClr>
              <a:buSzPts val="1000"/>
              <a:buFont typeface="Arial"/>
              <a:buChar char="•"/>
            </a:pPr>
            <a:r>
              <a:rPr lang="en-US" sz="1000">
                <a:solidFill>
                  <a:schemeClr val="dk1"/>
                </a:solidFill>
                <a:latin typeface="Arial"/>
                <a:ea typeface="Arial"/>
                <a:cs typeface="Arial"/>
                <a:sym typeface="Arial"/>
              </a:rPr>
              <a:t>I. </a:t>
            </a:r>
            <a:r>
              <a:rPr lang="en-US" sz="1000" b="1">
                <a:solidFill>
                  <a:schemeClr val="dk1"/>
                </a:solidFill>
                <a:latin typeface="Arial"/>
                <a:ea typeface="Arial"/>
                <a:cs typeface="Arial"/>
                <a:sym typeface="Arial"/>
              </a:rPr>
              <a:t>Identificarán las actividades </a:t>
            </a:r>
            <a:r>
              <a:rPr lang="en-US" sz="1000">
                <a:solidFill>
                  <a:schemeClr val="dk1"/>
                </a:solidFill>
                <a:latin typeface="Arial"/>
                <a:ea typeface="Arial"/>
                <a:cs typeface="Arial"/>
                <a:sym typeface="Arial"/>
              </a:rPr>
              <a:t>en cuyo ámbito puedan ser cometidos los delitos que deben ser prevenidos;</a:t>
            </a:r>
            <a:endParaRPr/>
          </a:p>
          <a:p>
            <a:pPr marL="0" marR="0" lvl="0" indent="0" algn="l" rtl="0">
              <a:lnSpc>
                <a:spcPct val="90000"/>
              </a:lnSpc>
              <a:spcBef>
                <a:spcPts val="800"/>
              </a:spcBef>
              <a:spcAft>
                <a:spcPts val="0"/>
              </a:spcAft>
              <a:buClr>
                <a:schemeClr val="dk1"/>
              </a:buClr>
              <a:buSzPts val="1000"/>
              <a:buFont typeface="Arial"/>
              <a:buChar char="•"/>
            </a:pPr>
            <a:r>
              <a:rPr lang="en-US" sz="1000">
                <a:solidFill>
                  <a:schemeClr val="dk1"/>
                </a:solidFill>
                <a:latin typeface="Arial"/>
                <a:ea typeface="Arial"/>
                <a:cs typeface="Arial"/>
                <a:sym typeface="Arial"/>
              </a:rPr>
              <a:t>II. Adoptarán </a:t>
            </a:r>
            <a:r>
              <a:rPr lang="en-US" sz="1000" b="1">
                <a:solidFill>
                  <a:schemeClr val="dk1"/>
                </a:solidFill>
                <a:latin typeface="Arial"/>
                <a:ea typeface="Arial"/>
                <a:cs typeface="Arial"/>
                <a:sym typeface="Arial"/>
              </a:rPr>
              <a:t>protocolos o procedimientos que concreten el proceso de formación </a:t>
            </a:r>
            <a:r>
              <a:rPr lang="en-US" sz="1000">
                <a:solidFill>
                  <a:schemeClr val="dk1"/>
                </a:solidFill>
                <a:latin typeface="Arial"/>
                <a:ea typeface="Arial"/>
                <a:cs typeface="Arial"/>
                <a:sym typeface="Arial"/>
              </a:rPr>
              <a:t>de la voluntad de la persona jurídica, de adopción de decisiones y de ejecución de las mismas con relación a aquéllos, todo esto para </a:t>
            </a:r>
            <a:r>
              <a:rPr lang="en-US" sz="1000" b="1">
                <a:solidFill>
                  <a:schemeClr val="dk1"/>
                </a:solidFill>
                <a:latin typeface="Arial"/>
                <a:ea typeface="Arial"/>
                <a:cs typeface="Arial"/>
                <a:sym typeface="Arial"/>
              </a:rPr>
              <a:t>prevenir</a:t>
            </a:r>
            <a:r>
              <a:rPr lang="en-US" sz="1000">
                <a:solidFill>
                  <a:schemeClr val="dk1"/>
                </a:solidFill>
                <a:latin typeface="Arial"/>
                <a:ea typeface="Arial"/>
                <a:cs typeface="Arial"/>
                <a:sym typeface="Arial"/>
              </a:rPr>
              <a:t> el delito;</a:t>
            </a:r>
            <a:endParaRPr/>
          </a:p>
          <a:p>
            <a:pPr marL="0" marR="0" lvl="0" indent="0" algn="l" rtl="0">
              <a:lnSpc>
                <a:spcPct val="90000"/>
              </a:lnSpc>
              <a:spcBef>
                <a:spcPts val="800"/>
              </a:spcBef>
              <a:spcAft>
                <a:spcPts val="0"/>
              </a:spcAft>
              <a:buClr>
                <a:schemeClr val="dk1"/>
              </a:buClr>
              <a:buSzPts val="1000"/>
              <a:buFont typeface="Arial"/>
              <a:buChar char="•"/>
            </a:pPr>
            <a:r>
              <a:rPr lang="en-US" sz="1000">
                <a:solidFill>
                  <a:schemeClr val="dk1"/>
                </a:solidFill>
                <a:latin typeface="Arial"/>
                <a:ea typeface="Arial"/>
                <a:cs typeface="Arial"/>
                <a:sym typeface="Arial"/>
              </a:rPr>
              <a:t>III. </a:t>
            </a:r>
            <a:r>
              <a:rPr lang="en-US" sz="1000" b="1">
                <a:solidFill>
                  <a:schemeClr val="dk1"/>
                </a:solidFill>
                <a:latin typeface="Arial"/>
                <a:ea typeface="Arial"/>
                <a:cs typeface="Arial"/>
                <a:sym typeface="Arial"/>
              </a:rPr>
              <a:t>Dispondrán de modelos de gestión de los recursos financieros adecuados para impedir la comisión </a:t>
            </a:r>
            <a:r>
              <a:rPr lang="en-US" sz="1000">
                <a:solidFill>
                  <a:schemeClr val="dk1"/>
                </a:solidFill>
                <a:latin typeface="Arial"/>
                <a:ea typeface="Arial"/>
                <a:cs typeface="Arial"/>
                <a:sym typeface="Arial"/>
              </a:rPr>
              <a:t>de los delitos que deben ser prevenidos, así como </a:t>
            </a:r>
            <a:r>
              <a:rPr lang="en-US" sz="1000" b="1">
                <a:solidFill>
                  <a:schemeClr val="dk1"/>
                </a:solidFill>
                <a:latin typeface="Arial"/>
                <a:ea typeface="Arial"/>
                <a:cs typeface="Arial"/>
                <a:sym typeface="Arial"/>
              </a:rPr>
              <a:t>compromisos de los órganos directivos </a:t>
            </a:r>
            <a:r>
              <a:rPr lang="en-US" sz="1000">
                <a:solidFill>
                  <a:schemeClr val="dk1"/>
                </a:solidFill>
                <a:latin typeface="Arial"/>
                <a:ea typeface="Arial"/>
                <a:cs typeface="Arial"/>
                <a:sym typeface="Arial"/>
              </a:rPr>
              <a:t>o de administración para destinar recursos a la prevención de delitos;</a:t>
            </a:r>
            <a:endParaRPr/>
          </a:p>
          <a:p>
            <a:pPr marL="0" marR="0" lvl="0" indent="0" algn="l" rtl="0">
              <a:lnSpc>
                <a:spcPct val="90000"/>
              </a:lnSpc>
              <a:spcBef>
                <a:spcPts val="800"/>
              </a:spcBef>
              <a:spcAft>
                <a:spcPts val="0"/>
              </a:spcAft>
              <a:buClr>
                <a:schemeClr val="dk1"/>
              </a:buClr>
              <a:buSzPts val="1000"/>
              <a:buFont typeface="Arial"/>
              <a:buChar char="•"/>
            </a:pPr>
            <a:r>
              <a:rPr lang="en-US" sz="1000">
                <a:solidFill>
                  <a:schemeClr val="dk1"/>
                </a:solidFill>
                <a:latin typeface="Arial"/>
                <a:ea typeface="Arial"/>
                <a:cs typeface="Arial"/>
                <a:sym typeface="Arial"/>
              </a:rPr>
              <a:t>IV. Impondrán la </a:t>
            </a:r>
            <a:r>
              <a:rPr lang="en-US" sz="1000" b="1">
                <a:solidFill>
                  <a:schemeClr val="dk1"/>
                </a:solidFill>
                <a:latin typeface="Arial"/>
                <a:ea typeface="Arial"/>
                <a:cs typeface="Arial"/>
                <a:sym typeface="Arial"/>
              </a:rPr>
              <a:t>obligación</a:t>
            </a:r>
            <a:r>
              <a:rPr lang="en-US" sz="1000">
                <a:solidFill>
                  <a:schemeClr val="dk1"/>
                </a:solidFill>
                <a:latin typeface="Arial"/>
                <a:ea typeface="Arial"/>
                <a:cs typeface="Arial"/>
                <a:sym typeface="Arial"/>
              </a:rPr>
              <a:t> </a:t>
            </a:r>
            <a:r>
              <a:rPr lang="en-US" sz="1000" b="1">
                <a:solidFill>
                  <a:schemeClr val="dk1"/>
                </a:solidFill>
                <a:latin typeface="Arial"/>
                <a:ea typeface="Arial"/>
                <a:cs typeface="Arial"/>
                <a:sym typeface="Arial"/>
              </a:rPr>
              <a:t>de informar de posibles riesgos e incumplimientos </a:t>
            </a:r>
            <a:r>
              <a:rPr lang="en-US" sz="1000">
                <a:solidFill>
                  <a:schemeClr val="dk1"/>
                </a:solidFill>
                <a:latin typeface="Arial"/>
                <a:ea typeface="Arial"/>
                <a:cs typeface="Arial"/>
                <a:sym typeface="Arial"/>
              </a:rPr>
              <a:t>al organismo encargado de </a:t>
            </a:r>
            <a:r>
              <a:rPr lang="en-US" sz="1000" b="1">
                <a:solidFill>
                  <a:schemeClr val="dk1"/>
                </a:solidFill>
                <a:latin typeface="Arial"/>
                <a:ea typeface="Arial"/>
                <a:cs typeface="Arial"/>
                <a:sym typeface="Arial"/>
              </a:rPr>
              <a:t>vigilar el funcionamiento y observancia del modelo de prevención;</a:t>
            </a:r>
            <a:endParaRPr/>
          </a:p>
          <a:p>
            <a:pPr marL="0" marR="0" lvl="0" indent="0" algn="l" rtl="0">
              <a:lnSpc>
                <a:spcPct val="90000"/>
              </a:lnSpc>
              <a:spcBef>
                <a:spcPts val="800"/>
              </a:spcBef>
              <a:spcAft>
                <a:spcPts val="0"/>
              </a:spcAft>
              <a:buClr>
                <a:schemeClr val="dk1"/>
              </a:buClr>
              <a:buSzPts val="1000"/>
              <a:buFont typeface="Arial"/>
              <a:buChar char="•"/>
            </a:pPr>
            <a:r>
              <a:rPr lang="en-US" sz="1000">
                <a:solidFill>
                  <a:schemeClr val="dk1"/>
                </a:solidFill>
                <a:latin typeface="Arial"/>
                <a:ea typeface="Arial"/>
                <a:cs typeface="Arial"/>
                <a:sym typeface="Arial"/>
              </a:rPr>
              <a:t>V. Establecerán </a:t>
            </a:r>
            <a:r>
              <a:rPr lang="en-US" sz="1000" b="1">
                <a:solidFill>
                  <a:schemeClr val="dk1"/>
                </a:solidFill>
                <a:latin typeface="Arial"/>
                <a:ea typeface="Arial"/>
                <a:cs typeface="Arial"/>
                <a:sym typeface="Arial"/>
              </a:rPr>
              <a:t>un sistema disciplinario que sancione adecuadamente </a:t>
            </a:r>
            <a:r>
              <a:rPr lang="en-US" sz="1000">
                <a:solidFill>
                  <a:schemeClr val="dk1"/>
                </a:solidFill>
                <a:latin typeface="Arial"/>
                <a:ea typeface="Arial"/>
                <a:cs typeface="Arial"/>
                <a:sym typeface="Arial"/>
              </a:rPr>
              <a:t>el incumplimiento de las medidas de prevención que establezca el modelo, y</a:t>
            </a:r>
            <a:endParaRPr/>
          </a:p>
          <a:p>
            <a:pPr marL="0" marR="0" lvl="0" indent="0" algn="l" rtl="0">
              <a:lnSpc>
                <a:spcPct val="90000"/>
              </a:lnSpc>
              <a:spcBef>
                <a:spcPts val="800"/>
              </a:spcBef>
              <a:spcAft>
                <a:spcPts val="0"/>
              </a:spcAft>
              <a:buClr>
                <a:schemeClr val="dk1"/>
              </a:buClr>
              <a:buSzPts val="1000"/>
              <a:buFont typeface="Arial"/>
              <a:buChar char="•"/>
            </a:pPr>
            <a:r>
              <a:rPr lang="en-US" sz="1000">
                <a:solidFill>
                  <a:schemeClr val="dk1"/>
                </a:solidFill>
                <a:latin typeface="Arial"/>
                <a:ea typeface="Arial"/>
                <a:cs typeface="Arial"/>
                <a:sym typeface="Arial"/>
              </a:rPr>
              <a:t>VI. Realizarán una </a:t>
            </a:r>
            <a:r>
              <a:rPr lang="en-US" sz="1000" b="1">
                <a:solidFill>
                  <a:schemeClr val="dk1"/>
                </a:solidFill>
                <a:latin typeface="Arial"/>
                <a:ea typeface="Arial"/>
                <a:cs typeface="Arial"/>
                <a:sym typeface="Arial"/>
              </a:rPr>
              <a:t>verificación periódica del modelo y de su eventual modificación </a:t>
            </a:r>
            <a:r>
              <a:rPr lang="en-US" sz="1000">
                <a:solidFill>
                  <a:schemeClr val="dk1"/>
                </a:solidFill>
                <a:latin typeface="Arial"/>
                <a:ea typeface="Arial"/>
                <a:cs typeface="Arial"/>
                <a:sym typeface="Arial"/>
              </a:rPr>
              <a:t>cuando se pongan de manifiesto infracciones relevantes de sus disposiciones, o cuando se produzcan </a:t>
            </a:r>
            <a:r>
              <a:rPr lang="en-US" sz="1000" b="1">
                <a:solidFill>
                  <a:schemeClr val="dk1"/>
                </a:solidFill>
                <a:latin typeface="Arial"/>
                <a:ea typeface="Arial"/>
                <a:cs typeface="Arial"/>
                <a:sym typeface="Arial"/>
              </a:rPr>
              <a:t>cambios en la organización</a:t>
            </a:r>
            <a:r>
              <a:rPr lang="en-US" sz="1000">
                <a:solidFill>
                  <a:schemeClr val="dk1"/>
                </a:solidFill>
                <a:latin typeface="Arial"/>
                <a:ea typeface="Arial"/>
                <a:cs typeface="Arial"/>
                <a:sym typeface="Arial"/>
              </a:rPr>
              <a:t>, en la </a:t>
            </a:r>
            <a:r>
              <a:rPr lang="en-US" sz="1000" b="1">
                <a:solidFill>
                  <a:schemeClr val="dk1"/>
                </a:solidFill>
                <a:latin typeface="Arial"/>
                <a:ea typeface="Arial"/>
                <a:cs typeface="Arial"/>
                <a:sym typeface="Arial"/>
              </a:rPr>
              <a:t>estructura de control</a:t>
            </a:r>
            <a:r>
              <a:rPr lang="en-US" sz="1000">
                <a:solidFill>
                  <a:schemeClr val="dk1"/>
                </a:solidFill>
                <a:latin typeface="Arial"/>
                <a:ea typeface="Arial"/>
                <a:cs typeface="Arial"/>
                <a:sym typeface="Arial"/>
              </a:rPr>
              <a:t> o en la actividad desarrollada que los hagan necesarios</a:t>
            </a:r>
            <a:endParaRPr sz="1000">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pic>
        <p:nvPicPr>
          <p:cNvPr id="219" name="Google Shape;219;p17"/>
          <p:cNvPicPr preferRelativeResize="0"/>
          <p:nvPr/>
        </p:nvPicPr>
        <p:blipFill rotWithShape="1">
          <a:blip r:embed="rId3">
            <a:alphaModFix/>
          </a:blip>
          <a:srcRect/>
          <a:stretch/>
        </p:blipFill>
        <p:spPr>
          <a:xfrm>
            <a:off x="4200105" y="948906"/>
            <a:ext cx="3791789" cy="1388131"/>
          </a:xfrm>
          <a:prstGeom prst="rect">
            <a:avLst/>
          </a:prstGeom>
          <a:noFill/>
          <a:ln>
            <a:noFill/>
          </a:ln>
        </p:spPr>
      </p:pic>
      <p:sp>
        <p:nvSpPr>
          <p:cNvPr id="220" name="Google Shape;220;p17"/>
          <p:cNvSpPr txBox="1"/>
          <p:nvPr/>
        </p:nvSpPr>
        <p:spPr>
          <a:xfrm>
            <a:off x="1284514" y="2782669"/>
            <a:ext cx="9956616" cy="64633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800">
                <a:solidFill>
                  <a:schemeClr val="dk1"/>
                </a:solidFill>
                <a:latin typeface="Calibri"/>
                <a:ea typeface="Calibri"/>
                <a:cs typeface="Calibri"/>
                <a:sym typeface="Calibri"/>
              </a:rPr>
              <a:t>La Organización Internacional de Normalización es una organización para la creación de estándares internacionales compuesta por diversas organizaciones nacionales de estandarización.</a:t>
            </a:r>
            <a:endParaRPr/>
          </a:p>
        </p:txBody>
      </p:sp>
      <p:sp>
        <p:nvSpPr>
          <p:cNvPr id="221" name="Google Shape;221;p17"/>
          <p:cNvSpPr txBox="1"/>
          <p:nvPr/>
        </p:nvSpPr>
        <p:spPr>
          <a:xfrm>
            <a:off x="1284514" y="3430450"/>
            <a:ext cx="9956616" cy="258532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en-US" sz="1800">
                <a:solidFill>
                  <a:schemeClr val="dk1"/>
                </a:solidFill>
                <a:latin typeface="Calibri"/>
                <a:ea typeface="Calibri"/>
                <a:cs typeface="Calibri"/>
                <a:sym typeface="Calibri"/>
              </a:rPr>
              <a:t>ISO publica una serie de documentos de apoyo, como normas internacionales, guías, colecciones, listas de verificación, etc.</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en-US" sz="1800">
                <a:solidFill>
                  <a:schemeClr val="dk1"/>
                </a:solidFill>
                <a:latin typeface="Calibri"/>
                <a:ea typeface="Calibri"/>
                <a:cs typeface="Calibri"/>
                <a:sym typeface="Calibri"/>
              </a:rPr>
              <a:t>Es el mayor desarrollador mundial de estándares internacionales voluntarios y facilita el comercio mundial al proporcionar estándares comunes entre países. </a:t>
            </a:r>
            <a:endParaRPr/>
          </a:p>
          <a:p>
            <a:pPr marL="0" marR="0" lvl="0" indent="0" algn="just" rtl="0">
              <a:spcBef>
                <a:spcPts val="0"/>
              </a:spcBef>
              <a:spcAft>
                <a:spcPts val="0"/>
              </a:spcAft>
              <a:buNone/>
            </a:pPr>
            <a:endParaRPr sz="1800">
              <a:solidFill>
                <a:schemeClr val="dk1"/>
              </a:solidFill>
              <a:latin typeface="Calibri"/>
              <a:ea typeface="Calibri"/>
              <a:cs typeface="Calibri"/>
              <a:sym typeface="Calibri"/>
            </a:endParaRPr>
          </a:p>
          <a:p>
            <a:pPr marL="0" marR="0" lvl="0" indent="0" algn="just" rtl="0">
              <a:spcBef>
                <a:spcPts val="0"/>
              </a:spcBef>
              <a:spcAft>
                <a:spcPts val="0"/>
              </a:spcAft>
              <a:buNone/>
            </a:pPr>
            <a:r>
              <a:rPr lang="en-US" sz="1800">
                <a:solidFill>
                  <a:schemeClr val="dk1"/>
                </a:solidFill>
                <a:latin typeface="Calibri"/>
                <a:ea typeface="Calibri"/>
                <a:cs typeface="Calibri"/>
                <a:sym typeface="Calibri"/>
              </a:rPr>
              <a:t>Se han establecido cerca de veinte mil estándares cubriendo desde productos manufacturados y tecnología a seguridad alimenticia, agricultura y sanidad.</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8"/>
          <p:cNvSpPr txBox="1"/>
          <p:nvPr/>
        </p:nvSpPr>
        <p:spPr>
          <a:xfrm>
            <a:off x="413658" y="2011806"/>
            <a:ext cx="5428064" cy="4016484"/>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500">
                <a:solidFill>
                  <a:srgbClr val="002060"/>
                </a:solidFill>
                <a:latin typeface="Arial"/>
                <a:ea typeface="Arial"/>
                <a:cs typeface="Arial"/>
                <a:sym typeface="Arial"/>
              </a:rPr>
              <a:t>Como consecuencia de la gran cantidad de casos relacionados con la corrupción y la ilegalidad, se puso en marcha la redacción de la norma ISO 19600 sobre Sistemas de Gestión de Compliance, como estándar internacional para el cumplimiento legal.</a:t>
            </a:r>
            <a:endParaRPr/>
          </a:p>
          <a:p>
            <a:pPr marL="0" marR="0" lvl="0" indent="0" algn="just" rtl="0">
              <a:spcBef>
                <a:spcPts val="0"/>
              </a:spcBef>
              <a:spcAft>
                <a:spcPts val="0"/>
              </a:spcAft>
              <a:buNone/>
            </a:pPr>
            <a:endParaRPr sz="1500">
              <a:solidFill>
                <a:srgbClr val="002060"/>
              </a:solidFill>
              <a:latin typeface="Arial"/>
              <a:ea typeface="Arial"/>
              <a:cs typeface="Arial"/>
              <a:sym typeface="Arial"/>
            </a:endParaRPr>
          </a:p>
          <a:p>
            <a:pPr marL="0" marR="0" lvl="0" indent="0" algn="just" rtl="0">
              <a:spcBef>
                <a:spcPts val="0"/>
              </a:spcBef>
              <a:spcAft>
                <a:spcPts val="0"/>
              </a:spcAft>
              <a:buNone/>
            </a:pPr>
            <a:r>
              <a:rPr lang="en-US" sz="1500">
                <a:solidFill>
                  <a:srgbClr val="002060"/>
                </a:solidFill>
                <a:latin typeface="Arial"/>
                <a:ea typeface="Arial"/>
                <a:cs typeface="Arial"/>
                <a:sym typeface="Arial"/>
              </a:rPr>
              <a:t>Esta norma, publicada finalmente en el año 2015, establece una serie de DIRECTRICES (no requisitos), que garantizan que la empresa que la implemente cumpla el marco normativo y regulatorio que le es de aplicación. </a:t>
            </a:r>
            <a:endParaRPr/>
          </a:p>
          <a:p>
            <a:pPr marL="0" marR="0" lvl="0" indent="0" algn="just" rtl="0">
              <a:spcBef>
                <a:spcPts val="0"/>
              </a:spcBef>
              <a:spcAft>
                <a:spcPts val="0"/>
              </a:spcAft>
              <a:buNone/>
            </a:pPr>
            <a:endParaRPr sz="1500">
              <a:solidFill>
                <a:srgbClr val="002060"/>
              </a:solidFill>
              <a:latin typeface="Arial"/>
              <a:ea typeface="Arial"/>
              <a:cs typeface="Arial"/>
              <a:sym typeface="Arial"/>
            </a:endParaRPr>
          </a:p>
          <a:p>
            <a:pPr marL="0" marR="0" lvl="0" indent="0" algn="just" rtl="0">
              <a:spcBef>
                <a:spcPts val="0"/>
              </a:spcBef>
              <a:spcAft>
                <a:spcPts val="0"/>
              </a:spcAft>
              <a:buNone/>
            </a:pPr>
            <a:r>
              <a:rPr lang="en-US" sz="1500">
                <a:solidFill>
                  <a:srgbClr val="002060"/>
                </a:solidFill>
                <a:latin typeface="Arial"/>
                <a:ea typeface="Arial"/>
                <a:cs typeface="Arial"/>
                <a:sym typeface="Arial"/>
              </a:rPr>
              <a:t>Esta norma no es certificable, sino que su implementación sirve de apoyo para el cumplimiento legal de las organizaciones.</a:t>
            </a:r>
            <a:endParaRPr/>
          </a:p>
          <a:p>
            <a:pPr marL="0" marR="0" lvl="0" indent="0" algn="just" rtl="0">
              <a:spcBef>
                <a:spcPts val="0"/>
              </a:spcBef>
              <a:spcAft>
                <a:spcPts val="0"/>
              </a:spcAft>
              <a:buNone/>
            </a:pPr>
            <a:endParaRPr sz="1500">
              <a:solidFill>
                <a:srgbClr val="002060"/>
              </a:solidFill>
              <a:latin typeface="Arial"/>
              <a:ea typeface="Arial"/>
              <a:cs typeface="Arial"/>
              <a:sym typeface="Arial"/>
            </a:endParaRPr>
          </a:p>
          <a:p>
            <a:pPr marL="0" marR="0" lvl="0" indent="0" algn="just" rtl="0">
              <a:spcBef>
                <a:spcPts val="0"/>
              </a:spcBef>
              <a:spcAft>
                <a:spcPts val="0"/>
              </a:spcAft>
              <a:buNone/>
            </a:pPr>
            <a:endParaRPr sz="1500">
              <a:solidFill>
                <a:srgbClr val="002060"/>
              </a:solidFill>
              <a:latin typeface="Arial"/>
              <a:ea typeface="Arial"/>
              <a:cs typeface="Arial"/>
              <a:sym typeface="Arial"/>
            </a:endParaRPr>
          </a:p>
          <a:p>
            <a:pPr marL="0" marR="0" lvl="0" indent="0" algn="just" rtl="0">
              <a:spcBef>
                <a:spcPts val="0"/>
              </a:spcBef>
              <a:spcAft>
                <a:spcPts val="0"/>
              </a:spcAft>
              <a:buNone/>
            </a:pPr>
            <a:r>
              <a:rPr lang="en-US" sz="1500" b="1">
                <a:solidFill>
                  <a:srgbClr val="002060"/>
                </a:solidFill>
                <a:latin typeface="Arial"/>
                <a:ea typeface="Arial"/>
                <a:cs typeface="Arial"/>
                <a:sym typeface="Arial"/>
              </a:rPr>
              <a:t>ISO 37301  _ 2020  </a:t>
            </a:r>
            <a:r>
              <a:rPr lang="en-US" sz="1500">
                <a:solidFill>
                  <a:srgbClr val="002060"/>
                </a:solidFill>
                <a:latin typeface="Arial"/>
                <a:ea typeface="Arial"/>
                <a:cs typeface="Arial"/>
                <a:sym typeface="Arial"/>
              </a:rPr>
              <a:t>Norma Paraguas Compliance </a:t>
            </a:r>
            <a:endParaRPr/>
          </a:p>
        </p:txBody>
      </p:sp>
      <p:sp>
        <p:nvSpPr>
          <p:cNvPr id="227" name="Google Shape;227;p18"/>
          <p:cNvSpPr txBox="1"/>
          <p:nvPr/>
        </p:nvSpPr>
        <p:spPr>
          <a:xfrm>
            <a:off x="413658" y="1087597"/>
            <a:ext cx="6657567" cy="738664"/>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rgbClr val="00B0F0"/>
                </a:solidFill>
                <a:latin typeface="Arial"/>
                <a:ea typeface="Arial"/>
                <a:cs typeface="Arial"/>
                <a:sym typeface="Arial"/>
              </a:rPr>
              <a:t>ISO 19600- UNE 19601 – ISO 37001 – ISO 37301</a:t>
            </a:r>
            <a:endParaRPr/>
          </a:p>
          <a:p>
            <a:pPr marL="0" marR="0" lvl="0" indent="0" algn="l" rtl="0">
              <a:spcBef>
                <a:spcPts val="0"/>
              </a:spcBef>
              <a:spcAft>
                <a:spcPts val="0"/>
              </a:spcAft>
              <a:buNone/>
            </a:pPr>
            <a:r>
              <a:rPr lang="en-US" sz="2400" b="1">
                <a:solidFill>
                  <a:srgbClr val="00B0F0"/>
                </a:solidFill>
                <a:latin typeface="Arial"/>
                <a:ea typeface="Arial"/>
                <a:cs typeface="Arial"/>
                <a:sym typeface="Arial"/>
              </a:rPr>
              <a:t>  Sistemas de Gestión de Compliance</a:t>
            </a:r>
            <a:endParaRPr/>
          </a:p>
        </p:txBody>
      </p:sp>
      <p:pic>
        <p:nvPicPr>
          <p:cNvPr id="228" name="Google Shape;228;p18"/>
          <p:cNvPicPr preferRelativeResize="0"/>
          <p:nvPr/>
        </p:nvPicPr>
        <p:blipFill rotWithShape="1">
          <a:blip r:embed="rId3">
            <a:alphaModFix/>
          </a:blip>
          <a:srcRect r="26150"/>
          <a:stretch/>
        </p:blipFill>
        <p:spPr>
          <a:xfrm>
            <a:off x="6737684" y="1479885"/>
            <a:ext cx="3080084" cy="3224464"/>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pic>
        <p:nvPicPr>
          <p:cNvPr id="233" name="Google Shape;233;p19"/>
          <p:cNvPicPr preferRelativeResize="0"/>
          <p:nvPr/>
        </p:nvPicPr>
        <p:blipFill rotWithShape="1">
          <a:blip r:embed="rId3">
            <a:alphaModFix/>
          </a:blip>
          <a:srcRect l="38180"/>
          <a:stretch/>
        </p:blipFill>
        <p:spPr>
          <a:xfrm>
            <a:off x="1" y="992850"/>
            <a:ext cx="4724397" cy="5197177"/>
          </a:xfrm>
          <a:prstGeom prst="rect">
            <a:avLst/>
          </a:prstGeom>
          <a:noFill/>
          <a:ln>
            <a:noFill/>
          </a:ln>
        </p:spPr>
      </p:pic>
      <p:sp>
        <p:nvSpPr>
          <p:cNvPr id="234" name="Google Shape;234;p19"/>
          <p:cNvSpPr txBox="1"/>
          <p:nvPr/>
        </p:nvSpPr>
        <p:spPr>
          <a:xfrm>
            <a:off x="5268686" y="1167693"/>
            <a:ext cx="6203224" cy="4847481"/>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en-US" sz="1500" b="1">
                <a:solidFill>
                  <a:srgbClr val="00B0F0"/>
                </a:solidFill>
                <a:latin typeface="Arial"/>
                <a:ea typeface="Arial"/>
                <a:cs typeface="Arial"/>
                <a:sym typeface="Arial"/>
              </a:rPr>
              <a:t>En nuestro país, se adoptó </a:t>
            </a:r>
            <a:r>
              <a:rPr lang="en-US" sz="1500">
                <a:solidFill>
                  <a:srgbClr val="002060"/>
                </a:solidFill>
                <a:latin typeface="Arial"/>
                <a:ea typeface="Arial"/>
                <a:cs typeface="Arial"/>
                <a:sym typeface="Arial"/>
              </a:rPr>
              <a:t>la ISO 19600, el día 8 de junio de 2017 se expide su Declaratoria de Vigencia como la Norma Mexicana con su publicación en el Diario Oficial de la Federación. </a:t>
            </a:r>
            <a:endParaRPr/>
          </a:p>
          <a:p>
            <a:pPr marL="0" marR="0" lvl="0" indent="0" algn="just" rtl="0">
              <a:spcBef>
                <a:spcPts val="900"/>
              </a:spcBef>
              <a:spcAft>
                <a:spcPts val="0"/>
              </a:spcAft>
              <a:buNone/>
            </a:pPr>
            <a:r>
              <a:rPr lang="en-US" sz="1500">
                <a:solidFill>
                  <a:srgbClr val="002060"/>
                </a:solidFill>
                <a:latin typeface="Arial"/>
                <a:ea typeface="Arial"/>
                <a:cs typeface="Arial"/>
                <a:sym typeface="Arial"/>
              </a:rPr>
              <a:t>Se trata de la primera guía internacional que </a:t>
            </a:r>
            <a:r>
              <a:rPr lang="en-US" sz="1500" b="1" u="sng">
                <a:solidFill>
                  <a:srgbClr val="00B0F0"/>
                </a:solidFill>
                <a:latin typeface="Arial"/>
                <a:ea typeface="Arial"/>
                <a:cs typeface="Arial"/>
                <a:sym typeface="Arial"/>
              </a:rPr>
              <a:t>recoge recomendaciones y buenas prácticas aceptadas mundialmente</a:t>
            </a:r>
            <a:r>
              <a:rPr lang="en-US" sz="1500" b="1">
                <a:solidFill>
                  <a:srgbClr val="00B0F0"/>
                </a:solidFill>
                <a:latin typeface="Arial"/>
                <a:ea typeface="Arial"/>
                <a:cs typeface="Arial"/>
                <a:sym typeface="Arial"/>
              </a:rPr>
              <a:t> </a:t>
            </a:r>
            <a:r>
              <a:rPr lang="en-US" sz="1500">
                <a:solidFill>
                  <a:srgbClr val="002060"/>
                </a:solidFill>
                <a:latin typeface="Arial"/>
                <a:ea typeface="Arial"/>
                <a:cs typeface="Arial"/>
                <a:sym typeface="Arial"/>
              </a:rPr>
              <a:t>para ayudar a las organizaciones a desarrollar un sistema de gestión que les permita </a:t>
            </a:r>
            <a:r>
              <a:rPr lang="en-US" sz="1500" b="1">
                <a:solidFill>
                  <a:srgbClr val="002060"/>
                </a:solidFill>
                <a:latin typeface="Arial"/>
                <a:ea typeface="Arial"/>
                <a:cs typeface="Arial"/>
                <a:sym typeface="Arial"/>
              </a:rPr>
              <a:t>identificar, controlar y cumplir</a:t>
            </a:r>
            <a:r>
              <a:rPr lang="en-US" sz="1500">
                <a:solidFill>
                  <a:srgbClr val="002060"/>
                </a:solidFill>
                <a:latin typeface="Arial"/>
                <a:ea typeface="Arial"/>
                <a:cs typeface="Arial"/>
                <a:sym typeface="Arial"/>
              </a:rPr>
              <a:t> con los requisitos legales que le aplican, y con todo a lo que voluntariamente se haya comprometido (como códigos de gobierno corporativo, obligaciones contractuales, compromisos ambientales y otros acuerdos con grupos de interés, entre otros). </a:t>
            </a:r>
            <a:endParaRPr/>
          </a:p>
          <a:p>
            <a:pPr marL="0" marR="0" lvl="0" indent="0" algn="just" rtl="0">
              <a:spcBef>
                <a:spcPts val="900"/>
              </a:spcBef>
              <a:spcAft>
                <a:spcPts val="0"/>
              </a:spcAft>
              <a:buNone/>
            </a:pPr>
            <a:r>
              <a:rPr lang="en-US" sz="1500">
                <a:solidFill>
                  <a:srgbClr val="002060"/>
                </a:solidFill>
                <a:latin typeface="Arial"/>
                <a:ea typeface="Arial"/>
                <a:cs typeface="Arial"/>
                <a:sym typeface="Arial"/>
              </a:rPr>
              <a:t>Establece las directrices sobre los sistemas de gestión del cumplimiento  aplicables a todo tipo de organizaciones, especificando su alcance de acuerdo al tamaño, estructura, naturaleza y complejidad de la organización, y se basa en los </a:t>
            </a:r>
            <a:r>
              <a:rPr lang="en-US" sz="1500" i="1">
                <a:solidFill>
                  <a:srgbClr val="002060"/>
                </a:solidFill>
                <a:latin typeface="Arial"/>
                <a:ea typeface="Arial"/>
                <a:cs typeface="Arial"/>
                <a:sym typeface="Arial"/>
              </a:rPr>
              <a:t>principios</a:t>
            </a:r>
            <a:r>
              <a:rPr lang="en-US" sz="1500">
                <a:solidFill>
                  <a:srgbClr val="002060"/>
                </a:solidFill>
                <a:latin typeface="Arial"/>
                <a:ea typeface="Arial"/>
                <a:cs typeface="Arial"/>
                <a:sym typeface="Arial"/>
              </a:rPr>
              <a:t> de buena gobernanza, proporcionalidad, transparencia y sostenibilidad. </a:t>
            </a:r>
            <a:endParaRPr/>
          </a:p>
          <a:p>
            <a:pPr marL="0" marR="0" lvl="0" indent="0" algn="just" rtl="0">
              <a:spcBef>
                <a:spcPts val="900"/>
              </a:spcBef>
              <a:spcAft>
                <a:spcPts val="0"/>
              </a:spcAft>
              <a:buNone/>
            </a:pPr>
            <a:r>
              <a:rPr lang="en-US" sz="1500" b="1">
                <a:solidFill>
                  <a:srgbClr val="00B0F0"/>
                </a:solidFill>
                <a:latin typeface="Arial"/>
                <a:ea typeface="Arial"/>
                <a:cs typeface="Arial"/>
                <a:sym typeface="Arial"/>
              </a:rPr>
              <a:t>Esta norma no es de carácter certificable al no contener requisitos, sino recomendaciones o directrices, es aplicable a todo tipo de organizaciones.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8D1EBE88-DC56-4338-9BEC-00817E2BBE21}"/>
              </a:ext>
            </a:extLst>
          </p:cNvPr>
          <p:cNvSpPr>
            <a:spLocks noGrp="1"/>
          </p:cNvSpPr>
          <p:nvPr>
            <p:ph type="sldNum" sz="quarter" idx="12"/>
          </p:nvPr>
        </p:nvSpPr>
        <p:spPr/>
        <p:txBody>
          <a:bodyPr/>
          <a:lstStyle/>
          <a:p>
            <a:pPr rtl="0"/>
            <a:fld id="{294A09A9-5501-47C1-A89A-A340965A2BE2}" type="slidenum">
              <a:rPr lang="es-ES" noProof="0" smtClean="0"/>
              <a:pPr rtl="0"/>
              <a:t>4</a:t>
            </a:fld>
            <a:endParaRPr lang="es-ES" noProof="0"/>
          </a:p>
        </p:txBody>
      </p:sp>
      <p:pic>
        <p:nvPicPr>
          <p:cNvPr id="10" name="Imagen 9">
            <a:extLst>
              <a:ext uri="{FF2B5EF4-FFF2-40B4-BE49-F238E27FC236}">
                <a16:creationId xmlns:a16="http://schemas.microsoft.com/office/drawing/2014/main" id="{99F3FBF1-48D2-44D8-AB11-344C6B679653}"/>
              </a:ext>
            </a:extLst>
          </p:cNvPr>
          <p:cNvPicPr>
            <a:picLocks noChangeAspect="1"/>
          </p:cNvPicPr>
          <p:nvPr/>
        </p:nvPicPr>
        <p:blipFill>
          <a:blip r:embed="rId2"/>
          <a:stretch>
            <a:fillRect/>
          </a:stretch>
        </p:blipFill>
        <p:spPr>
          <a:xfrm>
            <a:off x="-1" y="0"/>
            <a:ext cx="8999621" cy="6430230"/>
          </a:xfrm>
          <a:prstGeom prst="rect">
            <a:avLst/>
          </a:prstGeom>
        </p:spPr>
      </p:pic>
    </p:spTree>
    <p:extLst>
      <p:ext uri="{BB962C8B-B14F-4D97-AF65-F5344CB8AC3E}">
        <p14:creationId xmlns:p14="http://schemas.microsoft.com/office/powerpoint/2010/main" val="20544513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pic>
        <p:nvPicPr>
          <p:cNvPr id="239" name="Google Shape;239;p20"/>
          <p:cNvPicPr preferRelativeResize="0"/>
          <p:nvPr/>
        </p:nvPicPr>
        <p:blipFill rotWithShape="1">
          <a:blip r:embed="rId3">
            <a:alphaModFix/>
          </a:blip>
          <a:srcRect/>
          <a:stretch/>
        </p:blipFill>
        <p:spPr>
          <a:xfrm>
            <a:off x="264433" y="2120295"/>
            <a:ext cx="4688668" cy="2834770"/>
          </a:xfrm>
          <a:prstGeom prst="rect">
            <a:avLst/>
          </a:prstGeom>
          <a:noFill/>
          <a:ln>
            <a:noFill/>
          </a:ln>
        </p:spPr>
      </p:pic>
      <p:pic>
        <p:nvPicPr>
          <p:cNvPr id="240" name="Google Shape;240;p20"/>
          <p:cNvPicPr preferRelativeResize="0"/>
          <p:nvPr/>
        </p:nvPicPr>
        <p:blipFill rotWithShape="1">
          <a:blip r:embed="rId4">
            <a:alphaModFix/>
          </a:blip>
          <a:srcRect/>
          <a:stretch/>
        </p:blipFill>
        <p:spPr>
          <a:xfrm>
            <a:off x="5090248" y="1431010"/>
            <a:ext cx="6808808" cy="3679375"/>
          </a:xfrm>
          <a:prstGeom prst="rect">
            <a:avLst/>
          </a:prstGeom>
          <a:noFill/>
          <a:ln>
            <a:noFill/>
          </a:ln>
        </p:spPr>
      </p:pic>
      <p:sp>
        <p:nvSpPr>
          <p:cNvPr id="241" name="Google Shape;241;p20"/>
          <p:cNvSpPr txBox="1"/>
          <p:nvPr/>
        </p:nvSpPr>
        <p:spPr>
          <a:xfrm>
            <a:off x="5854824" y="0"/>
            <a:ext cx="1116011"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NMX</a:t>
            </a:r>
            <a:endParaRPr sz="60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pic>
        <p:nvPicPr>
          <p:cNvPr id="213" name="Google Shape;213;g25215a1d335_0_2"/>
          <p:cNvPicPr preferRelativeResize="0"/>
          <p:nvPr/>
        </p:nvPicPr>
        <p:blipFill>
          <a:blip r:embed="rId3">
            <a:alphaModFix/>
          </a:blip>
          <a:stretch>
            <a:fillRect/>
          </a:stretch>
        </p:blipFill>
        <p:spPr>
          <a:xfrm>
            <a:off x="1353425" y="961675"/>
            <a:ext cx="10686950" cy="5343475"/>
          </a:xfrm>
          <a:prstGeom prst="rect">
            <a:avLst/>
          </a:prstGeom>
          <a:noFill/>
          <a:ln>
            <a:noFill/>
          </a:ln>
        </p:spPr>
      </p:pic>
      <p:sp>
        <p:nvSpPr>
          <p:cNvPr id="214" name="Google Shape;214;g25215a1d335_0_2"/>
          <p:cNvSpPr txBox="1"/>
          <p:nvPr/>
        </p:nvSpPr>
        <p:spPr>
          <a:xfrm>
            <a:off x="684125" y="1294400"/>
            <a:ext cx="5908800" cy="4944000"/>
          </a:xfrm>
          <a:prstGeom prst="rect">
            <a:avLst/>
          </a:prstGeom>
          <a:noFill/>
          <a:ln>
            <a:noFill/>
          </a:ln>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1800" b="1" u="sng">
                <a:solidFill>
                  <a:srgbClr val="52C6FE"/>
                </a:solidFill>
                <a:latin typeface="Verdana"/>
                <a:ea typeface="Verdana"/>
                <a:cs typeface="Verdana"/>
                <a:sym typeface="Verdana"/>
              </a:rPr>
              <a:t>EC 1399 CONOCER</a:t>
            </a:r>
            <a:endParaRPr sz="1800" b="1" u="sng">
              <a:solidFill>
                <a:srgbClr val="52C6FE"/>
              </a:solidFill>
              <a:latin typeface="Verdana"/>
              <a:ea typeface="Verdana"/>
              <a:cs typeface="Verdana"/>
              <a:sym typeface="Verdana"/>
            </a:endParaRPr>
          </a:p>
          <a:p>
            <a:pPr marL="0" lvl="0" indent="0" algn="l" rtl="0">
              <a:lnSpc>
                <a:spcPct val="90000"/>
              </a:lnSpc>
              <a:spcBef>
                <a:spcPts val="0"/>
              </a:spcBef>
              <a:spcAft>
                <a:spcPts val="0"/>
              </a:spcAft>
              <a:buNone/>
            </a:pPr>
            <a:endParaRPr sz="1800" b="1" u="sng">
              <a:solidFill>
                <a:srgbClr val="52C6FE"/>
              </a:solidFill>
              <a:latin typeface="Verdana"/>
              <a:ea typeface="Verdana"/>
              <a:cs typeface="Verdana"/>
              <a:sym typeface="Verdana"/>
            </a:endParaRPr>
          </a:p>
          <a:p>
            <a:pPr marL="0" lvl="0" indent="0" algn="l" rtl="0">
              <a:lnSpc>
                <a:spcPct val="90000"/>
              </a:lnSpc>
              <a:spcBef>
                <a:spcPts val="0"/>
              </a:spcBef>
              <a:spcAft>
                <a:spcPts val="0"/>
              </a:spcAft>
              <a:buNone/>
            </a:pPr>
            <a:r>
              <a:rPr lang="en-US" sz="1800" b="1" u="sng">
                <a:solidFill>
                  <a:srgbClr val="52C6FE"/>
                </a:solidFill>
                <a:latin typeface="Verdana"/>
                <a:ea typeface="Verdana"/>
                <a:cs typeface="Verdana"/>
                <a:sym typeface="Verdana"/>
              </a:rPr>
              <a:t>Gestionar el Sistema Gestión de Integridad en las organizaciones del sector público y privado.</a:t>
            </a:r>
            <a:endParaRPr sz="1800">
              <a:solidFill>
                <a:srgbClr val="52C6FE"/>
              </a:solidFill>
              <a:latin typeface="Verdana"/>
              <a:ea typeface="Verdana"/>
              <a:cs typeface="Verdana"/>
              <a:sym typeface="Verdana"/>
            </a:endParaRPr>
          </a:p>
          <a:p>
            <a:pPr marL="0" lvl="0" indent="0" algn="just" rtl="0">
              <a:lnSpc>
                <a:spcPct val="90000"/>
              </a:lnSpc>
              <a:spcBef>
                <a:spcPts val="1000"/>
              </a:spcBef>
              <a:spcAft>
                <a:spcPts val="0"/>
              </a:spcAft>
              <a:buNone/>
            </a:pPr>
            <a:endParaRPr sz="1800" b="1">
              <a:solidFill>
                <a:schemeClr val="dk1"/>
              </a:solidFill>
              <a:latin typeface="Verdana"/>
              <a:ea typeface="Verdana"/>
              <a:cs typeface="Verdana"/>
              <a:sym typeface="Verdana"/>
            </a:endParaRPr>
          </a:p>
          <a:p>
            <a:pPr marL="0" lvl="0" indent="0" algn="just" rtl="0">
              <a:lnSpc>
                <a:spcPct val="90000"/>
              </a:lnSpc>
              <a:spcBef>
                <a:spcPts val="1000"/>
              </a:spcBef>
              <a:spcAft>
                <a:spcPts val="0"/>
              </a:spcAft>
              <a:buNone/>
            </a:pPr>
            <a:r>
              <a:rPr lang="en-US" sz="1800">
                <a:solidFill>
                  <a:schemeClr val="dk1"/>
                </a:solidFill>
                <a:latin typeface="Verdana"/>
                <a:ea typeface="Verdana"/>
                <a:cs typeface="Verdana"/>
                <a:sym typeface="Verdana"/>
              </a:rPr>
              <a:t>∙ Se encuentra desarrollado con base en el artículo 21, 22, y 25 de la Ley General de Responsabilidades Administrativas (LGRA).</a:t>
            </a:r>
            <a:endParaRPr sz="1800">
              <a:solidFill>
                <a:schemeClr val="dk1"/>
              </a:solidFill>
              <a:latin typeface="Verdana"/>
              <a:ea typeface="Verdana"/>
              <a:cs typeface="Verdana"/>
              <a:sym typeface="Verdana"/>
            </a:endParaRPr>
          </a:p>
          <a:p>
            <a:pPr marL="0" lvl="0" indent="0" algn="just" rtl="0">
              <a:lnSpc>
                <a:spcPct val="90000"/>
              </a:lnSpc>
              <a:spcBef>
                <a:spcPts val="1000"/>
              </a:spcBef>
              <a:spcAft>
                <a:spcPts val="0"/>
              </a:spcAft>
              <a:buNone/>
            </a:pPr>
            <a:endParaRPr sz="1800">
              <a:solidFill>
                <a:schemeClr val="dk1"/>
              </a:solidFill>
              <a:latin typeface="Verdana"/>
              <a:ea typeface="Verdana"/>
              <a:cs typeface="Verdana"/>
              <a:sym typeface="Verdana"/>
            </a:endParaRPr>
          </a:p>
          <a:p>
            <a:pPr marL="0" lvl="0" indent="0" algn="just" rtl="0">
              <a:lnSpc>
                <a:spcPct val="90000"/>
              </a:lnSpc>
              <a:spcBef>
                <a:spcPts val="1000"/>
              </a:spcBef>
              <a:spcAft>
                <a:spcPts val="0"/>
              </a:spcAft>
              <a:buNone/>
            </a:pPr>
            <a:r>
              <a:rPr lang="en-US" sz="1800">
                <a:solidFill>
                  <a:schemeClr val="dk1"/>
                </a:solidFill>
                <a:latin typeface="Verdana"/>
                <a:ea typeface="Verdana"/>
                <a:cs typeface="Verdana"/>
                <a:sym typeface="Verdana"/>
              </a:rPr>
              <a:t>∙ Se encuentra desarrollado con base en la Guía de implementación y operación del Sistema de Integridad.</a:t>
            </a:r>
            <a:endParaRPr sz="1800">
              <a:solidFill>
                <a:schemeClr val="dk1"/>
              </a:solidFill>
              <a:latin typeface="Verdana"/>
              <a:ea typeface="Verdana"/>
              <a:cs typeface="Verdana"/>
              <a:sym typeface="Verdana"/>
            </a:endParaRPr>
          </a:p>
          <a:p>
            <a:pPr marL="0" lvl="0" indent="0" algn="just" rtl="0">
              <a:lnSpc>
                <a:spcPct val="90000"/>
              </a:lnSpc>
              <a:spcBef>
                <a:spcPts val="1000"/>
              </a:spcBef>
              <a:spcAft>
                <a:spcPts val="0"/>
              </a:spcAft>
              <a:buNone/>
            </a:pPr>
            <a:endParaRPr sz="1800">
              <a:solidFill>
                <a:schemeClr val="dk1"/>
              </a:solidFill>
              <a:latin typeface="Verdana"/>
              <a:ea typeface="Verdana"/>
              <a:cs typeface="Verdana"/>
              <a:sym typeface="Verdana"/>
            </a:endParaRPr>
          </a:p>
          <a:p>
            <a:pPr marL="0" lvl="0" indent="0" algn="just" rtl="0">
              <a:lnSpc>
                <a:spcPct val="90000"/>
              </a:lnSpc>
              <a:spcBef>
                <a:spcPts val="1000"/>
              </a:spcBef>
              <a:spcAft>
                <a:spcPts val="0"/>
              </a:spcAft>
              <a:buNone/>
            </a:pPr>
            <a:r>
              <a:rPr lang="en-US" sz="1800">
                <a:solidFill>
                  <a:schemeClr val="dk1"/>
                </a:solidFill>
                <a:latin typeface="Verdana"/>
                <a:ea typeface="Verdana"/>
                <a:cs typeface="Verdana"/>
                <a:sym typeface="Verdana"/>
              </a:rPr>
              <a:t>ISO 37001</a:t>
            </a:r>
            <a:br>
              <a:rPr lang="en-US" sz="1800">
                <a:solidFill>
                  <a:schemeClr val="dk1"/>
                </a:solidFill>
                <a:latin typeface="Verdana"/>
                <a:ea typeface="Verdana"/>
                <a:cs typeface="Verdana"/>
                <a:sym typeface="Verdana"/>
              </a:rPr>
            </a:br>
            <a:endParaRPr sz="1800">
              <a:solidFill>
                <a:schemeClr val="dk1"/>
              </a:solidFill>
              <a:latin typeface="Verdana"/>
              <a:ea typeface="Verdana"/>
              <a:cs typeface="Verdana"/>
              <a:sym typeface="Verdana"/>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Imagen 4">
            <a:extLst>
              <a:ext uri="{FF2B5EF4-FFF2-40B4-BE49-F238E27FC236}">
                <a16:creationId xmlns:a16="http://schemas.microsoft.com/office/drawing/2014/main" id="{05CF4262-1314-A069-55BD-449280BEBCA7}"/>
              </a:ext>
            </a:extLst>
          </p:cNvPr>
          <p:cNvPicPr>
            <a:picLocks noChangeAspect="1"/>
          </p:cNvPicPr>
          <p:nvPr/>
        </p:nvPicPr>
        <p:blipFill rotWithShape="1">
          <a:blip r:embed="rId2"/>
          <a:srcRect t="14801" b="945"/>
          <a:stretch/>
        </p:blipFill>
        <p:spPr>
          <a:xfrm>
            <a:off x="20" y="1282"/>
            <a:ext cx="12191980" cy="6856718"/>
          </a:xfrm>
          <a:prstGeom prst="rect">
            <a:avLst/>
          </a:prstGeom>
        </p:spPr>
      </p:pic>
      <p:pic>
        <p:nvPicPr>
          <p:cNvPr id="5" name="Imagen 7">
            <a:extLst>
              <a:ext uri="{FF2B5EF4-FFF2-40B4-BE49-F238E27FC236}">
                <a16:creationId xmlns:a16="http://schemas.microsoft.com/office/drawing/2014/main" id="{28E3C62B-B86B-9249-393D-250418DFB2CA}"/>
              </a:ext>
            </a:extLst>
          </p:cNvPr>
          <p:cNvPicPr>
            <a:picLocks noChangeAspect="1"/>
          </p:cNvPicPr>
          <p:nvPr/>
        </p:nvPicPr>
        <p:blipFill>
          <a:blip r:embed="rId3"/>
          <a:stretch>
            <a:fillRect/>
          </a:stretch>
        </p:blipFill>
        <p:spPr>
          <a:xfrm>
            <a:off x="20" y="-38280"/>
            <a:ext cx="12203501" cy="6934559"/>
          </a:xfrm>
          <a:prstGeom prst="rect">
            <a:avLst/>
          </a:prstGeom>
        </p:spPr>
      </p:pic>
      <p:sp>
        <p:nvSpPr>
          <p:cNvPr id="8" name="Google Shape;281;p44">
            <a:extLst>
              <a:ext uri="{FF2B5EF4-FFF2-40B4-BE49-F238E27FC236}">
                <a16:creationId xmlns:a16="http://schemas.microsoft.com/office/drawing/2014/main" id="{9004FFF3-0C46-0739-49F2-8F865435DE2A}"/>
              </a:ext>
            </a:extLst>
          </p:cNvPr>
          <p:cNvSpPr/>
          <p:nvPr/>
        </p:nvSpPr>
        <p:spPr>
          <a:xfrm>
            <a:off x="3515769" y="974898"/>
            <a:ext cx="5148701" cy="4918664"/>
          </a:xfrm>
          <a:prstGeom prst="rect">
            <a:avLst/>
          </a:prstGeom>
          <a:noFill/>
          <a:ln w="57150" cap="flat" cmpd="sng">
            <a:solidFill>
              <a:srgbClr val="6CB2E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lang="es-MX" dirty="0">
              <a:solidFill>
                <a:srgbClr val="26577F"/>
              </a:solidFill>
            </a:endParaRPr>
          </a:p>
        </p:txBody>
      </p:sp>
      <p:sp>
        <p:nvSpPr>
          <p:cNvPr id="10" name="Google Shape;282;p44">
            <a:extLst>
              <a:ext uri="{FF2B5EF4-FFF2-40B4-BE49-F238E27FC236}">
                <a16:creationId xmlns:a16="http://schemas.microsoft.com/office/drawing/2014/main" id="{00C97396-9516-2A7F-8D0F-B4BE4ED695E1}"/>
              </a:ext>
            </a:extLst>
          </p:cNvPr>
          <p:cNvSpPr txBox="1">
            <a:spLocks noGrp="1"/>
          </p:cNvSpPr>
          <p:nvPr/>
        </p:nvSpPr>
        <p:spPr>
          <a:xfrm>
            <a:off x="1441386" y="3117824"/>
            <a:ext cx="9384030" cy="1280323"/>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600"/>
              <a:buFont typeface="Marcellus"/>
              <a:buNone/>
              <a:defRPr sz="4000" b="0" i="0" u="none" strike="noStrike" cap="none">
                <a:solidFill>
                  <a:schemeClr val="lt1"/>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3600"/>
              <a:buFont typeface="Russo One"/>
              <a:buNone/>
              <a:defRPr sz="3600" b="0" i="0" u="none" strike="noStrike" cap="none">
                <a:solidFill>
                  <a:schemeClr val="dk1"/>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600"/>
              <a:buFont typeface="Russo One"/>
              <a:buNone/>
              <a:defRPr sz="3600" b="0" i="0" u="none" strike="noStrike" cap="none">
                <a:solidFill>
                  <a:schemeClr val="dk1"/>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600"/>
              <a:buFont typeface="Russo One"/>
              <a:buNone/>
              <a:defRPr sz="3600" b="0" i="0" u="none" strike="noStrike" cap="none">
                <a:solidFill>
                  <a:schemeClr val="dk1"/>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600"/>
              <a:buFont typeface="Russo One"/>
              <a:buNone/>
              <a:defRPr sz="3600" b="0" i="0" u="none" strike="noStrike" cap="none">
                <a:solidFill>
                  <a:schemeClr val="dk1"/>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600"/>
              <a:buFont typeface="Russo One"/>
              <a:buNone/>
              <a:defRPr sz="3600" b="0" i="0" u="none" strike="noStrike" cap="none">
                <a:solidFill>
                  <a:schemeClr val="dk1"/>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600"/>
              <a:buFont typeface="Russo One"/>
              <a:buNone/>
              <a:defRPr sz="3600" b="0" i="0" u="none" strike="noStrike" cap="none">
                <a:solidFill>
                  <a:schemeClr val="dk1"/>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600"/>
              <a:buFont typeface="Russo One"/>
              <a:buNone/>
              <a:defRPr sz="3600" b="0" i="0" u="none" strike="noStrike" cap="none">
                <a:solidFill>
                  <a:schemeClr val="dk1"/>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600"/>
              <a:buFont typeface="Russo One"/>
              <a:buNone/>
              <a:defRPr sz="3600" b="0" i="0" u="none" strike="noStrike" cap="none">
                <a:solidFill>
                  <a:schemeClr val="dk1"/>
                </a:solidFill>
                <a:latin typeface="Russo One"/>
                <a:ea typeface="Russo One"/>
                <a:cs typeface="Russo One"/>
                <a:sym typeface="Russo One"/>
              </a:defRPr>
            </a:lvl9pPr>
          </a:lstStyle>
          <a:p>
            <a:pPr marL="0" lvl="0" indent="0" algn="ctr" rtl="0">
              <a:spcBef>
                <a:spcPts val="0"/>
              </a:spcBef>
              <a:spcAft>
                <a:spcPts val="0"/>
              </a:spcAft>
              <a:buNone/>
            </a:pPr>
            <a:r>
              <a:rPr lang="en" sz="2400" b="1" dirty="0">
                <a:latin typeface="Arial"/>
              </a:rPr>
              <a:t>IMPLEMENTACIÓN DEL SISTEMA </a:t>
            </a:r>
          </a:p>
          <a:p>
            <a:pPr marL="0" lvl="0" indent="0" algn="ctr" rtl="0">
              <a:spcBef>
                <a:spcPts val="0"/>
              </a:spcBef>
              <a:spcAft>
                <a:spcPts val="0"/>
              </a:spcAft>
              <a:buNone/>
            </a:pPr>
            <a:r>
              <a:rPr lang="en" sz="2400" b="1" dirty="0">
                <a:latin typeface="Arial"/>
              </a:rPr>
              <a:t>DE </a:t>
            </a:r>
          </a:p>
          <a:p>
            <a:pPr marL="0" lvl="0" indent="0" algn="ctr" rtl="0">
              <a:spcBef>
                <a:spcPts val="0"/>
              </a:spcBef>
              <a:spcAft>
                <a:spcPts val="0"/>
              </a:spcAft>
              <a:buNone/>
            </a:pPr>
            <a:r>
              <a:rPr lang="en" sz="2400" b="1" dirty="0">
                <a:latin typeface="Arial"/>
              </a:rPr>
              <a:t>INTEGRIDAD Y CUMPLIMIENTO</a:t>
            </a:r>
          </a:p>
        </p:txBody>
      </p:sp>
      <p:sp>
        <p:nvSpPr>
          <p:cNvPr id="12" name="Google Shape;284;p44">
            <a:extLst>
              <a:ext uri="{FF2B5EF4-FFF2-40B4-BE49-F238E27FC236}">
                <a16:creationId xmlns:a16="http://schemas.microsoft.com/office/drawing/2014/main" id="{D6A44D2F-2456-6B81-CA9F-9DA68F3E6169}"/>
              </a:ext>
            </a:extLst>
          </p:cNvPr>
          <p:cNvSpPr txBox="1">
            <a:spLocks noGrp="1"/>
          </p:cNvSpPr>
          <p:nvPr/>
        </p:nvSpPr>
        <p:spPr>
          <a:xfrm>
            <a:off x="5394777" y="2131124"/>
            <a:ext cx="1318800" cy="9867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2000"/>
              <a:buFont typeface="Marcellus"/>
              <a:buNone/>
              <a:defRPr sz="6000" b="1" i="0" u="none" strike="noStrike" cap="none">
                <a:solidFill>
                  <a:schemeClr val="dk2"/>
                </a:solidFill>
                <a:latin typeface="Marcellus"/>
                <a:ea typeface="Marcellus"/>
                <a:cs typeface="Marcellus"/>
                <a:sym typeface="Marcellus"/>
              </a:defRPr>
            </a:lvl1pPr>
            <a:lvl2pPr marR="0" lvl="1" algn="r" rtl="0">
              <a:lnSpc>
                <a:spcPct val="100000"/>
              </a:lnSpc>
              <a:spcBef>
                <a:spcPts val="0"/>
              </a:spcBef>
              <a:spcAft>
                <a:spcPts val="0"/>
              </a:spcAft>
              <a:buClr>
                <a:schemeClr val="dk1"/>
              </a:buClr>
              <a:buSzPts val="12000"/>
              <a:buFont typeface="Russo One"/>
              <a:buNone/>
              <a:defRPr sz="12000" b="0" i="0" u="none" strike="noStrike" cap="none">
                <a:solidFill>
                  <a:schemeClr val="dk1"/>
                </a:solidFill>
                <a:latin typeface="Russo One"/>
                <a:ea typeface="Russo One"/>
                <a:cs typeface="Russo One"/>
                <a:sym typeface="Russo One"/>
              </a:defRPr>
            </a:lvl2pPr>
            <a:lvl3pPr marR="0" lvl="2" algn="r" rtl="0">
              <a:lnSpc>
                <a:spcPct val="100000"/>
              </a:lnSpc>
              <a:spcBef>
                <a:spcPts val="0"/>
              </a:spcBef>
              <a:spcAft>
                <a:spcPts val="0"/>
              </a:spcAft>
              <a:buClr>
                <a:schemeClr val="dk1"/>
              </a:buClr>
              <a:buSzPts val="12000"/>
              <a:buFont typeface="Russo One"/>
              <a:buNone/>
              <a:defRPr sz="12000" b="0" i="0" u="none" strike="noStrike" cap="none">
                <a:solidFill>
                  <a:schemeClr val="dk1"/>
                </a:solidFill>
                <a:latin typeface="Russo One"/>
                <a:ea typeface="Russo One"/>
                <a:cs typeface="Russo One"/>
                <a:sym typeface="Russo One"/>
              </a:defRPr>
            </a:lvl3pPr>
            <a:lvl4pPr marR="0" lvl="3" algn="r" rtl="0">
              <a:lnSpc>
                <a:spcPct val="100000"/>
              </a:lnSpc>
              <a:spcBef>
                <a:spcPts val="0"/>
              </a:spcBef>
              <a:spcAft>
                <a:spcPts val="0"/>
              </a:spcAft>
              <a:buClr>
                <a:schemeClr val="dk1"/>
              </a:buClr>
              <a:buSzPts val="12000"/>
              <a:buFont typeface="Russo One"/>
              <a:buNone/>
              <a:defRPr sz="12000" b="0" i="0" u="none" strike="noStrike" cap="none">
                <a:solidFill>
                  <a:schemeClr val="dk1"/>
                </a:solidFill>
                <a:latin typeface="Russo One"/>
                <a:ea typeface="Russo One"/>
                <a:cs typeface="Russo One"/>
                <a:sym typeface="Russo One"/>
              </a:defRPr>
            </a:lvl4pPr>
            <a:lvl5pPr marR="0" lvl="4" algn="r" rtl="0">
              <a:lnSpc>
                <a:spcPct val="100000"/>
              </a:lnSpc>
              <a:spcBef>
                <a:spcPts val="0"/>
              </a:spcBef>
              <a:spcAft>
                <a:spcPts val="0"/>
              </a:spcAft>
              <a:buClr>
                <a:schemeClr val="dk1"/>
              </a:buClr>
              <a:buSzPts val="12000"/>
              <a:buFont typeface="Russo One"/>
              <a:buNone/>
              <a:defRPr sz="12000" b="0" i="0" u="none" strike="noStrike" cap="none">
                <a:solidFill>
                  <a:schemeClr val="dk1"/>
                </a:solidFill>
                <a:latin typeface="Russo One"/>
                <a:ea typeface="Russo One"/>
                <a:cs typeface="Russo One"/>
                <a:sym typeface="Russo One"/>
              </a:defRPr>
            </a:lvl5pPr>
            <a:lvl6pPr marR="0" lvl="5" algn="r" rtl="0">
              <a:lnSpc>
                <a:spcPct val="100000"/>
              </a:lnSpc>
              <a:spcBef>
                <a:spcPts val="0"/>
              </a:spcBef>
              <a:spcAft>
                <a:spcPts val="0"/>
              </a:spcAft>
              <a:buClr>
                <a:schemeClr val="dk1"/>
              </a:buClr>
              <a:buSzPts val="12000"/>
              <a:buFont typeface="Russo One"/>
              <a:buNone/>
              <a:defRPr sz="12000" b="0" i="0" u="none" strike="noStrike" cap="none">
                <a:solidFill>
                  <a:schemeClr val="dk1"/>
                </a:solidFill>
                <a:latin typeface="Russo One"/>
                <a:ea typeface="Russo One"/>
                <a:cs typeface="Russo One"/>
                <a:sym typeface="Russo One"/>
              </a:defRPr>
            </a:lvl6pPr>
            <a:lvl7pPr marR="0" lvl="6" algn="r" rtl="0">
              <a:lnSpc>
                <a:spcPct val="100000"/>
              </a:lnSpc>
              <a:spcBef>
                <a:spcPts val="0"/>
              </a:spcBef>
              <a:spcAft>
                <a:spcPts val="0"/>
              </a:spcAft>
              <a:buClr>
                <a:schemeClr val="dk1"/>
              </a:buClr>
              <a:buSzPts val="12000"/>
              <a:buFont typeface="Russo One"/>
              <a:buNone/>
              <a:defRPr sz="12000" b="0" i="0" u="none" strike="noStrike" cap="none">
                <a:solidFill>
                  <a:schemeClr val="dk1"/>
                </a:solidFill>
                <a:latin typeface="Russo One"/>
                <a:ea typeface="Russo One"/>
                <a:cs typeface="Russo One"/>
                <a:sym typeface="Russo One"/>
              </a:defRPr>
            </a:lvl7pPr>
            <a:lvl8pPr marR="0" lvl="7" algn="r" rtl="0">
              <a:lnSpc>
                <a:spcPct val="100000"/>
              </a:lnSpc>
              <a:spcBef>
                <a:spcPts val="0"/>
              </a:spcBef>
              <a:spcAft>
                <a:spcPts val="0"/>
              </a:spcAft>
              <a:buClr>
                <a:schemeClr val="dk1"/>
              </a:buClr>
              <a:buSzPts val="12000"/>
              <a:buFont typeface="Russo One"/>
              <a:buNone/>
              <a:defRPr sz="12000" b="0" i="0" u="none" strike="noStrike" cap="none">
                <a:solidFill>
                  <a:schemeClr val="dk1"/>
                </a:solidFill>
                <a:latin typeface="Russo One"/>
                <a:ea typeface="Russo One"/>
                <a:cs typeface="Russo One"/>
                <a:sym typeface="Russo One"/>
              </a:defRPr>
            </a:lvl8pPr>
            <a:lvl9pPr marR="0" lvl="8" algn="r" rtl="0">
              <a:lnSpc>
                <a:spcPct val="100000"/>
              </a:lnSpc>
              <a:spcBef>
                <a:spcPts val="0"/>
              </a:spcBef>
              <a:spcAft>
                <a:spcPts val="0"/>
              </a:spcAft>
              <a:buClr>
                <a:schemeClr val="dk1"/>
              </a:buClr>
              <a:buSzPts val="12000"/>
              <a:buFont typeface="Russo One"/>
              <a:buNone/>
              <a:defRPr sz="12000" b="0" i="0" u="none" strike="noStrike" cap="none">
                <a:solidFill>
                  <a:schemeClr val="dk1"/>
                </a:solidFill>
                <a:latin typeface="Russo One"/>
                <a:ea typeface="Russo One"/>
                <a:cs typeface="Russo One"/>
                <a:sym typeface="Russo One"/>
              </a:defRPr>
            </a:lvl9pPr>
          </a:lstStyle>
          <a:p>
            <a:pPr marL="0" lvl="0" indent="0" algn="ctr" rtl="0">
              <a:spcBef>
                <a:spcPts val="0"/>
              </a:spcBef>
              <a:spcAft>
                <a:spcPts val="0"/>
              </a:spcAft>
              <a:buNone/>
            </a:pPr>
            <a:r>
              <a:rPr lang="en" sz="6600" dirty="0">
                <a:solidFill>
                  <a:schemeClr val="bg1"/>
                </a:solidFill>
                <a:latin typeface="Arial"/>
              </a:rPr>
              <a:t>01</a:t>
            </a:r>
            <a:endParaRPr lang="es-MX" sz="6600">
              <a:solidFill>
                <a:schemeClr val="bg1"/>
              </a:solidFill>
              <a:latin typeface="Arial"/>
            </a:endParaRPr>
          </a:p>
        </p:txBody>
      </p:sp>
    </p:spTree>
    <p:extLst>
      <p:ext uri="{BB962C8B-B14F-4D97-AF65-F5344CB8AC3E}">
        <p14:creationId xmlns:p14="http://schemas.microsoft.com/office/powerpoint/2010/main" val="338607844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Google Shape;262;p42">
            <a:extLst>
              <a:ext uri="{FF2B5EF4-FFF2-40B4-BE49-F238E27FC236}">
                <a16:creationId xmlns:a16="http://schemas.microsoft.com/office/drawing/2014/main" id="{936F29DF-06A5-2A16-298D-71D392456738}"/>
              </a:ext>
            </a:extLst>
          </p:cNvPr>
          <p:cNvSpPr txBox="1">
            <a:spLocks noGrp="1"/>
          </p:cNvSpPr>
          <p:nvPr/>
        </p:nvSpPr>
        <p:spPr>
          <a:xfrm>
            <a:off x="6355464" y="2315024"/>
            <a:ext cx="5544797" cy="127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arcellus"/>
              <a:buNone/>
              <a:defRPr sz="3500" b="0" i="0" u="none" strike="noStrike" cap="none">
                <a:solidFill>
                  <a:schemeClr val="dk1"/>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9pPr>
          </a:lstStyle>
          <a:p>
            <a:r>
              <a:rPr lang="es-MX" sz="3200" b="1" dirty="0">
                <a:solidFill>
                  <a:srgbClr val="26577F"/>
                </a:solidFill>
                <a:latin typeface="Arial"/>
              </a:rPr>
              <a:t>¿LAS </a:t>
            </a:r>
            <a:r>
              <a:rPr lang="es-MX" sz="3200" b="1" dirty="0">
                <a:solidFill>
                  <a:srgbClr val="17A59C"/>
                </a:solidFill>
                <a:latin typeface="Arial"/>
              </a:rPr>
              <a:t>PYMES</a:t>
            </a:r>
            <a:r>
              <a:rPr lang="es-MX" sz="3200" b="1" dirty="0">
                <a:solidFill>
                  <a:srgbClr val="26577F"/>
                </a:solidFill>
                <a:latin typeface="Arial"/>
              </a:rPr>
              <a:t> NECESITAN UN SISTEMA DE INTEGRIDAD?</a:t>
            </a:r>
            <a:endParaRPr lang="en" sz="3200" b="1" dirty="0">
              <a:solidFill>
                <a:srgbClr val="26577F"/>
              </a:solidFill>
              <a:latin typeface="Arial"/>
            </a:endParaRPr>
          </a:p>
        </p:txBody>
      </p:sp>
      <p:sp>
        <p:nvSpPr>
          <p:cNvPr id="8" name="Rectángulo 7"/>
          <p:cNvSpPr/>
          <p:nvPr/>
        </p:nvSpPr>
        <p:spPr>
          <a:xfrm>
            <a:off x="575308" y="625476"/>
            <a:ext cx="5117910" cy="6309420"/>
          </a:xfrm>
          <a:prstGeom prst="rect">
            <a:avLst/>
          </a:prstGeom>
        </p:spPr>
        <p:txBody>
          <a:bodyPr wrap="square">
            <a:spAutoFit/>
          </a:bodyPr>
          <a:lstStyle/>
          <a:p>
            <a:pPr algn="just"/>
            <a:r>
              <a:rPr lang="es-MX" sz="2000" dirty="0">
                <a:solidFill>
                  <a:srgbClr val="26577F"/>
                </a:solidFill>
                <a:latin typeface="Anaheim"/>
              </a:rPr>
              <a:t>Cumplir con la legalidad, los códigos éticos, la responsabilidad social corporativa y en definitiva todas la normativa, no es algo que afecte únicamente a las grandes empresas. También la actividad diaria de las pymes está sujeta a esta serie de normas cuyo incumplimiento puede salir caro.</a:t>
            </a:r>
          </a:p>
          <a:p>
            <a:pPr algn="just"/>
            <a:endParaRPr lang="es-MX" sz="2000" dirty="0">
              <a:solidFill>
                <a:srgbClr val="26577F"/>
              </a:solidFill>
              <a:latin typeface="Anaheim"/>
            </a:endParaRPr>
          </a:p>
          <a:p>
            <a:pPr algn="just"/>
            <a:r>
              <a:rPr lang="es-MX" sz="2000" dirty="0">
                <a:solidFill>
                  <a:srgbClr val="26577F"/>
                </a:solidFill>
                <a:latin typeface="Anaheim"/>
              </a:rPr>
              <a:t>Disponer de un modelo de </a:t>
            </a:r>
            <a:r>
              <a:rPr lang="es-MX" sz="2000" b="1" dirty="0">
                <a:solidFill>
                  <a:srgbClr val="26577F"/>
                </a:solidFill>
                <a:latin typeface="Anaheim"/>
              </a:rPr>
              <a:t>prevención y detección de incumplimientos </a:t>
            </a:r>
            <a:r>
              <a:rPr lang="es-MX" sz="2000" dirty="0">
                <a:solidFill>
                  <a:srgbClr val="26577F"/>
                </a:solidFill>
                <a:latin typeface="Anaheim"/>
              </a:rPr>
              <a:t>es una de las condiciones para realizar contratos mercantiles con grandes empresas nacionales e internacionales por lo que su utilidad no se ciñe a la protección sino a la </a:t>
            </a:r>
            <a:r>
              <a:rPr lang="es-MX" sz="2000" b="1" dirty="0">
                <a:solidFill>
                  <a:srgbClr val="26577F"/>
                </a:solidFill>
                <a:latin typeface="Anaheim"/>
              </a:rPr>
              <a:t>regulación y fortalecimiento de las relaciones empresariales</a:t>
            </a:r>
            <a:r>
              <a:rPr lang="es-MX" sz="2000" dirty="0">
                <a:solidFill>
                  <a:srgbClr val="26577F"/>
                </a:solidFill>
                <a:latin typeface="Anaheim"/>
              </a:rPr>
              <a:t>.</a:t>
            </a:r>
          </a:p>
          <a:p>
            <a:pPr algn="just"/>
            <a:endParaRPr lang="es-MX" sz="2200" dirty="0">
              <a:solidFill>
                <a:schemeClr val="bg1"/>
              </a:solidFill>
              <a:latin typeface="Anaheim"/>
            </a:endParaRPr>
          </a:p>
          <a:p>
            <a:endParaRPr lang="es-MX" sz="2200" dirty="0">
              <a:solidFill>
                <a:srgbClr val="000000"/>
              </a:solidFill>
              <a:latin typeface="Anaheim"/>
            </a:endParaRPr>
          </a:p>
          <a:p>
            <a:pPr algn="just"/>
            <a:endParaRPr lang="es-MX" sz="2200" dirty="0">
              <a:solidFill>
                <a:schemeClr val="bg1"/>
              </a:solidFill>
              <a:latin typeface="Anaheim"/>
            </a:endParaRPr>
          </a:p>
          <a:p>
            <a:pPr algn="just"/>
            <a:endParaRPr lang="es-MX" dirty="0">
              <a:solidFill>
                <a:schemeClr val="bg1"/>
              </a:solidFill>
              <a:latin typeface="Titillium Web"/>
              <a:ea typeface="Times New Roman" panose="02020603050405020304" pitchFamily="18" charset="0"/>
            </a:endParaRPr>
          </a:p>
        </p:txBody>
      </p:sp>
    </p:spTree>
    <p:extLst>
      <p:ext uri="{BB962C8B-B14F-4D97-AF65-F5344CB8AC3E}">
        <p14:creationId xmlns:p14="http://schemas.microsoft.com/office/powerpoint/2010/main" val="80719945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421098" y="256668"/>
            <a:ext cx="5715767" cy="6093976"/>
          </a:xfrm>
          <a:prstGeom prst="rect">
            <a:avLst/>
          </a:prstGeom>
        </p:spPr>
        <p:txBody>
          <a:bodyPr wrap="square">
            <a:spAutoFit/>
          </a:bodyPr>
          <a:lstStyle/>
          <a:p>
            <a:pPr algn="just"/>
            <a:endParaRPr lang="es-MX" sz="2000" b="1" dirty="0">
              <a:solidFill>
                <a:srgbClr val="26577F"/>
              </a:solidFill>
              <a:latin typeface="Anaheim"/>
            </a:endParaRPr>
          </a:p>
          <a:p>
            <a:pPr algn="just"/>
            <a:r>
              <a:rPr lang="es-MX" sz="2000" dirty="0">
                <a:solidFill>
                  <a:srgbClr val="26577F"/>
                </a:solidFill>
                <a:latin typeface="Anaheim"/>
              </a:rPr>
              <a:t>El Sistema de Integridad consiste en implantar un modelo normativo de </a:t>
            </a:r>
            <a:r>
              <a:rPr lang="es-MX" sz="2400" b="1" dirty="0">
                <a:solidFill>
                  <a:srgbClr val="26577F"/>
                </a:solidFill>
                <a:latin typeface="Anaheim"/>
              </a:rPr>
              <a:t>prevención y detección de faltas administrativas y delitos </a:t>
            </a:r>
            <a:r>
              <a:rPr lang="es-MX" sz="2000" dirty="0">
                <a:solidFill>
                  <a:srgbClr val="26577F"/>
                </a:solidFill>
                <a:latin typeface="Anaheim"/>
              </a:rPr>
              <a:t>con el que el empresario pueda probar ante terceros que se estaba actuando conforme a la legalidad.</a:t>
            </a:r>
          </a:p>
          <a:p>
            <a:pPr algn="just"/>
            <a:endParaRPr lang="es-MX" sz="2000" dirty="0">
              <a:solidFill>
                <a:srgbClr val="26577F"/>
              </a:solidFill>
              <a:latin typeface="Anaheim"/>
            </a:endParaRPr>
          </a:p>
          <a:p>
            <a:pPr algn="just"/>
            <a:r>
              <a:rPr lang="es-MX" sz="2000" b="1" dirty="0">
                <a:solidFill>
                  <a:srgbClr val="26577F"/>
                </a:solidFill>
                <a:latin typeface="Anaheim"/>
              </a:rPr>
              <a:t>Este modelo de prevención y detección de delitos, en el que deben formarse directivos, administradores y empleados </a:t>
            </a:r>
            <a:r>
              <a:rPr lang="es-MX" sz="2000" b="1" u="sng" dirty="0">
                <a:solidFill>
                  <a:srgbClr val="26577F"/>
                </a:solidFill>
                <a:latin typeface="Anaheim"/>
              </a:rPr>
              <a:t>contiene los siguientes aspectos:</a:t>
            </a:r>
          </a:p>
          <a:p>
            <a:pPr algn="just"/>
            <a:endParaRPr lang="es-MX" dirty="0">
              <a:solidFill>
                <a:srgbClr val="26577F"/>
              </a:solidFill>
              <a:latin typeface="Anaheim"/>
            </a:endParaRPr>
          </a:p>
          <a:p>
            <a:pPr marL="285764" indent="-285764" fontAlgn="base">
              <a:buFont typeface="Arial" panose="020B0604020202020204" pitchFamily="34" charset="0"/>
              <a:buChar char="•"/>
            </a:pPr>
            <a:r>
              <a:rPr lang="es-MX" dirty="0">
                <a:solidFill>
                  <a:srgbClr val="26577F"/>
                </a:solidFill>
                <a:latin typeface="Anaheim"/>
              </a:rPr>
              <a:t>Códigos de conducta </a:t>
            </a:r>
          </a:p>
          <a:p>
            <a:pPr marL="285764" indent="-285764" fontAlgn="base">
              <a:buFont typeface="Arial" panose="020B0604020202020204" pitchFamily="34" charset="0"/>
              <a:buChar char="•"/>
            </a:pPr>
            <a:r>
              <a:rPr lang="es-MX" dirty="0">
                <a:solidFill>
                  <a:srgbClr val="26577F"/>
                </a:solidFill>
                <a:latin typeface="Anaheim"/>
              </a:rPr>
              <a:t>Manuales de organización y procedimientos</a:t>
            </a:r>
          </a:p>
          <a:p>
            <a:pPr marL="285764" indent="-285764" fontAlgn="base">
              <a:buFont typeface="Arial" panose="020B0604020202020204" pitchFamily="34" charset="0"/>
              <a:buChar char="•"/>
            </a:pPr>
            <a:r>
              <a:rPr lang="es-MX" dirty="0">
                <a:solidFill>
                  <a:srgbClr val="26577F"/>
                </a:solidFill>
                <a:latin typeface="Anaheim"/>
              </a:rPr>
              <a:t>programas de control </a:t>
            </a:r>
          </a:p>
          <a:p>
            <a:pPr marL="285764" indent="-285764" fontAlgn="base">
              <a:buFont typeface="Arial" panose="020B0604020202020204" pitchFamily="34" charset="0"/>
              <a:buChar char="•"/>
            </a:pPr>
            <a:r>
              <a:rPr lang="es-MX" dirty="0">
                <a:solidFill>
                  <a:srgbClr val="26577F"/>
                </a:solidFill>
                <a:latin typeface="Anaheim"/>
              </a:rPr>
              <a:t>programas de capacitación </a:t>
            </a:r>
          </a:p>
          <a:p>
            <a:pPr marL="285764" indent="-285764" fontAlgn="base">
              <a:buFont typeface="Arial" panose="020B0604020202020204" pitchFamily="34" charset="0"/>
              <a:buChar char="•"/>
            </a:pPr>
            <a:r>
              <a:rPr lang="es-MX" dirty="0">
                <a:solidFill>
                  <a:srgbClr val="26577F"/>
                </a:solidFill>
                <a:latin typeface="Anaheim"/>
              </a:rPr>
              <a:t>Políticas de recursos humanos </a:t>
            </a:r>
          </a:p>
          <a:p>
            <a:pPr marL="285764" indent="-285764" fontAlgn="base">
              <a:buFont typeface="Arial" panose="020B0604020202020204" pitchFamily="34" charset="0"/>
              <a:buChar char="•"/>
            </a:pPr>
            <a:r>
              <a:rPr lang="es-MX" dirty="0">
                <a:solidFill>
                  <a:srgbClr val="26577F"/>
                </a:solidFill>
                <a:latin typeface="Anaheim"/>
              </a:rPr>
              <a:t>programas y fomento a la denuncia </a:t>
            </a:r>
          </a:p>
          <a:p>
            <a:pPr marL="285764" indent="-285764" fontAlgn="base">
              <a:buFont typeface="Arial" panose="020B0604020202020204" pitchFamily="34" charset="0"/>
              <a:buChar char="•"/>
            </a:pPr>
            <a:r>
              <a:rPr lang="es-MX" dirty="0">
                <a:solidFill>
                  <a:srgbClr val="26577F"/>
                </a:solidFill>
                <a:latin typeface="Anaheim"/>
              </a:rPr>
              <a:t>Mecanismos de transparencia </a:t>
            </a:r>
          </a:p>
          <a:p>
            <a:pPr algn="just"/>
            <a:endParaRPr lang="es-MX" dirty="0">
              <a:solidFill>
                <a:schemeClr val="bg1"/>
              </a:solidFill>
            </a:endParaRPr>
          </a:p>
        </p:txBody>
      </p:sp>
      <p:sp>
        <p:nvSpPr>
          <p:cNvPr id="9" name="Rectángulo 8"/>
          <p:cNvSpPr/>
          <p:nvPr/>
        </p:nvSpPr>
        <p:spPr>
          <a:xfrm>
            <a:off x="6476233" y="2019138"/>
            <a:ext cx="5715767" cy="1569660"/>
          </a:xfrm>
          <a:prstGeom prst="rect">
            <a:avLst/>
          </a:prstGeom>
        </p:spPr>
        <p:txBody>
          <a:bodyPr wrap="square">
            <a:spAutoFit/>
          </a:bodyPr>
          <a:lstStyle/>
          <a:p>
            <a:r>
              <a:rPr lang="es-MX" sz="3200" b="1" dirty="0">
                <a:solidFill>
                  <a:srgbClr val="17A59C"/>
                </a:solidFill>
                <a:latin typeface="Arial" panose="020B0604020202020204" pitchFamily="34" charset="0"/>
                <a:cs typeface="Arial" panose="020B0604020202020204" pitchFamily="34" charset="0"/>
              </a:rPr>
              <a:t>¿</a:t>
            </a:r>
            <a:r>
              <a:rPr lang="es-MX" sz="3200" b="1" dirty="0">
                <a:solidFill>
                  <a:srgbClr val="26577F"/>
                </a:solidFill>
                <a:latin typeface="Arial" panose="020B0604020202020204" pitchFamily="34" charset="0"/>
                <a:cs typeface="Arial" panose="020B0604020202020204" pitchFamily="34" charset="0"/>
              </a:rPr>
              <a:t>QUÉ ES Y EN QUÉ CONSISTE UN SISTEMA DE </a:t>
            </a:r>
            <a:r>
              <a:rPr lang="es-MX" sz="3200" b="1" dirty="0">
                <a:solidFill>
                  <a:srgbClr val="17A59C"/>
                </a:solidFill>
                <a:latin typeface="Arial" panose="020B0604020202020204" pitchFamily="34" charset="0"/>
                <a:cs typeface="Arial" panose="020B0604020202020204" pitchFamily="34" charset="0"/>
              </a:rPr>
              <a:t>INTEGRIDAD?</a:t>
            </a:r>
          </a:p>
        </p:txBody>
      </p:sp>
    </p:spTree>
    <p:extLst>
      <p:ext uri="{BB962C8B-B14F-4D97-AF65-F5344CB8AC3E}">
        <p14:creationId xmlns:p14="http://schemas.microsoft.com/office/powerpoint/2010/main" val="22137695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Google Shape;379;p48">
            <a:extLst>
              <a:ext uri="{FF2B5EF4-FFF2-40B4-BE49-F238E27FC236}">
                <a16:creationId xmlns:a16="http://schemas.microsoft.com/office/drawing/2014/main" id="{A2ADE014-0E77-40F2-744E-6BD96086858A}"/>
              </a:ext>
            </a:extLst>
          </p:cNvPr>
          <p:cNvSpPr txBox="1">
            <a:spLocks noGrp="1"/>
          </p:cNvSpPr>
          <p:nvPr/>
        </p:nvSpPr>
        <p:spPr>
          <a:xfrm>
            <a:off x="7123968" y="1884822"/>
            <a:ext cx="5192367" cy="4007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Josefin Sans"/>
              <a:buNone/>
              <a:defRPr sz="2000" b="0" i="0" u="none" strike="noStrike" cap="none">
                <a:solidFill>
                  <a:schemeClr val="dk1"/>
                </a:solidFill>
                <a:latin typeface="Marcellus"/>
                <a:ea typeface="Marcellus"/>
                <a:cs typeface="Marcellus"/>
                <a:sym typeface="Marcellus"/>
              </a:defRPr>
            </a:lvl1pPr>
            <a:lvl2pPr marL="914400" marR="0" lvl="1"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2pPr>
            <a:lvl3pPr marL="1371600" marR="0" lvl="2"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3pPr>
            <a:lvl4pPr marL="1828800" marR="0" lvl="3"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4pPr>
            <a:lvl5pPr marL="2286000" marR="0" lvl="4"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5pPr>
            <a:lvl6pPr marL="2743200" marR="0" lvl="5"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6pPr>
            <a:lvl7pPr marL="3200400" marR="0" lvl="6"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7pPr>
            <a:lvl8pPr marL="3657600" marR="0" lvl="7"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8pPr>
            <a:lvl9pPr marL="4114800" marR="0" lvl="8"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9pPr>
          </a:lstStyle>
          <a:p>
            <a:pPr marL="0" indent="0" algn="l"/>
            <a:r>
              <a:rPr lang="en" sz="2800" b="1" dirty="0">
                <a:solidFill>
                  <a:srgbClr val="26577F"/>
                </a:solidFill>
                <a:latin typeface="Arial" panose="020B0604020202020204" pitchFamily="34" charset="0"/>
                <a:cs typeface="Arial" panose="020B0604020202020204" pitchFamily="34" charset="0"/>
              </a:rPr>
              <a:t>OFICIAL DE INTEGRIDAD </a:t>
            </a:r>
          </a:p>
        </p:txBody>
      </p:sp>
      <p:sp>
        <p:nvSpPr>
          <p:cNvPr id="2" name="Rectángulo 1"/>
          <p:cNvSpPr/>
          <p:nvPr/>
        </p:nvSpPr>
        <p:spPr>
          <a:xfrm>
            <a:off x="494690" y="364465"/>
            <a:ext cx="5406048" cy="6771084"/>
          </a:xfrm>
          <a:prstGeom prst="rect">
            <a:avLst/>
          </a:prstGeom>
        </p:spPr>
        <p:txBody>
          <a:bodyPr wrap="square">
            <a:spAutoFit/>
          </a:bodyPr>
          <a:lstStyle/>
          <a:p>
            <a:pPr algn="just"/>
            <a:r>
              <a:rPr lang="es-MX" sz="2000" dirty="0">
                <a:solidFill>
                  <a:srgbClr val="26577F"/>
                </a:solidFill>
                <a:latin typeface="Anaheim"/>
              </a:rPr>
              <a:t>La figura del </a:t>
            </a:r>
            <a:r>
              <a:rPr lang="es-MX" sz="2000" b="1" dirty="0">
                <a:solidFill>
                  <a:srgbClr val="26577F"/>
                </a:solidFill>
                <a:latin typeface="Anaheim"/>
              </a:rPr>
              <a:t>responsable de integridad </a:t>
            </a:r>
            <a:r>
              <a:rPr lang="es-MX" sz="2000" dirty="0">
                <a:solidFill>
                  <a:srgbClr val="26577F"/>
                </a:solidFill>
                <a:latin typeface="Anaheim"/>
              </a:rPr>
              <a:t>es </a:t>
            </a:r>
            <a:r>
              <a:rPr lang="es-MX" sz="2000" b="1" dirty="0">
                <a:solidFill>
                  <a:srgbClr val="26577F"/>
                </a:solidFill>
                <a:latin typeface="Anaheim"/>
              </a:rPr>
              <a:t>clave</a:t>
            </a:r>
            <a:r>
              <a:rPr lang="es-MX" sz="2000" dirty="0">
                <a:solidFill>
                  <a:srgbClr val="26577F"/>
                </a:solidFill>
                <a:latin typeface="Anaheim"/>
              </a:rPr>
              <a:t> en todas las empresas, sea cual sea su tamaño, por la complejidad cada vez mayor del entorno normativo.</a:t>
            </a:r>
          </a:p>
          <a:p>
            <a:pPr algn="just"/>
            <a:endParaRPr lang="es-MX" sz="2000" dirty="0">
              <a:solidFill>
                <a:srgbClr val="26577F"/>
              </a:solidFill>
              <a:latin typeface="Anaheim"/>
            </a:endParaRPr>
          </a:p>
          <a:p>
            <a:pPr algn="just"/>
            <a:r>
              <a:rPr lang="es-MX" sz="2000" dirty="0">
                <a:solidFill>
                  <a:srgbClr val="26577F"/>
                </a:solidFill>
                <a:latin typeface="Anaheim"/>
              </a:rPr>
              <a:t>El responsable de integridad tiene como función principal impulsar la implementación del </a:t>
            </a:r>
            <a:r>
              <a:rPr lang="es-MX" sz="2000" b="1" dirty="0">
                <a:solidFill>
                  <a:srgbClr val="26577F"/>
                </a:solidFill>
                <a:latin typeface="Anaheim"/>
              </a:rPr>
              <a:t>Programa de Integridad </a:t>
            </a:r>
            <a:r>
              <a:rPr lang="es-MX" sz="2000" dirty="0">
                <a:solidFill>
                  <a:srgbClr val="26577F"/>
                </a:solidFill>
                <a:latin typeface="Anaheim"/>
              </a:rPr>
              <a:t>y articular esfuerzos en la </a:t>
            </a:r>
            <a:r>
              <a:rPr lang="es-MX" sz="2000" b="1" dirty="0">
                <a:solidFill>
                  <a:srgbClr val="26577F"/>
                </a:solidFill>
                <a:latin typeface="Anaheim"/>
              </a:rPr>
              <a:t>promoción, detección y  prevención de la  corrupción </a:t>
            </a:r>
            <a:r>
              <a:rPr lang="es-MX" sz="2000" dirty="0">
                <a:solidFill>
                  <a:srgbClr val="26577F"/>
                </a:solidFill>
                <a:latin typeface="Anaheim"/>
              </a:rPr>
              <a:t>dentro de la organización. </a:t>
            </a:r>
            <a:endParaRPr lang="es-MX" sz="2000" b="1" dirty="0">
              <a:solidFill>
                <a:srgbClr val="26577F"/>
              </a:solidFill>
              <a:latin typeface="Anaheim"/>
            </a:endParaRPr>
          </a:p>
          <a:p>
            <a:pPr algn="just"/>
            <a:endParaRPr lang="es-MX" sz="2000" b="1" dirty="0">
              <a:solidFill>
                <a:srgbClr val="26577F"/>
              </a:solidFill>
              <a:latin typeface="Anaheim"/>
            </a:endParaRPr>
          </a:p>
          <a:p>
            <a:pPr algn="just"/>
            <a:r>
              <a:rPr lang="es-MX" sz="2000" b="1" dirty="0">
                <a:solidFill>
                  <a:srgbClr val="26577F"/>
                </a:solidFill>
                <a:latin typeface="Anaheim"/>
              </a:rPr>
              <a:t>Gestionar y supervisar </a:t>
            </a:r>
            <a:r>
              <a:rPr lang="es-MX" sz="2000" dirty="0">
                <a:solidFill>
                  <a:srgbClr val="26577F"/>
                </a:solidFill>
                <a:latin typeface="Anaheim"/>
              </a:rPr>
              <a:t>el funcionamiento del modelo de prevención y detección de delitos, y en general, de todos </a:t>
            </a:r>
            <a:r>
              <a:rPr lang="es-MX" sz="2000" b="1" dirty="0">
                <a:solidFill>
                  <a:srgbClr val="26577F"/>
                </a:solidFill>
                <a:latin typeface="Anaheim"/>
              </a:rPr>
              <a:t>los controles internos</a:t>
            </a:r>
            <a:r>
              <a:rPr lang="es-MX" sz="2000" dirty="0">
                <a:solidFill>
                  <a:srgbClr val="26577F"/>
                </a:solidFill>
                <a:latin typeface="Anaheim"/>
              </a:rPr>
              <a:t>.</a:t>
            </a:r>
          </a:p>
          <a:p>
            <a:pPr algn="just"/>
            <a:endParaRPr lang="es-MX" sz="2000" dirty="0">
              <a:solidFill>
                <a:srgbClr val="26577F"/>
              </a:solidFill>
              <a:latin typeface="Anaheim"/>
            </a:endParaRPr>
          </a:p>
          <a:p>
            <a:pPr algn="just"/>
            <a:r>
              <a:rPr lang="es-MX" sz="2000" b="1" dirty="0">
                <a:solidFill>
                  <a:srgbClr val="26577F"/>
                </a:solidFill>
                <a:latin typeface="Anaheim"/>
              </a:rPr>
              <a:t>Advertir </a:t>
            </a:r>
            <a:r>
              <a:rPr lang="es-MX" sz="2000" dirty="0">
                <a:solidFill>
                  <a:srgbClr val="26577F"/>
                </a:solidFill>
                <a:latin typeface="Anaheim"/>
              </a:rPr>
              <a:t>sobre la falsificación de cuentas en la empresa, fraude fiscal, conducción bajo los efectos del alcohol o las drogas o el acoso o violencia entre empleado y cliente.</a:t>
            </a:r>
          </a:p>
          <a:p>
            <a:pPr algn="just"/>
            <a:endParaRPr lang="es-MX" sz="2000" dirty="0">
              <a:solidFill>
                <a:schemeClr val="bg1"/>
              </a:solidFill>
              <a:latin typeface="Anaheim"/>
            </a:endParaRPr>
          </a:p>
          <a:p>
            <a:pPr algn="just"/>
            <a:endParaRPr lang="es-MX" dirty="0">
              <a:solidFill>
                <a:schemeClr val="bg1"/>
              </a:solidFill>
              <a:latin typeface="Anaheim"/>
            </a:endParaRPr>
          </a:p>
          <a:p>
            <a:pPr marL="0" lvl="1" algn="just"/>
            <a:endParaRPr lang="es-MX" sz="1600" dirty="0">
              <a:solidFill>
                <a:schemeClr val="bg1"/>
              </a:solidFill>
              <a:latin typeface="Anaheim"/>
              <a:cs typeface="Poppins" panose="00000500000000000000" pitchFamily="2" charset="0"/>
            </a:endParaRPr>
          </a:p>
        </p:txBody>
      </p:sp>
      <p:pic>
        <p:nvPicPr>
          <p:cNvPr id="7" name="Imagen 6">
            <a:extLst>
              <a:ext uri="{FF2B5EF4-FFF2-40B4-BE49-F238E27FC236}">
                <a16:creationId xmlns:a16="http://schemas.microsoft.com/office/drawing/2014/main" id="{CBA4C59C-A2B8-4B3E-8BDE-EC6DE1E0C2E4}"/>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4128" r="15413"/>
          <a:stretch/>
        </p:blipFill>
        <p:spPr>
          <a:xfrm>
            <a:off x="7123968" y="2828834"/>
            <a:ext cx="5068032" cy="3596455"/>
          </a:xfrm>
          <a:prstGeom prst="rect">
            <a:avLst/>
          </a:prstGeom>
        </p:spPr>
      </p:pic>
    </p:spTree>
    <p:extLst>
      <p:ext uri="{BB962C8B-B14F-4D97-AF65-F5344CB8AC3E}">
        <p14:creationId xmlns:p14="http://schemas.microsoft.com/office/powerpoint/2010/main" val="26024017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6B27BC58-BB5D-17CE-DA5A-0D301096D92C}"/>
              </a:ext>
            </a:extLst>
          </p:cNvPr>
          <p:cNvSpPr/>
          <p:nvPr/>
        </p:nvSpPr>
        <p:spPr>
          <a:xfrm>
            <a:off x="2876" y="-47445"/>
            <a:ext cx="12191998" cy="69155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Rectángulo 6">
            <a:extLst>
              <a:ext uri="{FF2B5EF4-FFF2-40B4-BE49-F238E27FC236}">
                <a16:creationId xmlns:a16="http://schemas.microsoft.com/office/drawing/2014/main" id="{264EB9AC-FA3A-1A59-8FD6-1654A8D03804}"/>
              </a:ext>
            </a:extLst>
          </p:cNvPr>
          <p:cNvSpPr/>
          <p:nvPr/>
        </p:nvSpPr>
        <p:spPr>
          <a:xfrm>
            <a:off x="843030" y="1371070"/>
            <a:ext cx="10553665" cy="488678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Imagen 8">
            <a:extLst>
              <a:ext uri="{FF2B5EF4-FFF2-40B4-BE49-F238E27FC236}">
                <a16:creationId xmlns:a16="http://schemas.microsoft.com/office/drawing/2014/main" id="{1BB813CA-3150-4155-4ECF-FB8152CAAE0C}"/>
              </a:ext>
            </a:extLst>
          </p:cNvPr>
          <p:cNvPicPr>
            <a:picLocks noChangeAspect="1"/>
          </p:cNvPicPr>
          <p:nvPr/>
        </p:nvPicPr>
        <p:blipFill>
          <a:blip r:embed="rId2"/>
          <a:stretch>
            <a:fillRect/>
          </a:stretch>
        </p:blipFill>
        <p:spPr>
          <a:xfrm>
            <a:off x="5248348" y="1371068"/>
            <a:ext cx="1406616" cy="3223048"/>
          </a:xfrm>
          <a:prstGeom prst="rect">
            <a:avLst/>
          </a:prstGeom>
        </p:spPr>
      </p:pic>
      <p:sp>
        <p:nvSpPr>
          <p:cNvPr id="13" name="Google Shape;262;p42">
            <a:extLst>
              <a:ext uri="{FF2B5EF4-FFF2-40B4-BE49-F238E27FC236}">
                <a16:creationId xmlns:a16="http://schemas.microsoft.com/office/drawing/2014/main" id="{3CF163FF-880C-8708-B050-D004881A4AB6}"/>
              </a:ext>
            </a:extLst>
          </p:cNvPr>
          <p:cNvSpPr txBox="1">
            <a:spLocks noGrp="1"/>
          </p:cNvSpPr>
          <p:nvPr/>
        </p:nvSpPr>
        <p:spPr>
          <a:xfrm>
            <a:off x="408288" y="1312027"/>
            <a:ext cx="4703444" cy="127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arcellus"/>
              <a:buNone/>
              <a:defRPr sz="3500" b="0" i="0" u="none" strike="noStrike" cap="none">
                <a:solidFill>
                  <a:schemeClr val="dk1"/>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9pPr>
          </a:lstStyle>
          <a:p>
            <a:pPr algn="ctr"/>
            <a:r>
              <a:rPr lang="en" sz="2400" b="1" dirty="0">
                <a:solidFill>
                  <a:schemeClr val="bg1"/>
                </a:solidFill>
                <a:latin typeface="Arial"/>
              </a:rPr>
              <a:t>LGRA</a:t>
            </a:r>
          </a:p>
          <a:p>
            <a:pPr algn="ctr"/>
            <a:r>
              <a:rPr lang="en" sz="1800" b="1" dirty="0">
                <a:solidFill>
                  <a:schemeClr val="bg1"/>
                </a:solidFill>
                <a:latin typeface="Arial"/>
              </a:rPr>
              <a:t>Art. 25</a:t>
            </a:r>
            <a:endParaRPr lang="es-MX" sz="1800" dirty="0">
              <a:solidFill>
                <a:schemeClr val="bg1"/>
              </a:solidFill>
            </a:endParaRPr>
          </a:p>
        </p:txBody>
      </p:sp>
      <p:sp>
        <p:nvSpPr>
          <p:cNvPr id="14" name="Google Shape;262;p42">
            <a:extLst>
              <a:ext uri="{FF2B5EF4-FFF2-40B4-BE49-F238E27FC236}">
                <a16:creationId xmlns:a16="http://schemas.microsoft.com/office/drawing/2014/main" id="{EC04AEC1-115E-D05F-5C3F-BA1114E37F90}"/>
              </a:ext>
            </a:extLst>
          </p:cNvPr>
          <p:cNvSpPr txBox="1">
            <a:spLocks noGrp="1"/>
          </p:cNvSpPr>
          <p:nvPr/>
        </p:nvSpPr>
        <p:spPr>
          <a:xfrm>
            <a:off x="7429332" y="1312027"/>
            <a:ext cx="3456900" cy="127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arcellus"/>
              <a:buNone/>
              <a:defRPr sz="3500" b="0" i="0" u="none" strike="noStrike" cap="none">
                <a:solidFill>
                  <a:schemeClr val="dk1"/>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9pPr>
          </a:lstStyle>
          <a:p>
            <a:pPr algn="ctr"/>
            <a:r>
              <a:rPr lang="es-MX" sz="2400" b="1" dirty="0">
                <a:solidFill>
                  <a:schemeClr val="bg1"/>
                </a:solidFill>
                <a:latin typeface="Arial"/>
              </a:rPr>
              <a:t>T</a:t>
            </a:r>
            <a:r>
              <a:rPr lang="en" sz="2400" b="1" dirty="0">
                <a:solidFill>
                  <a:schemeClr val="bg1"/>
                </a:solidFill>
                <a:latin typeface="Arial"/>
              </a:rPr>
              <a:t> – MEC</a:t>
            </a:r>
            <a:endParaRPr lang="es-MX" sz="2400" b="1" dirty="0">
              <a:solidFill>
                <a:schemeClr val="bg1"/>
              </a:solidFill>
              <a:latin typeface="Arial"/>
            </a:endParaRPr>
          </a:p>
          <a:p>
            <a:pPr algn="ctr"/>
            <a:r>
              <a:rPr lang="es-MX" sz="1800" b="1" dirty="0">
                <a:solidFill>
                  <a:schemeClr val="bg1"/>
                </a:solidFill>
                <a:latin typeface="Arial"/>
              </a:rPr>
              <a:t>Capítulo 27</a:t>
            </a:r>
            <a:endParaRPr lang="es-MX" sz="1800" dirty="0">
              <a:solidFill>
                <a:schemeClr val="bg1"/>
              </a:solidFill>
            </a:endParaRPr>
          </a:p>
        </p:txBody>
      </p:sp>
      <p:sp>
        <p:nvSpPr>
          <p:cNvPr id="16" name="CuadroTexto 15">
            <a:extLst>
              <a:ext uri="{FF2B5EF4-FFF2-40B4-BE49-F238E27FC236}">
                <a16:creationId xmlns:a16="http://schemas.microsoft.com/office/drawing/2014/main" id="{CFDABCEA-3DC9-A66E-4F02-0227BDDEE75A}"/>
              </a:ext>
            </a:extLst>
          </p:cNvPr>
          <p:cNvSpPr txBox="1"/>
          <p:nvPr/>
        </p:nvSpPr>
        <p:spPr>
          <a:xfrm>
            <a:off x="618435" y="2164426"/>
            <a:ext cx="4578545" cy="40934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b="1" dirty="0">
                <a:solidFill>
                  <a:schemeClr val="bg1"/>
                </a:solidFill>
                <a:latin typeface="Anaheim"/>
                <a:cs typeface="Poppins" panose="00000500000000000000" pitchFamily="2" charset="0"/>
              </a:rPr>
              <a:t>        </a:t>
            </a:r>
            <a:endParaRPr lang="es-MX" sz="1400" dirty="0">
              <a:solidFill>
                <a:schemeClr val="bg1"/>
              </a:solidFill>
              <a:latin typeface="Anaheim"/>
              <a:cs typeface="Poppins" panose="00000500000000000000" pitchFamily="2" charset="0"/>
            </a:endParaRPr>
          </a:p>
          <a:p>
            <a:pPr lvl="1" algn="just"/>
            <a:r>
              <a:rPr lang="es-MX" sz="1600" dirty="0">
                <a:solidFill>
                  <a:schemeClr val="bg1"/>
                </a:solidFill>
                <a:latin typeface="Anaheim"/>
                <a:cs typeface="Poppins" panose="00000500000000000000" pitchFamily="2" charset="0"/>
              </a:rPr>
              <a:t>Manual de organización y procedimientos</a:t>
            </a:r>
          </a:p>
          <a:p>
            <a:pPr lvl="1" algn="just"/>
            <a:endParaRPr lang="es-MX" sz="1600" dirty="0">
              <a:solidFill>
                <a:schemeClr val="bg1"/>
              </a:solidFill>
              <a:latin typeface="Anaheim"/>
              <a:cs typeface="Poppins" panose="00000500000000000000" pitchFamily="2" charset="0"/>
            </a:endParaRPr>
          </a:p>
          <a:p>
            <a:pPr lvl="1" algn="just"/>
            <a:r>
              <a:rPr lang="es-MX" sz="1600" dirty="0">
                <a:solidFill>
                  <a:schemeClr val="bg1"/>
                </a:solidFill>
                <a:latin typeface="Anaheim"/>
                <a:cs typeface="Poppins" panose="00000500000000000000" pitchFamily="2" charset="0"/>
              </a:rPr>
              <a:t>Código de conducta</a:t>
            </a:r>
          </a:p>
          <a:p>
            <a:pPr lvl="1" algn="just"/>
            <a:endParaRPr lang="es-MX" sz="1600" dirty="0">
              <a:solidFill>
                <a:schemeClr val="bg1"/>
              </a:solidFill>
              <a:latin typeface="Anaheim"/>
              <a:cs typeface="Poppins" panose="00000500000000000000" pitchFamily="2" charset="0"/>
            </a:endParaRPr>
          </a:p>
          <a:p>
            <a:pPr lvl="1" algn="just"/>
            <a:r>
              <a:rPr lang="es-MX" sz="1600" dirty="0">
                <a:solidFill>
                  <a:schemeClr val="bg1"/>
                </a:solidFill>
                <a:latin typeface="Anaheim"/>
                <a:cs typeface="Poppins" panose="00000500000000000000" pitchFamily="2" charset="0"/>
              </a:rPr>
              <a:t>Sistemas de control, vigilancia y auditoría</a:t>
            </a:r>
          </a:p>
          <a:p>
            <a:pPr lvl="1" algn="just"/>
            <a:endParaRPr lang="es-MX" sz="1600" dirty="0">
              <a:solidFill>
                <a:schemeClr val="bg1"/>
              </a:solidFill>
              <a:latin typeface="Anaheim"/>
              <a:cs typeface="Poppins" panose="00000500000000000000" pitchFamily="2" charset="0"/>
            </a:endParaRPr>
          </a:p>
          <a:p>
            <a:pPr lvl="1" algn="just"/>
            <a:r>
              <a:rPr lang="es-MX" sz="1600" dirty="0">
                <a:solidFill>
                  <a:schemeClr val="bg1"/>
                </a:solidFill>
                <a:latin typeface="Anaheim"/>
                <a:cs typeface="Poppins" panose="00000500000000000000" pitchFamily="2" charset="0"/>
              </a:rPr>
              <a:t>Sistemas de denuncia</a:t>
            </a:r>
          </a:p>
          <a:p>
            <a:pPr lvl="1" algn="just"/>
            <a:endParaRPr lang="es-MX" sz="1600" dirty="0">
              <a:solidFill>
                <a:schemeClr val="bg1"/>
              </a:solidFill>
              <a:latin typeface="Anaheim"/>
              <a:cs typeface="Poppins" panose="00000500000000000000" pitchFamily="2" charset="0"/>
            </a:endParaRPr>
          </a:p>
          <a:p>
            <a:pPr lvl="1" algn="just"/>
            <a:r>
              <a:rPr lang="es-MX" sz="1600" dirty="0">
                <a:solidFill>
                  <a:schemeClr val="bg1"/>
                </a:solidFill>
                <a:latin typeface="Anaheim"/>
                <a:cs typeface="Poppins" panose="00000500000000000000" pitchFamily="2" charset="0"/>
              </a:rPr>
              <a:t>Sistemas de entrenamiento y capacitación</a:t>
            </a:r>
          </a:p>
          <a:p>
            <a:pPr lvl="1" algn="just"/>
            <a:endParaRPr lang="es-MX" sz="1600" dirty="0">
              <a:solidFill>
                <a:schemeClr val="bg1"/>
              </a:solidFill>
              <a:latin typeface="Anaheim"/>
              <a:cs typeface="Poppins" panose="00000500000000000000" pitchFamily="2" charset="0"/>
            </a:endParaRPr>
          </a:p>
          <a:p>
            <a:pPr lvl="1" algn="just"/>
            <a:r>
              <a:rPr lang="es-MX" sz="1600" dirty="0">
                <a:solidFill>
                  <a:schemeClr val="bg1"/>
                </a:solidFill>
                <a:latin typeface="Anaheim"/>
                <a:cs typeface="Poppins" panose="00000500000000000000" pitchFamily="2" charset="0"/>
              </a:rPr>
              <a:t>Políticas de recursos humanos</a:t>
            </a:r>
          </a:p>
          <a:p>
            <a:pPr lvl="1" algn="just"/>
            <a:endParaRPr lang="es-MX" sz="1600" dirty="0">
              <a:solidFill>
                <a:schemeClr val="bg1"/>
              </a:solidFill>
              <a:latin typeface="Anaheim"/>
              <a:cs typeface="Poppins" panose="00000500000000000000" pitchFamily="2" charset="0"/>
            </a:endParaRPr>
          </a:p>
          <a:p>
            <a:pPr lvl="1" algn="just"/>
            <a:r>
              <a:rPr lang="es-MX" sz="1600" dirty="0">
                <a:solidFill>
                  <a:schemeClr val="bg1"/>
                </a:solidFill>
                <a:latin typeface="Anaheim"/>
                <a:cs typeface="Poppins" panose="00000500000000000000" pitchFamily="2" charset="0"/>
              </a:rPr>
              <a:t>Mecanismos que aseguren la transparencia</a:t>
            </a:r>
          </a:p>
          <a:p>
            <a:pPr lvl="1" algn="just"/>
            <a:r>
              <a:rPr lang="es-MX" sz="1600" dirty="0">
                <a:solidFill>
                  <a:schemeClr val="bg1"/>
                </a:solidFill>
                <a:latin typeface="Anaheim"/>
                <a:cs typeface="Poppins" panose="00000500000000000000" pitchFamily="2" charset="0"/>
              </a:rPr>
              <a:t> y      publicidad de intereses.</a:t>
            </a:r>
          </a:p>
          <a:p>
            <a:pPr marL="285764" indent="-285764" algn="just">
              <a:buFont typeface="Arial" panose="020B0604020202020204" pitchFamily="34" charset="0"/>
              <a:buChar char="•"/>
            </a:pPr>
            <a:endParaRPr lang="es-MX" dirty="0">
              <a:solidFill>
                <a:schemeClr val="bg1"/>
              </a:solidFill>
              <a:latin typeface="Anaheim"/>
            </a:endParaRPr>
          </a:p>
        </p:txBody>
      </p:sp>
      <p:sp>
        <p:nvSpPr>
          <p:cNvPr id="17" name="CuadroTexto 16">
            <a:extLst>
              <a:ext uri="{FF2B5EF4-FFF2-40B4-BE49-F238E27FC236}">
                <a16:creationId xmlns:a16="http://schemas.microsoft.com/office/drawing/2014/main" id="{53688F32-D43C-9DCE-A017-1745367A2861}"/>
              </a:ext>
            </a:extLst>
          </p:cNvPr>
          <p:cNvSpPr txBox="1"/>
          <p:nvPr/>
        </p:nvSpPr>
        <p:spPr>
          <a:xfrm>
            <a:off x="7199878" y="1949828"/>
            <a:ext cx="3686355" cy="42473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s-MX" sz="1400" dirty="0">
              <a:solidFill>
                <a:schemeClr val="bg1"/>
              </a:solidFill>
              <a:latin typeface="Anaheim"/>
              <a:cs typeface="Poppins" panose="00000500000000000000" pitchFamily="2" charset="0"/>
            </a:endParaRPr>
          </a:p>
          <a:p>
            <a:endParaRPr lang="es-MX" sz="1200" dirty="0">
              <a:solidFill>
                <a:schemeClr val="bg1"/>
              </a:solidFill>
              <a:cs typeface="Poppins" panose="00000500000000000000" pitchFamily="2" charset="0"/>
            </a:endParaRPr>
          </a:p>
          <a:p>
            <a:pPr algn="just"/>
            <a:r>
              <a:rPr lang="es-MX" sz="1600" dirty="0">
                <a:solidFill>
                  <a:schemeClr val="bg1"/>
                </a:solidFill>
                <a:latin typeface="Anaheim"/>
                <a:cs typeface="Poppins" panose="00000500000000000000" pitchFamily="2" charset="0"/>
              </a:rPr>
              <a:t>Artículo 27.5</a:t>
            </a:r>
          </a:p>
          <a:p>
            <a:pPr algn="just"/>
            <a:endParaRPr lang="es-MX" sz="1600" dirty="0">
              <a:solidFill>
                <a:schemeClr val="bg1"/>
              </a:solidFill>
              <a:latin typeface="Anaheim"/>
              <a:cs typeface="Poppins" panose="00000500000000000000" pitchFamily="2" charset="0"/>
            </a:endParaRPr>
          </a:p>
          <a:p>
            <a:pPr algn="just"/>
            <a:r>
              <a:rPr lang="es-MX" sz="1600" dirty="0">
                <a:solidFill>
                  <a:schemeClr val="bg1"/>
                </a:solidFill>
              </a:rPr>
              <a:t>(b) adoptar o mantener medidas para fomentar a las asociaciones profesionales y otras organizaciones no gubernamentales, de ser apropiado, en sus esfuerzos para promover y asistir a las empresas, </a:t>
            </a:r>
            <a:r>
              <a:rPr lang="es-MX" sz="1600" b="1" dirty="0">
                <a:solidFill>
                  <a:srgbClr val="FFFFFF"/>
                </a:solidFill>
              </a:rPr>
              <a:t>en particular </a:t>
            </a:r>
            <a:r>
              <a:rPr lang="es-MX" sz="1600" dirty="0">
                <a:solidFill>
                  <a:schemeClr val="bg1"/>
                </a:solidFill>
              </a:rPr>
              <a:t>a las </a:t>
            </a:r>
            <a:r>
              <a:rPr lang="es-MX" sz="2400" b="1" dirty="0">
                <a:solidFill>
                  <a:srgbClr val="FFFFFF"/>
                </a:solidFill>
              </a:rPr>
              <a:t>Pymes,</a:t>
            </a:r>
            <a:r>
              <a:rPr lang="es-MX" sz="2400" b="1" dirty="0">
                <a:solidFill>
                  <a:srgbClr val="E65122"/>
                </a:solidFill>
              </a:rPr>
              <a:t> </a:t>
            </a:r>
            <a:r>
              <a:rPr lang="es-MX" sz="1600" dirty="0">
                <a:solidFill>
                  <a:schemeClr val="bg1"/>
                </a:solidFill>
              </a:rPr>
              <a:t>a desarrollar controles internos, </a:t>
            </a:r>
            <a:r>
              <a:rPr lang="es-MX" sz="1600" b="1" dirty="0">
                <a:solidFill>
                  <a:srgbClr val="FFFFFF"/>
                </a:solidFill>
              </a:rPr>
              <a:t>programas de ética y cumplimiento </a:t>
            </a:r>
            <a:r>
              <a:rPr lang="es-MX" sz="1600" dirty="0">
                <a:solidFill>
                  <a:schemeClr val="bg1"/>
                </a:solidFill>
              </a:rPr>
              <a:t>o medidas para prevenir y detectar cohecho y corrupción en el comercio y la inversión internacionales;</a:t>
            </a:r>
            <a:endParaRPr lang="es-MX" sz="1600" dirty="0">
              <a:solidFill>
                <a:schemeClr val="bg1"/>
              </a:solidFill>
              <a:latin typeface="Anaheim"/>
              <a:cs typeface="Poppins" panose="00000500000000000000" pitchFamily="2" charset="0"/>
            </a:endParaRPr>
          </a:p>
          <a:p>
            <a:pPr algn="just"/>
            <a:endParaRPr lang="es-MX" sz="1400" dirty="0">
              <a:solidFill>
                <a:schemeClr val="bg1"/>
              </a:solidFill>
              <a:latin typeface="Anaheim"/>
              <a:cs typeface="Poppins" panose="00000500000000000000" pitchFamily="2" charset="0"/>
            </a:endParaRPr>
          </a:p>
          <a:p>
            <a:pPr algn="just"/>
            <a:endParaRPr lang="es-MX" sz="1400" dirty="0">
              <a:solidFill>
                <a:schemeClr val="bg1"/>
              </a:solidFill>
              <a:latin typeface="Anaheim"/>
              <a:cs typeface="Poppins" panose="00000500000000000000" pitchFamily="2" charset="0"/>
            </a:endParaRPr>
          </a:p>
        </p:txBody>
      </p:sp>
      <p:sp>
        <p:nvSpPr>
          <p:cNvPr id="12" name="Google Shape;379;p48">
            <a:extLst>
              <a:ext uri="{FF2B5EF4-FFF2-40B4-BE49-F238E27FC236}">
                <a16:creationId xmlns:a16="http://schemas.microsoft.com/office/drawing/2014/main" id="{A2ADE014-0E77-40F2-744E-6BD96086858A}"/>
              </a:ext>
            </a:extLst>
          </p:cNvPr>
          <p:cNvSpPr txBox="1">
            <a:spLocks noGrp="1"/>
          </p:cNvSpPr>
          <p:nvPr/>
        </p:nvSpPr>
        <p:spPr>
          <a:xfrm>
            <a:off x="761352" y="461457"/>
            <a:ext cx="10635342" cy="4007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Josefin Sans"/>
              <a:buNone/>
              <a:defRPr sz="2000" b="0" i="0" u="none" strike="noStrike" cap="none">
                <a:solidFill>
                  <a:schemeClr val="dk1"/>
                </a:solidFill>
                <a:latin typeface="Marcellus"/>
                <a:ea typeface="Marcellus"/>
                <a:cs typeface="Marcellus"/>
                <a:sym typeface="Marcellus"/>
              </a:defRPr>
            </a:lvl1pPr>
            <a:lvl2pPr marL="914400" marR="0" lvl="1"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2pPr>
            <a:lvl3pPr marL="1371600" marR="0" lvl="2"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3pPr>
            <a:lvl4pPr marL="1828800" marR="0" lvl="3"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4pPr>
            <a:lvl5pPr marL="2286000" marR="0" lvl="4"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5pPr>
            <a:lvl6pPr marL="2743200" marR="0" lvl="5"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6pPr>
            <a:lvl7pPr marL="3200400" marR="0" lvl="6"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7pPr>
            <a:lvl8pPr marL="3657600" marR="0" lvl="7"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8pPr>
            <a:lvl9pPr marL="4114800" marR="0" lvl="8"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9pPr>
          </a:lstStyle>
          <a:p>
            <a:pPr marL="0" indent="0" algn="l"/>
            <a:r>
              <a:rPr lang="es-MX" b="1" dirty="0">
                <a:solidFill>
                  <a:srgbClr val="26577F"/>
                </a:solidFill>
                <a:latin typeface="Arial"/>
              </a:rPr>
              <a:t>NORMATIVA NACIONAL E INTERNACIONAL EN INTEGRIDAD</a:t>
            </a:r>
          </a:p>
          <a:p>
            <a:pPr marL="0" indent="0" algn="l"/>
            <a:r>
              <a:rPr lang="es-MX" b="1" dirty="0">
                <a:solidFill>
                  <a:srgbClr val="26577F"/>
                </a:solidFill>
                <a:latin typeface="Arial"/>
              </a:rPr>
              <a:t> </a:t>
            </a:r>
            <a:endParaRPr lang="en" b="1" dirty="0">
              <a:solidFill>
                <a:srgbClr val="26577F"/>
              </a:solidFill>
              <a:latin typeface="Arial"/>
            </a:endParaRPr>
          </a:p>
        </p:txBody>
      </p:sp>
    </p:spTree>
    <p:extLst>
      <p:ext uri="{BB962C8B-B14F-4D97-AF65-F5344CB8AC3E}">
        <p14:creationId xmlns:p14="http://schemas.microsoft.com/office/powerpoint/2010/main" val="1426999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Google Shape;379;p48">
            <a:extLst>
              <a:ext uri="{FF2B5EF4-FFF2-40B4-BE49-F238E27FC236}">
                <a16:creationId xmlns:a16="http://schemas.microsoft.com/office/drawing/2014/main" id="{A2ADE014-0E77-40F2-744E-6BD96086858A}"/>
              </a:ext>
            </a:extLst>
          </p:cNvPr>
          <p:cNvSpPr txBox="1">
            <a:spLocks noGrp="1"/>
          </p:cNvSpPr>
          <p:nvPr/>
        </p:nvSpPr>
        <p:spPr>
          <a:xfrm>
            <a:off x="761352" y="558020"/>
            <a:ext cx="10635342" cy="400708"/>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1"/>
              </a:buClr>
              <a:buSzPts val="1800"/>
              <a:buFont typeface="Josefin Sans"/>
              <a:buNone/>
              <a:defRPr sz="2000" b="0" i="0" u="none" strike="noStrike" cap="none">
                <a:solidFill>
                  <a:schemeClr val="dk1"/>
                </a:solidFill>
                <a:latin typeface="Marcellus"/>
                <a:ea typeface="Marcellus"/>
                <a:cs typeface="Marcellus"/>
                <a:sym typeface="Marcellus"/>
              </a:defRPr>
            </a:lvl1pPr>
            <a:lvl2pPr marL="914400" marR="0" lvl="1"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2pPr>
            <a:lvl3pPr marL="1371600" marR="0" lvl="2"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3pPr>
            <a:lvl4pPr marL="1828800" marR="0" lvl="3"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4pPr>
            <a:lvl5pPr marL="2286000" marR="0" lvl="4"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5pPr>
            <a:lvl6pPr marL="2743200" marR="0" lvl="5"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6pPr>
            <a:lvl7pPr marL="3200400" marR="0" lvl="6"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7pPr>
            <a:lvl8pPr marL="3657600" marR="0" lvl="7"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8pPr>
            <a:lvl9pPr marL="4114800" marR="0" lvl="8" indent="-317500" algn="l" rtl="0">
              <a:lnSpc>
                <a:spcPct val="100000"/>
              </a:lnSpc>
              <a:spcBef>
                <a:spcPts val="0"/>
              </a:spcBef>
              <a:spcAft>
                <a:spcPts val="0"/>
              </a:spcAft>
              <a:buClr>
                <a:schemeClr val="dk1"/>
              </a:buClr>
              <a:buSzPts val="1800"/>
              <a:buFont typeface="Josefin Sans"/>
              <a:buNone/>
              <a:defRPr sz="1800" b="0" i="0" u="none" strike="noStrike" cap="none">
                <a:solidFill>
                  <a:schemeClr val="dk1"/>
                </a:solidFill>
                <a:latin typeface="Josefin Sans"/>
                <a:ea typeface="Josefin Sans"/>
                <a:cs typeface="Josefin Sans"/>
                <a:sym typeface="Josefin Sans"/>
              </a:defRPr>
            </a:lvl9pPr>
          </a:lstStyle>
          <a:p>
            <a:pPr marL="0" indent="0"/>
            <a:r>
              <a:rPr lang="es-MX" sz="1800" b="1" dirty="0">
                <a:solidFill>
                  <a:srgbClr val="26577F"/>
                </a:solidFill>
                <a:latin typeface="Arial"/>
              </a:rPr>
              <a:t>NORMATIVA </a:t>
            </a:r>
            <a:r>
              <a:rPr lang="es-MX" sz="1800" b="1" dirty="0">
                <a:solidFill>
                  <a:srgbClr val="E65122"/>
                </a:solidFill>
                <a:latin typeface="Arial"/>
              </a:rPr>
              <a:t>INTERNACIONAL</a:t>
            </a:r>
            <a:r>
              <a:rPr lang="es-MX" sz="1800" b="1" dirty="0">
                <a:solidFill>
                  <a:srgbClr val="26577F"/>
                </a:solidFill>
                <a:latin typeface="Arial"/>
              </a:rPr>
              <a:t> EN </a:t>
            </a:r>
          </a:p>
          <a:p>
            <a:pPr marL="0" indent="0"/>
            <a:r>
              <a:rPr lang="es-MX" sz="1800" b="1" dirty="0">
                <a:solidFill>
                  <a:srgbClr val="26577F"/>
                </a:solidFill>
                <a:latin typeface="Arial"/>
              </a:rPr>
              <a:t>INTEGRIDAD </a:t>
            </a:r>
            <a:endParaRPr lang="en" sz="1800" b="1" dirty="0">
              <a:solidFill>
                <a:srgbClr val="26577F"/>
              </a:solidFill>
              <a:latin typeface="Arial"/>
            </a:endParaRPr>
          </a:p>
        </p:txBody>
      </p:sp>
      <p:sp>
        <p:nvSpPr>
          <p:cNvPr id="17" name="CuadroTexto 16">
            <a:extLst>
              <a:ext uri="{FF2B5EF4-FFF2-40B4-BE49-F238E27FC236}">
                <a16:creationId xmlns:a16="http://schemas.microsoft.com/office/drawing/2014/main" id="{53688F32-D43C-9DCE-A017-1745367A2861}"/>
              </a:ext>
            </a:extLst>
          </p:cNvPr>
          <p:cNvSpPr txBox="1"/>
          <p:nvPr/>
        </p:nvSpPr>
        <p:spPr>
          <a:xfrm>
            <a:off x="1014414" y="1250216"/>
            <a:ext cx="10382280" cy="1938992"/>
          </a:xfrm>
          <a:prstGeom prst="rect">
            <a:avLst/>
          </a:prstGeom>
          <a:solidFill>
            <a:schemeClr val="accent5">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lvl="1" algn="just"/>
            <a:r>
              <a:rPr lang="es-MX" sz="2000" b="1" dirty="0">
                <a:solidFill>
                  <a:srgbClr val="FFFFFF"/>
                </a:solidFill>
                <a:latin typeface="Anaheim"/>
              </a:rPr>
              <a:t>ODS 16</a:t>
            </a:r>
          </a:p>
          <a:p>
            <a:pPr lvl="1" algn="just"/>
            <a:r>
              <a:rPr lang="es-MX" sz="2000" dirty="0">
                <a:solidFill>
                  <a:schemeClr val="bg1"/>
                </a:solidFill>
                <a:latin typeface="Anaheim"/>
              </a:rPr>
              <a:t>Promover sociedades, justas, pacíficas e inclusivas (resumido como “Paz, justicia e instituciones sólidas”), las Naciones Unidas explicitan su compromiso de hacer frente a la corrupción, al asumir la necesidad de facilitar el acceso a la justicia para todos y construir, a todos los niveles, instituciones eficaces e inclusivas que rindan cuentas, además de establecer reglamentaciones más eficientes y transparentes.</a:t>
            </a:r>
          </a:p>
        </p:txBody>
      </p:sp>
      <p:pic>
        <p:nvPicPr>
          <p:cNvPr id="11" name="Imagen 10"/>
          <p:cNvPicPr>
            <a:picLocks noChangeAspect="1"/>
          </p:cNvPicPr>
          <p:nvPr/>
        </p:nvPicPr>
        <p:blipFill>
          <a:blip r:embed="rId2"/>
          <a:stretch>
            <a:fillRect/>
          </a:stretch>
        </p:blipFill>
        <p:spPr>
          <a:xfrm>
            <a:off x="1472070" y="3429000"/>
            <a:ext cx="9247860" cy="3005000"/>
          </a:xfrm>
          <a:prstGeom prst="rect">
            <a:avLst/>
          </a:prstGeom>
        </p:spPr>
      </p:pic>
    </p:spTree>
    <p:extLst>
      <p:ext uri="{BB962C8B-B14F-4D97-AF65-F5344CB8AC3E}">
        <p14:creationId xmlns:p14="http://schemas.microsoft.com/office/powerpoint/2010/main" val="16837098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Imagen 8">
            <a:extLst>
              <a:ext uri="{FF2B5EF4-FFF2-40B4-BE49-F238E27FC236}">
                <a16:creationId xmlns:a16="http://schemas.microsoft.com/office/drawing/2014/main" id="{72681ABE-B219-EFFA-677A-720C9F913F06}"/>
              </a:ext>
            </a:extLst>
          </p:cNvPr>
          <p:cNvPicPr>
            <a:picLocks noChangeAspect="1"/>
          </p:cNvPicPr>
          <p:nvPr/>
        </p:nvPicPr>
        <p:blipFill rotWithShape="1">
          <a:blip r:embed="rId2"/>
          <a:srcRect l="36403" r="8489"/>
          <a:stretch/>
        </p:blipFill>
        <p:spPr>
          <a:xfrm>
            <a:off x="424970" y="207782"/>
            <a:ext cx="5404193" cy="6244163"/>
          </a:xfrm>
          <a:prstGeom prst="rect">
            <a:avLst/>
          </a:prstGeom>
        </p:spPr>
      </p:pic>
      <p:sp>
        <p:nvSpPr>
          <p:cNvPr id="10" name="Google Shape;1000;p65">
            <a:extLst>
              <a:ext uri="{FF2B5EF4-FFF2-40B4-BE49-F238E27FC236}">
                <a16:creationId xmlns:a16="http://schemas.microsoft.com/office/drawing/2014/main" id="{2A7C7A3F-B4B9-9C2B-8364-47C85FDE98B4}"/>
              </a:ext>
            </a:extLst>
          </p:cNvPr>
          <p:cNvSpPr txBox="1">
            <a:spLocks noGrp="1"/>
          </p:cNvSpPr>
          <p:nvPr/>
        </p:nvSpPr>
        <p:spPr>
          <a:xfrm>
            <a:off x="6362838" y="1402242"/>
            <a:ext cx="5954311"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Marcellus"/>
              <a:buNone/>
              <a:defRPr sz="2800" b="0" i="0" u="none" strike="noStrike" cap="none">
                <a:solidFill>
                  <a:schemeClr val="dk1"/>
                </a:solidFill>
                <a:latin typeface="Marcellus"/>
                <a:ea typeface="Marcellus"/>
                <a:cs typeface="Marcellus"/>
                <a:sym typeface="Marcellus"/>
              </a:defRPr>
            </a:lvl1pPr>
            <a:lvl2pPr marR="0" lvl="1"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9pPr>
          </a:lstStyle>
          <a:p>
            <a:pPr algn="just"/>
            <a:r>
              <a:rPr lang="en" b="1" dirty="0">
                <a:solidFill>
                  <a:srgbClr val="26577F"/>
                </a:solidFill>
                <a:latin typeface="Arial"/>
              </a:rPr>
              <a:t>BENEFICIOS</a:t>
            </a:r>
          </a:p>
          <a:p>
            <a:pPr algn="just"/>
            <a:r>
              <a:rPr lang="en" b="1" dirty="0">
                <a:solidFill>
                  <a:srgbClr val="26577F"/>
                </a:solidFill>
                <a:latin typeface="Arial"/>
              </a:rPr>
              <a:t>QUE APORTA </a:t>
            </a:r>
          </a:p>
          <a:p>
            <a:pPr algn="l"/>
            <a:r>
              <a:rPr lang="en" b="1" dirty="0">
                <a:solidFill>
                  <a:srgbClr val="26577F"/>
                </a:solidFill>
                <a:latin typeface="Arial"/>
              </a:rPr>
              <a:t>LA </a:t>
            </a:r>
            <a:r>
              <a:rPr lang="en" b="1" dirty="0">
                <a:solidFill>
                  <a:srgbClr val="17A59C"/>
                </a:solidFill>
                <a:latin typeface="Arial"/>
              </a:rPr>
              <a:t>INTEGRIDAD EMPRESARIAL</a:t>
            </a:r>
          </a:p>
        </p:txBody>
      </p:sp>
      <p:sp>
        <p:nvSpPr>
          <p:cNvPr id="12" name="Subtítulo 7">
            <a:extLst>
              <a:ext uri="{FF2B5EF4-FFF2-40B4-BE49-F238E27FC236}">
                <a16:creationId xmlns:a16="http://schemas.microsoft.com/office/drawing/2014/main" id="{BC8DD3C4-6ED0-F201-80C8-CFA62DA88406}"/>
              </a:ext>
            </a:extLst>
          </p:cNvPr>
          <p:cNvSpPr>
            <a:spLocks noGrp="1"/>
          </p:cNvSpPr>
          <p:nvPr/>
        </p:nvSpPr>
        <p:spPr>
          <a:xfrm>
            <a:off x="5801128" y="5156169"/>
            <a:ext cx="6143831" cy="81757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pPr marL="685834" lvl="1">
              <a:buClr>
                <a:srgbClr val="C0C0C0"/>
              </a:buClr>
              <a:buFont typeface="Arial" panose="020B0604020202020204" pitchFamily="34" charset="0"/>
              <a:buChar char="•"/>
            </a:pPr>
            <a:r>
              <a:rPr lang="es-CO" altLang="es-ES" sz="1800" dirty="0">
                <a:solidFill>
                  <a:srgbClr val="26577F"/>
                </a:solidFill>
              </a:rPr>
              <a:t>Mejora la Reputación,</a:t>
            </a:r>
          </a:p>
          <a:p>
            <a:pPr marL="685834" lvl="1">
              <a:buClr>
                <a:srgbClr val="C0C0C0"/>
              </a:buClr>
              <a:buFont typeface="Arial" panose="020B0604020202020204" pitchFamily="34" charset="0"/>
              <a:buChar char="•"/>
            </a:pPr>
            <a:r>
              <a:rPr lang="es-CO" altLang="es-ES" sz="1800" dirty="0">
                <a:solidFill>
                  <a:srgbClr val="26577F"/>
                </a:solidFill>
              </a:rPr>
              <a:t>Genera Confianza,</a:t>
            </a:r>
          </a:p>
          <a:p>
            <a:pPr marL="685834" lvl="1">
              <a:buClr>
                <a:srgbClr val="C0C0C0"/>
              </a:buClr>
              <a:buFont typeface="Arial" panose="020B0604020202020204" pitchFamily="34" charset="0"/>
              <a:buChar char="•"/>
            </a:pPr>
            <a:r>
              <a:rPr lang="es-CO" altLang="es-ES" sz="1800" dirty="0">
                <a:solidFill>
                  <a:srgbClr val="26577F"/>
                </a:solidFill>
              </a:rPr>
              <a:t>Mejora el desempeño, </a:t>
            </a:r>
          </a:p>
          <a:p>
            <a:pPr marL="685834" lvl="1">
              <a:buClr>
                <a:srgbClr val="C0C0C0"/>
              </a:buClr>
              <a:buFont typeface="Arial" panose="020B0604020202020204" pitchFamily="34" charset="0"/>
              <a:buChar char="•"/>
            </a:pPr>
            <a:r>
              <a:rPr lang="es-CO" altLang="es-ES" sz="1800" dirty="0">
                <a:solidFill>
                  <a:srgbClr val="26577F"/>
                </a:solidFill>
              </a:rPr>
              <a:t>Posibilita la ventaja competitiva, </a:t>
            </a:r>
          </a:p>
          <a:p>
            <a:pPr marL="685834" lvl="1">
              <a:buClr>
                <a:srgbClr val="C0C0C0"/>
              </a:buClr>
              <a:buFont typeface="Arial" panose="020B0604020202020204" pitchFamily="34" charset="0"/>
              <a:buChar char="•"/>
            </a:pPr>
            <a:r>
              <a:rPr lang="es-CO" altLang="es-ES" sz="1800" dirty="0">
                <a:solidFill>
                  <a:srgbClr val="26577F"/>
                </a:solidFill>
              </a:rPr>
              <a:t>Posibilita el desarrollo sostenible, </a:t>
            </a:r>
          </a:p>
          <a:p>
            <a:pPr marL="685834" lvl="1">
              <a:buClr>
                <a:srgbClr val="C0C0C0"/>
              </a:buClr>
              <a:buFont typeface="Arial" panose="020B0604020202020204" pitchFamily="34" charset="0"/>
              <a:buChar char="•"/>
            </a:pPr>
            <a:r>
              <a:rPr lang="es-CO" altLang="es-ES" sz="1800" dirty="0">
                <a:solidFill>
                  <a:srgbClr val="26577F"/>
                </a:solidFill>
              </a:rPr>
              <a:t>Posibilita nuevos negocios y la innovación,</a:t>
            </a:r>
          </a:p>
          <a:p>
            <a:pPr marL="685834" lvl="1">
              <a:buClr>
                <a:srgbClr val="C0C0C0"/>
              </a:buClr>
              <a:buFont typeface="Arial" panose="020B0604020202020204" pitchFamily="34" charset="0"/>
              <a:buChar char="•"/>
            </a:pPr>
            <a:r>
              <a:rPr lang="es-CO" altLang="es-ES" sz="1800" dirty="0">
                <a:solidFill>
                  <a:srgbClr val="26577F"/>
                </a:solidFill>
              </a:rPr>
              <a:t>Previene problemas legales,</a:t>
            </a:r>
          </a:p>
          <a:p>
            <a:pPr marL="685834" lvl="1">
              <a:buClr>
                <a:srgbClr val="C0C0C0"/>
              </a:buClr>
              <a:buFont typeface="Arial" panose="020B0604020202020204" pitchFamily="34" charset="0"/>
              <a:buChar char="•"/>
            </a:pPr>
            <a:r>
              <a:rPr lang="es-CO" altLang="es-ES" sz="1800" dirty="0">
                <a:solidFill>
                  <a:srgbClr val="26577F"/>
                </a:solidFill>
              </a:rPr>
              <a:t>Fomenta una Cultura de Integridad en la organización y en terceros.</a:t>
            </a:r>
          </a:p>
          <a:p>
            <a:pPr marL="685834" lvl="1">
              <a:buClr>
                <a:srgbClr val="C0C0C0"/>
              </a:buClr>
              <a:buFont typeface="Arial" panose="020B0604020202020204" pitchFamily="34" charset="0"/>
              <a:buChar char="•"/>
            </a:pPr>
            <a:r>
              <a:rPr lang="es-CO" altLang="es-ES" sz="1800" dirty="0">
                <a:solidFill>
                  <a:srgbClr val="26577F"/>
                </a:solidFill>
              </a:rPr>
              <a:t>Fomenta Redes de Empresas Integras Certificadas.</a:t>
            </a:r>
          </a:p>
          <a:p>
            <a:pPr algn="ctr"/>
            <a:endParaRPr lang="es-MX" sz="2000" dirty="0">
              <a:solidFill>
                <a:srgbClr val="26577F"/>
              </a:solidFill>
            </a:endParaRPr>
          </a:p>
        </p:txBody>
      </p:sp>
    </p:spTree>
    <p:extLst>
      <p:ext uri="{BB962C8B-B14F-4D97-AF65-F5344CB8AC3E}">
        <p14:creationId xmlns:p14="http://schemas.microsoft.com/office/powerpoint/2010/main" val="69343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3"/>
          <p:cNvSpPr txBox="1"/>
          <p:nvPr/>
        </p:nvSpPr>
        <p:spPr>
          <a:xfrm>
            <a:off x="1364777" y="1534198"/>
            <a:ext cx="8022282" cy="2028761"/>
          </a:xfrm>
          <a:prstGeom prst="rect">
            <a:avLst/>
          </a:prstGeom>
        </p:spPr>
        <p:txBody>
          <a:bodyPr wrap="square" lIns="0" tIns="0" rIns="0" bIns="0" rtlCol="0" anchor="t">
            <a:spAutoFit/>
          </a:bodyPr>
          <a:lstStyle/>
          <a:p>
            <a:pPr algn="just">
              <a:lnSpc>
                <a:spcPts val="1960"/>
              </a:lnSpc>
              <a:spcBef>
                <a:spcPct val="0"/>
              </a:spcBef>
            </a:pPr>
            <a:r>
              <a:rPr lang="en-US" sz="1600" b="1" dirty="0">
                <a:latin typeface="Barlow Medium"/>
              </a:rPr>
              <a:t>S</a:t>
            </a:r>
            <a:r>
              <a:rPr lang="en-US" sz="1600" b="1" dirty="0">
                <a:latin typeface="Barlow Medium Bold"/>
              </a:rPr>
              <a:t>istema de </a:t>
            </a:r>
            <a:r>
              <a:rPr lang="en-US" sz="1600" b="1" dirty="0" err="1">
                <a:latin typeface="Barlow Medium Bold"/>
              </a:rPr>
              <a:t>Gestión</a:t>
            </a:r>
            <a:r>
              <a:rPr lang="en-US" sz="1600" b="1" dirty="0">
                <a:latin typeface="Barlow Medium Bold"/>
              </a:rPr>
              <a:t> de </a:t>
            </a:r>
            <a:r>
              <a:rPr lang="en-US" sz="1600" b="1" dirty="0" err="1">
                <a:latin typeface="Barlow Medium Bold"/>
              </a:rPr>
              <a:t>Integridad</a:t>
            </a:r>
            <a:r>
              <a:rPr lang="en-US" sz="1600" b="1" dirty="0">
                <a:latin typeface="Barlow Medium Bold"/>
              </a:rPr>
              <a:t>:</a:t>
            </a:r>
          </a:p>
          <a:p>
            <a:pPr algn="just">
              <a:lnSpc>
                <a:spcPts val="1960"/>
              </a:lnSpc>
              <a:spcBef>
                <a:spcPct val="0"/>
              </a:spcBef>
            </a:pPr>
            <a:endParaRPr lang="en-US" sz="1400" dirty="0">
              <a:latin typeface="Barlow Medium Bold"/>
            </a:endParaRPr>
          </a:p>
          <a:p>
            <a:pPr algn="just">
              <a:lnSpc>
                <a:spcPts val="1960"/>
              </a:lnSpc>
              <a:spcBef>
                <a:spcPct val="0"/>
              </a:spcBef>
            </a:pPr>
            <a:r>
              <a:rPr lang="en-US" sz="1600" dirty="0">
                <a:latin typeface="Barlow Medium Bold"/>
              </a:rPr>
              <a:t>Es una </a:t>
            </a:r>
            <a:r>
              <a:rPr lang="en-US" sz="1600" dirty="0" err="1">
                <a:latin typeface="Barlow Medium Bold"/>
              </a:rPr>
              <a:t>herramienta</a:t>
            </a:r>
            <a:r>
              <a:rPr lang="en-US" sz="1600" dirty="0">
                <a:latin typeface="Barlow Medium Bold"/>
              </a:rPr>
              <a:t> </a:t>
            </a:r>
            <a:r>
              <a:rPr lang="en-US" sz="1600" dirty="0" err="1">
                <a:latin typeface="Barlow Medium Bold"/>
              </a:rPr>
              <a:t>práctica</a:t>
            </a:r>
            <a:r>
              <a:rPr lang="en-US" sz="1600" dirty="0">
                <a:latin typeface="Barlow Medium Bold"/>
              </a:rPr>
              <a:t> para </a:t>
            </a:r>
            <a:r>
              <a:rPr lang="en-US" sz="1600" dirty="0" err="1">
                <a:latin typeface="Barlow Medium Bold"/>
              </a:rPr>
              <a:t>ayudar</a:t>
            </a:r>
            <a:r>
              <a:rPr lang="en-US" sz="1600" dirty="0">
                <a:latin typeface="Barlow Medium Bold"/>
              </a:rPr>
              <a:t> a las </a:t>
            </a:r>
            <a:r>
              <a:rPr lang="en-US" sz="1600" dirty="0" err="1">
                <a:latin typeface="Barlow Medium Bold"/>
              </a:rPr>
              <a:t>organizaciones</a:t>
            </a:r>
            <a:r>
              <a:rPr lang="en-US" sz="1600" dirty="0">
                <a:latin typeface="Barlow Medium Bold"/>
              </a:rPr>
              <a:t> a  </a:t>
            </a:r>
            <a:r>
              <a:rPr lang="en-US" sz="1600" dirty="0" err="1">
                <a:latin typeface="Barlow Medium Bold"/>
              </a:rPr>
              <a:t>prevenir</a:t>
            </a:r>
            <a:r>
              <a:rPr lang="en-US" sz="1600" dirty="0">
                <a:latin typeface="Barlow Medium Bold"/>
              </a:rPr>
              <a:t>, </a:t>
            </a:r>
            <a:r>
              <a:rPr lang="en-US" sz="1600" dirty="0" err="1">
                <a:latin typeface="Barlow Medium Bold"/>
              </a:rPr>
              <a:t>detectar</a:t>
            </a:r>
            <a:r>
              <a:rPr lang="en-US" sz="1600" dirty="0">
                <a:latin typeface="Barlow Medium Bold"/>
              </a:rPr>
              <a:t> y </a:t>
            </a:r>
            <a:r>
              <a:rPr lang="en-US" sz="1600" dirty="0" err="1">
                <a:latin typeface="Barlow Medium Bold"/>
              </a:rPr>
              <a:t>dar</a:t>
            </a:r>
            <a:r>
              <a:rPr lang="en-US" sz="1600" dirty="0">
                <a:latin typeface="Barlow Medium Bold"/>
              </a:rPr>
              <a:t> </a:t>
            </a:r>
            <a:r>
              <a:rPr lang="en-US" sz="1600" dirty="0" err="1">
                <a:latin typeface="Barlow Medium Bold"/>
              </a:rPr>
              <a:t>respuesta</a:t>
            </a:r>
            <a:r>
              <a:rPr lang="en-US" sz="1600" dirty="0">
                <a:latin typeface="Barlow Medium Bold"/>
              </a:rPr>
              <a:t> a </a:t>
            </a:r>
            <a:r>
              <a:rPr lang="en-US" sz="1600" dirty="0" err="1">
                <a:latin typeface="Barlow Medium Bold"/>
              </a:rPr>
              <a:t>posibles</a:t>
            </a:r>
            <a:r>
              <a:rPr lang="en-US" sz="1600" dirty="0">
                <a:latin typeface="Barlow Medium Bold"/>
              </a:rPr>
              <a:t> </a:t>
            </a:r>
            <a:r>
              <a:rPr lang="en-US" sz="1600" dirty="0" err="1">
                <a:latin typeface="Barlow Medium Bold"/>
              </a:rPr>
              <a:t>prácticas</a:t>
            </a:r>
            <a:r>
              <a:rPr lang="en-US" sz="1600" dirty="0">
                <a:latin typeface="Barlow Medium Bold"/>
              </a:rPr>
              <a:t> de </a:t>
            </a:r>
            <a:r>
              <a:rPr lang="en-US" sz="1600" dirty="0" err="1">
                <a:latin typeface="Barlow Medium Bold"/>
              </a:rPr>
              <a:t>corrupción</a:t>
            </a:r>
            <a:r>
              <a:rPr lang="en-US" sz="1600" dirty="0">
                <a:latin typeface="Barlow Medium Bold"/>
              </a:rPr>
              <a:t>.</a:t>
            </a:r>
          </a:p>
          <a:p>
            <a:pPr algn="just">
              <a:lnSpc>
                <a:spcPts val="1960"/>
              </a:lnSpc>
              <a:spcBef>
                <a:spcPct val="0"/>
              </a:spcBef>
            </a:pPr>
            <a:endParaRPr lang="en-US" sz="1600" dirty="0">
              <a:latin typeface="Barlow Medium Bold"/>
            </a:endParaRPr>
          </a:p>
          <a:p>
            <a:pPr algn="just">
              <a:lnSpc>
                <a:spcPts val="1960"/>
              </a:lnSpc>
              <a:spcBef>
                <a:spcPct val="0"/>
              </a:spcBef>
            </a:pPr>
            <a:r>
              <a:rPr lang="en-US" sz="1600" dirty="0">
                <a:latin typeface="Barlow Medium Bold"/>
              </a:rPr>
              <a:t>Se ha </a:t>
            </a:r>
            <a:r>
              <a:rPr lang="en-US" sz="1600" dirty="0" err="1">
                <a:latin typeface="Barlow Medium Bold"/>
              </a:rPr>
              <a:t>desarrollado</a:t>
            </a:r>
            <a:r>
              <a:rPr lang="en-US" sz="1600" dirty="0">
                <a:latin typeface="Barlow Medium Bold"/>
              </a:rPr>
              <a:t> para que </a:t>
            </a:r>
            <a:r>
              <a:rPr lang="en-US" sz="1600" dirty="0" err="1">
                <a:latin typeface="Barlow Medium Bold"/>
              </a:rPr>
              <a:t>cualquier</a:t>
            </a:r>
            <a:r>
              <a:rPr lang="en-US" sz="1600" dirty="0">
                <a:latin typeface="Barlow Medium Bold"/>
              </a:rPr>
              <a:t> </a:t>
            </a:r>
            <a:r>
              <a:rPr lang="en-US" sz="1600" dirty="0" err="1">
                <a:latin typeface="Barlow Medium Bold"/>
              </a:rPr>
              <a:t>entidad</a:t>
            </a:r>
            <a:r>
              <a:rPr lang="en-US" sz="1600" dirty="0">
                <a:latin typeface="Barlow Medium Bold"/>
              </a:rPr>
              <a:t> sea </a:t>
            </a:r>
            <a:r>
              <a:rPr lang="en-US" sz="1600" dirty="0" err="1">
                <a:latin typeface="Barlow Medium Bold"/>
              </a:rPr>
              <a:t>consciente</a:t>
            </a:r>
            <a:r>
              <a:rPr lang="en-US" sz="1600" dirty="0">
                <a:latin typeface="Barlow Medium Bold"/>
              </a:rPr>
              <a:t> de la </a:t>
            </a:r>
            <a:r>
              <a:rPr lang="en-US" sz="1600" dirty="0" err="1">
                <a:latin typeface="Barlow Medium Bold"/>
              </a:rPr>
              <a:t>importancia</a:t>
            </a:r>
            <a:r>
              <a:rPr lang="en-US" sz="1600" dirty="0">
                <a:latin typeface="Barlow Medium Bold"/>
              </a:rPr>
              <a:t> de </a:t>
            </a:r>
            <a:r>
              <a:rPr lang="en-US" sz="1600" dirty="0" err="1">
                <a:latin typeface="Barlow Medium Bold"/>
              </a:rPr>
              <a:t>gestionar</a:t>
            </a:r>
            <a:r>
              <a:rPr lang="en-US" sz="1600" dirty="0">
                <a:latin typeface="Barlow Medium Bold"/>
              </a:rPr>
              <a:t> </a:t>
            </a:r>
            <a:r>
              <a:rPr lang="en-US" sz="1600" dirty="0" err="1">
                <a:latin typeface="Barlow Medium Bold"/>
              </a:rPr>
              <a:t>su</a:t>
            </a:r>
            <a:r>
              <a:rPr lang="en-US" sz="1600" dirty="0">
                <a:latin typeface="Barlow Medium Bold"/>
              </a:rPr>
              <a:t> </a:t>
            </a:r>
            <a:r>
              <a:rPr lang="en-US" sz="1600" dirty="0" err="1">
                <a:latin typeface="Barlow Medium Bold"/>
              </a:rPr>
              <a:t>empresa</a:t>
            </a:r>
            <a:r>
              <a:rPr lang="en-US" sz="1600" dirty="0">
                <a:latin typeface="Barlow Medium Bold"/>
              </a:rPr>
              <a:t> de </a:t>
            </a:r>
            <a:r>
              <a:rPr lang="en-US" sz="1600" dirty="0" err="1">
                <a:latin typeface="Barlow Medium Bold"/>
              </a:rPr>
              <a:t>una</a:t>
            </a:r>
            <a:r>
              <a:rPr lang="en-US" sz="1600" dirty="0">
                <a:latin typeface="Barlow Medium Bold"/>
              </a:rPr>
              <a:t> forma </a:t>
            </a:r>
            <a:r>
              <a:rPr lang="en-US" sz="1600" dirty="0" err="1">
                <a:latin typeface="Barlow Medium Bold"/>
              </a:rPr>
              <a:t>íntegra</a:t>
            </a:r>
            <a:r>
              <a:rPr lang="en-US" sz="1600" dirty="0">
                <a:latin typeface="Barlow Medium Bold"/>
              </a:rPr>
              <a:t> y </a:t>
            </a:r>
            <a:r>
              <a:rPr lang="en-US" sz="1600" dirty="0" err="1">
                <a:latin typeface="Barlow Medium Bold"/>
              </a:rPr>
              <a:t>transparente</a:t>
            </a:r>
            <a:r>
              <a:rPr lang="en-US" sz="1600" dirty="0">
                <a:latin typeface="Barlow Medium Bold"/>
              </a:rPr>
              <a:t>, con el </a:t>
            </a:r>
            <a:r>
              <a:rPr lang="en-US" sz="1600" dirty="0" err="1">
                <a:latin typeface="Barlow Medium Bold"/>
              </a:rPr>
              <a:t>objetivo</a:t>
            </a:r>
            <a:r>
              <a:rPr lang="en-US" sz="1600" dirty="0">
                <a:latin typeface="Barlow Medium Bold"/>
              </a:rPr>
              <a:t> de </a:t>
            </a:r>
            <a:r>
              <a:rPr lang="en-US" sz="1600" dirty="0" err="1">
                <a:latin typeface="Barlow Medium Bold"/>
              </a:rPr>
              <a:t>dotarlas</a:t>
            </a:r>
            <a:r>
              <a:rPr lang="en-US" sz="1600" dirty="0">
                <a:latin typeface="Barlow Medium Bold"/>
              </a:rPr>
              <a:t> de </a:t>
            </a:r>
            <a:r>
              <a:rPr lang="en-US" sz="1600" dirty="0" err="1">
                <a:latin typeface="Barlow Medium Bold"/>
              </a:rPr>
              <a:t>una</a:t>
            </a:r>
            <a:r>
              <a:rPr lang="en-US" sz="1600" dirty="0">
                <a:latin typeface="Barlow Medium Bold"/>
              </a:rPr>
              <a:t> </a:t>
            </a:r>
            <a:r>
              <a:rPr lang="en-US" sz="1600" dirty="0" err="1">
                <a:latin typeface="Barlow Medium Bold"/>
              </a:rPr>
              <a:t>herramienta</a:t>
            </a:r>
            <a:r>
              <a:rPr lang="en-US" sz="1600" dirty="0">
                <a:latin typeface="Barlow Medium Bold"/>
              </a:rPr>
              <a:t> </a:t>
            </a:r>
            <a:r>
              <a:rPr lang="en-US" sz="1600" dirty="0" err="1">
                <a:latin typeface="Barlow Medium Bold"/>
              </a:rPr>
              <a:t>práctica</a:t>
            </a:r>
            <a:r>
              <a:rPr lang="en-US" sz="1600" dirty="0">
                <a:latin typeface="Barlow Medium Bold"/>
              </a:rPr>
              <a:t> que les </a:t>
            </a:r>
            <a:r>
              <a:rPr lang="en-US" sz="1600" dirty="0" err="1">
                <a:latin typeface="Barlow Medium Bold"/>
              </a:rPr>
              <a:t>facilite</a:t>
            </a:r>
            <a:r>
              <a:rPr lang="en-US" sz="1600" dirty="0">
                <a:latin typeface="Barlow Medium Bold"/>
              </a:rPr>
              <a:t> </a:t>
            </a:r>
            <a:r>
              <a:rPr lang="en-US" sz="1600" dirty="0" err="1">
                <a:latin typeface="Barlow Medium Bold"/>
              </a:rPr>
              <a:t>esta</a:t>
            </a:r>
            <a:r>
              <a:rPr lang="en-US" sz="1600" dirty="0">
                <a:latin typeface="Barlow Medium Bold"/>
              </a:rPr>
              <a:t> </a:t>
            </a:r>
            <a:r>
              <a:rPr lang="en-US" sz="1600" dirty="0" err="1">
                <a:latin typeface="Barlow Medium Bold"/>
              </a:rPr>
              <a:t>tarea</a:t>
            </a:r>
            <a:r>
              <a:rPr lang="en-US" sz="1600" dirty="0">
                <a:latin typeface="Barlow Medium Bold"/>
              </a:rPr>
              <a:t>.</a:t>
            </a:r>
          </a:p>
        </p:txBody>
      </p:sp>
      <p:pic>
        <p:nvPicPr>
          <p:cNvPr id="4" name="Picture 4"/>
          <p:cNvPicPr>
            <a:picLocks noChangeAspect="1"/>
          </p:cNvPicPr>
          <p:nvPr/>
        </p:nvPicPr>
        <p:blipFill>
          <a:blip r:embed="rId2"/>
          <a:srcRect/>
          <a:stretch>
            <a:fillRect/>
          </a:stretch>
        </p:blipFill>
        <p:spPr>
          <a:xfrm>
            <a:off x="2354961" y="3926036"/>
            <a:ext cx="6621605" cy="1800200"/>
          </a:xfrm>
          <a:prstGeom prst="rect">
            <a:avLst/>
          </a:prstGeom>
        </p:spPr>
      </p:pic>
      <p:sp>
        <p:nvSpPr>
          <p:cNvPr id="5" name="TextBox 5"/>
          <p:cNvSpPr txBox="1"/>
          <p:nvPr/>
        </p:nvSpPr>
        <p:spPr>
          <a:xfrm>
            <a:off x="5159897" y="717325"/>
            <a:ext cx="3912763" cy="923330"/>
          </a:xfrm>
          <a:prstGeom prst="rect">
            <a:avLst/>
          </a:prstGeom>
        </p:spPr>
        <p:txBody>
          <a:bodyPr lIns="0" tIns="0" rIns="0" bIns="0" rtlCol="0" anchor="t">
            <a:spAutoFit/>
          </a:bodyPr>
          <a:lstStyle/>
          <a:p>
            <a:pPr>
              <a:lnSpc>
                <a:spcPts val="2400"/>
              </a:lnSpc>
              <a:spcBef>
                <a:spcPct val="0"/>
              </a:spcBef>
            </a:pPr>
            <a:r>
              <a:rPr lang="en-US" sz="2400" b="1" dirty="0">
                <a:latin typeface="Barlow Bold Bold"/>
              </a:rPr>
              <a:t>CONOCE EL SGI  CONOCE EL SGI  </a:t>
            </a:r>
          </a:p>
          <a:p>
            <a:pPr>
              <a:lnSpc>
                <a:spcPts val="2400"/>
              </a:lnSpc>
              <a:spcBef>
                <a:spcPct val="0"/>
              </a:spcBef>
            </a:pPr>
            <a:endParaRPr lang="en-US" sz="2400" dirty="0">
              <a:solidFill>
                <a:schemeClr val="bg1"/>
              </a:solidFill>
              <a:latin typeface="Barlow Bold Bold"/>
            </a:endParaRPr>
          </a:p>
        </p:txBody>
      </p:sp>
    </p:spTree>
    <p:extLst>
      <p:ext uri="{BB962C8B-B14F-4D97-AF65-F5344CB8AC3E}">
        <p14:creationId xmlns:p14="http://schemas.microsoft.com/office/powerpoint/2010/main" val="14486892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Marcador de número de diapositiva 5">
            <a:extLst>
              <a:ext uri="{FF2B5EF4-FFF2-40B4-BE49-F238E27FC236}">
                <a16:creationId xmlns:a16="http://schemas.microsoft.com/office/drawing/2014/main" id="{8D1EBE88-DC56-4338-9BEC-00817E2BBE21}"/>
              </a:ext>
            </a:extLst>
          </p:cNvPr>
          <p:cNvSpPr>
            <a:spLocks noGrp="1"/>
          </p:cNvSpPr>
          <p:nvPr>
            <p:ph type="sldNum" sz="quarter" idx="12"/>
          </p:nvPr>
        </p:nvSpPr>
        <p:spPr/>
        <p:txBody>
          <a:bodyPr/>
          <a:lstStyle/>
          <a:p>
            <a:pPr rtl="0"/>
            <a:fld id="{294A09A9-5501-47C1-A89A-A340965A2BE2}" type="slidenum">
              <a:rPr lang="es-ES" noProof="0" smtClean="0"/>
              <a:pPr rtl="0"/>
              <a:t>5</a:t>
            </a:fld>
            <a:endParaRPr lang="es-ES" noProof="0"/>
          </a:p>
        </p:txBody>
      </p:sp>
      <p:pic>
        <p:nvPicPr>
          <p:cNvPr id="3" name="Imagen 2">
            <a:extLst>
              <a:ext uri="{FF2B5EF4-FFF2-40B4-BE49-F238E27FC236}">
                <a16:creationId xmlns:a16="http://schemas.microsoft.com/office/drawing/2014/main" id="{26669BBE-E83F-4580-818E-56FC828C184D}"/>
              </a:ext>
            </a:extLst>
          </p:cNvPr>
          <p:cNvPicPr>
            <a:picLocks noChangeAspect="1"/>
          </p:cNvPicPr>
          <p:nvPr/>
        </p:nvPicPr>
        <p:blipFill>
          <a:blip r:embed="rId2"/>
          <a:stretch>
            <a:fillRect/>
          </a:stretch>
        </p:blipFill>
        <p:spPr>
          <a:xfrm>
            <a:off x="0" y="0"/>
            <a:ext cx="9023684" cy="6447423"/>
          </a:xfrm>
          <a:prstGeom prst="rect">
            <a:avLst/>
          </a:prstGeom>
        </p:spPr>
      </p:pic>
      <p:sp>
        <p:nvSpPr>
          <p:cNvPr id="7" name="CuadroTexto 6">
            <a:extLst>
              <a:ext uri="{FF2B5EF4-FFF2-40B4-BE49-F238E27FC236}">
                <a16:creationId xmlns:a16="http://schemas.microsoft.com/office/drawing/2014/main" id="{D63896C6-8FF5-4FC0-9334-D1E50C42D329}"/>
              </a:ext>
            </a:extLst>
          </p:cNvPr>
          <p:cNvSpPr txBox="1"/>
          <p:nvPr/>
        </p:nvSpPr>
        <p:spPr>
          <a:xfrm>
            <a:off x="4840464" y="5773993"/>
            <a:ext cx="2511072" cy="369332"/>
          </a:xfrm>
          <a:prstGeom prst="rect">
            <a:avLst/>
          </a:prstGeom>
          <a:noFill/>
        </p:spPr>
        <p:txBody>
          <a:bodyPr wrap="none" rtlCol="0">
            <a:spAutoFit/>
          </a:bodyPr>
          <a:lstStyle/>
          <a:p>
            <a:r>
              <a:rPr lang="es-MX" dirty="0"/>
              <a:t>Inteligencia Académica</a:t>
            </a:r>
          </a:p>
        </p:txBody>
      </p:sp>
    </p:spTree>
    <p:extLst>
      <p:ext uri="{BB962C8B-B14F-4D97-AF65-F5344CB8AC3E}">
        <p14:creationId xmlns:p14="http://schemas.microsoft.com/office/powerpoint/2010/main" val="26703899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 name="Google Shape;767;p59">
            <a:extLst>
              <a:ext uri="{FF2B5EF4-FFF2-40B4-BE49-F238E27FC236}">
                <a16:creationId xmlns:a16="http://schemas.microsoft.com/office/drawing/2014/main" id="{E1B32993-74E0-12B3-3A7C-3E819CD3559C}"/>
              </a:ext>
            </a:extLst>
          </p:cNvPr>
          <p:cNvGrpSpPr/>
          <p:nvPr/>
        </p:nvGrpSpPr>
        <p:grpSpPr>
          <a:xfrm>
            <a:off x="5952311" y="2381375"/>
            <a:ext cx="378255" cy="344769"/>
            <a:chOff x="5496623" y="1883987"/>
            <a:chExt cx="378255" cy="344769"/>
          </a:xfrm>
        </p:grpSpPr>
        <p:sp>
          <p:nvSpPr>
            <p:cNvPr id="292" name="Google Shape;768;p59">
              <a:extLst>
                <a:ext uri="{FF2B5EF4-FFF2-40B4-BE49-F238E27FC236}">
                  <a16:creationId xmlns:a16="http://schemas.microsoft.com/office/drawing/2014/main" id="{A31EA3BE-562A-CE20-D59C-973A1E984392}"/>
                </a:ext>
              </a:extLst>
            </p:cNvPr>
            <p:cNvSpPr/>
            <p:nvPr/>
          </p:nvSpPr>
          <p:spPr>
            <a:xfrm>
              <a:off x="5839706" y="2078121"/>
              <a:ext cx="11771" cy="14231"/>
            </a:xfrm>
            <a:custGeom>
              <a:avLst/>
              <a:gdLst/>
              <a:ahLst/>
              <a:cxnLst/>
              <a:rect l="l" t="t" r="r" b="b"/>
              <a:pathLst>
                <a:path w="335" h="405" extrusionOk="0">
                  <a:moveTo>
                    <a:pt x="167" y="0"/>
                  </a:moveTo>
                  <a:cubicBezTo>
                    <a:pt x="72" y="0"/>
                    <a:pt x="1" y="72"/>
                    <a:pt x="1" y="167"/>
                  </a:cubicBezTo>
                  <a:lnTo>
                    <a:pt x="1" y="238"/>
                  </a:lnTo>
                  <a:cubicBezTo>
                    <a:pt x="1" y="334"/>
                    <a:pt x="72" y="405"/>
                    <a:pt x="167" y="405"/>
                  </a:cubicBezTo>
                  <a:cubicBezTo>
                    <a:pt x="239" y="405"/>
                    <a:pt x="334" y="334"/>
                    <a:pt x="334" y="238"/>
                  </a:cubicBezTo>
                  <a:lnTo>
                    <a:pt x="334" y="167"/>
                  </a:lnTo>
                  <a:cubicBezTo>
                    <a:pt x="310" y="72"/>
                    <a:pt x="215"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93" name="Google Shape;769;p59">
              <a:extLst>
                <a:ext uri="{FF2B5EF4-FFF2-40B4-BE49-F238E27FC236}">
                  <a16:creationId xmlns:a16="http://schemas.microsoft.com/office/drawing/2014/main" id="{BA5C8693-04D1-56E2-E53E-585060BD6A56}"/>
                </a:ext>
              </a:extLst>
            </p:cNvPr>
            <p:cNvSpPr/>
            <p:nvPr/>
          </p:nvSpPr>
          <p:spPr>
            <a:xfrm>
              <a:off x="5839706" y="2134166"/>
              <a:ext cx="11771" cy="15109"/>
            </a:xfrm>
            <a:custGeom>
              <a:avLst/>
              <a:gdLst/>
              <a:ahLst/>
              <a:cxnLst/>
              <a:rect l="l" t="t" r="r" b="b"/>
              <a:pathLst>
                <a:path w="335" h="430" extrusionOk="0">
                  <a:moveTo>
                    <a:pt x="167" y="1"/>
                  </a:moveTo>
                  <a:cubicBezTo>
                    <a:pt x="72" y="1"/>
                    <a:pt x="1" y="48"/>
                    <a:pt x="1" y="144"/>
                  </a:cubicBezTo>
                  <a:lnTo>
                    <a:pt x="1" y="287"/>
                  </a:lnTo>
                  <a:cubicBezTo>
                    <a:pt x="1" y="382"/>
                    <a:pt x="72" y="429"/>
                    <a:pt x="167" y="429"/>
                  </a:cubicBezTo>
                  <a:cubicBezTo>
                    <a:pt x="239" y="429"/>
                    <a:pt x="334" y="382"/>
                    <a:pt x="334" y="287"/>
                  </a:cubicBezTo>
                  <a:lnTo>
                    <a:pt x="334" y="120"/>
                  </a:lnTo>
                  <a:cubicBezTo>
                    <a:pt x="310" y="72"/>
                    <a:pt x="215" y="1"/>
                    <a:pt x="16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94" name="Google Shape;770;p59">
              <a:extLst>
                <a:ext uri="{FF2B5EF4-FFF2-40B4-BE49-F238E27FC236}">
                  <a16:creationId xmlns:a16="http://schemas.microsoft.com/office/drawing/2014/main" id="{0E7FF534-2550-0867-655F-9DA4479DE6E8}"/>
                </a:ext>
              </a:extLst>
            </p:cNvPr>
            <p:cNvSpPr/>
            <p:nvPr/>
          </p:nvSpPr>
          <p:spPr>
            <a:xfrm>
              <a:off x="5839706" y="2163470"/>
              <a:ext cx="11771" cy="15074"/>
            </a:xfrm>
            <a:custGeom>
              <a:avLst/>
              <a:gdLst/>
              <a:ahLst/>
              <a:cxnLst/>
              <a:rect l="l" t="t" r="r" b="b"/>
              <a:pathLst>
                <a:path w="335" h="429" extrusionOk="0">
                  <a:moveTo>
                    <a:pt x="167" y="0"/>
                  </a:moveTo>
                  <a:cubicBezTo>
                    <a:pt x="72" y="0"/>
                    <a:pt x="1" y="48"/>
                    <a:pt x="1" y="143"/>
                  </a:cubicBezTo>
                  <a:lnTo>
                    <a:pt x="1" y="286"/>
                  </a:lnTo>
                  <a:cubicBezTo>
                    <a:pt x="1" y="381"/>
                    <a:pt x="72" y="429"/>
                    <a:pt x="167" y="429"/>
                  </a:cubicBezTo>
                  <a:cubicBezTo>
                    <a:pt x="239" y="429"/>
                    <a:pt x="334" y="381"/>
                    <a:pt x="334" y="286"/>
                  </a:cubicBezTo>
                  <a:lnTo>
                    <a:pt x="334" y="167"/>
                  </a:lnTo>
                  <a:cubicBezTo>
                    <a:pt x="310" y="72"/>
                    <a:pt x="215"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95" name="Google Shape;771;p59">
              <a:extLst>
                <a:ext uri="{FF2B5EF4-FFF2-40B4-BE49-F238E27FC236}">
                  <a16:creationId xmlns:a16="http://schemas.microsoft.com/office/drawing/2014/main" id="{49600A88-7904-2618-6E12-A13AA5F1F0F8}"/>
                </a:ext>
              </a:extLst>
            </p:cNvPr>
            <p:cNvSpPr/>
            <p:nvPr/>
          </p:nvSpPr>
          <p:spPr>
            <a:xfrm>
              <a:off x="5839706" y="2104896"/>
              <a:ext cx="11771" cy="15074"/>
            </a:xfrm>
            <a:custGeom>
              <a:avLst/>
              <a:gdLst/>
              <a:ahLst/>
              <a:cxnLst/>
              <a:rect l="l" t="t" r="r" b="b"/>
              <a:pathLst>
                <a:path w="335" h="429" extrusionOk="0">
                  <a:moveTo>
                    <a:pt x="167" y="0"/>
                  </a:moveTo>
                  <a:cubicBezTo>
                    <a:pt x="72" y="0"/>
                    <a:pt x="1" y="48"/>
                    <a:pt x="1" y="143"/>
                  </a:cubicBezTo>
                  <a:lnTo>
                    <a:pt x="1" y="286"/>
                  </a:lnTo>
                  <a:cubicBezTo>
                    <a:pt x="1" y="381"/>
                    <a:pt x="72" y="429"/>
                    <a:pt x="167" y="429"/>
                  </a:cubicBezTo>
                  <a:cubicBezTo>
                    <a:pt x="239" y="429"/>
                    <a:pt x="334" y="381"/>
                    <a:pt x="334" y="286"/>
                  </a:cubicBezTo>
                  <a:lnTo>
                    <a:pt x="334" y="119"/>
                  </a:lnTo>
                  <a:cubicBezTo>
                    <a:pt x="310" y="72"/>
                    <a:pt x="215"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96" name="Google Shape;772;p59">
              <a:extLst>
                <a:ext uri="{FF2B5EF4-FFF2-40B4-BE49-F238E27FC236}">
                  <a16:creationId xmlns:a16="http://schemas.microsoft.com/office/drawing/2014/main" id="{582E1479-A800-A7DE-1F41-594ADFD20A62}"/>
                </a:ext>
              </a:extLst>
            </p:cNvPr>
            <p:cNvSpPr/>
            <p:nvPr/>
          </p:nvSpPr>
          <p:spPr>
            <a:xfrm>
              <a:off x="5834681" y="2193583"/>
              <a:ext cx="15952" cy="14266"/>
            </a:xfrm>
            <a:custGeom>
              <a:avLst/>
              <a:gdLst/>
              <a:ahLst/>
              <a:cxnLst/>
              <a:rect l="l" t="t" r="r" b="b"/>
              <a:pathLst>
                <a:path w="454" h="406" extrusionOk="0">
                  <a:moveTo>
                    <a:pt x="263" y="1"/>
                  </a:moveTo>
                  <a:cubicBezTo>
                    <a:pt x="215" y="1"/>
                    <a:pt x="144" y="24"/>
                    <a:pt x="120" y="96"/>
                  </a:cubicBezTo>
                  <a:cubicBezTo>
                    <a:pt x="72" y="120"/>
                    <a:pt x="1" y="167"/>
                    <a:pt x="25" y="263"/>
                  </a:cubicBezTo>
                  <a:cubicBezTo>
                    <a:pt x="25" y="358"/>
                    <a:pt x="120" y="405"/>
                    <a:pt x="191" y="405"/>
                  </a:cubicBezTo>
                  <a:lnTo>
                    <a:pt x="263" y="405"/>
                  </a:lnTo>
                  <a:cubicBezTo>
                    <a:pt x="358" y="405"/>
                    <a:pt x="429" y="358"/>
                    <a:pt x="429" y="263"/>
                  </a:cubicBezTo>
                  <a:lnTo>
                    <a:pt x="429" y="167"/>
                  </a:lnTo>
                  <a:cubicBezTo>
                    <a:pt x="453" y="48"/>
                    <a:pt x="358" y="1"/>
                    <a:pt x="263"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97" name="Google Shape;773;p59">
              <a:extLst>
                <a:ext uri="{FF2B5EF4-FFF2-40B4-BE49-F238E27FC236}">
                  <a16:creationId xmlns:a16="http://schemas.microsoft.com/office/drawing/2014/main" id="{3E35A496-1F3B-2F9A-EF75-F292887FFF2A}"/>
                </a:ext>
              </a:extLst>
            </p:cNvPr>
            <p:cNvSpPr/>
            <p:nvPr/>
          </p:nvSpPr>
          <p:spPr>
            <a:xfrm>
              <a:off x="5548521" y="2196921"/>
              <a:ext cx="16761" cy="10928"/>
            </a:xfrm>
            <a:custGeom>
              <a:avLst/>
              <a:gdLst/>
              <a:ahLst/>
              <a:cxnLst/>
              <a:rect l="l" t="t" r="r" b="b"/>
              <a:pathLst>
                <a:path w="477" h="311" extrusionOk="0">
                  <a:moveTo>
                    <a:pt x="143" y="1"/>
                  </a:moveTo>
                  <a:cubicBezTo>
                    <a:pt x="48" y="1"/>
                    <a:pt x="0" y="48"/>
                    <a:pt x="0" y="144"/>
                  </a:cubicBezTo>
                  <a:cubicBezTo>
                    <a:pt x="0" y="239"/>
                    <a:pt x="48" y="310"/>
                    <a:pt x="143" y="310"/>
                  </a:cubicBezTo>
                  <a:lnTo>
                    <a:pt x="286" y="310"/>
                  </a:lnTo>
                  <a:cubicBezTo>
                    <a:pt x="381" y="310"/>
                    <a:pt x="429" y="263"/>
                    <a:pt x="429" y="168"/>
                  </a:cubicBezTo>
                  <a:cubicBezTo>
                    <a:pt x="476" y="48"/>
                    <a:pt x="381" y="1"/>
                    <a:pt x="286"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98" name="Google Shape;774;p59">
              <a:extLst>
                <a:ext uri="{FF2B5EF4-FFF2-40B4-BE49-F238E27FC236}">
                  <a16:creationId xmlns:a16="http://schemas.microsoft.com/office/drawing/2014/main" id="{2827A256-660A-36CF-767E-69A1E302501B}"/>
                </a:ext>
              </a:extLst>
            </p:cNvPr>
            <p:cNvSpPr/>
            <p:nvPr/>
          </p:nvSpPr>
          <p:spPr>
            <a:xfrm>
              <a:off x="5663140" y="2196921"/>
              <a:ext cx="16796" cy="10928"/>
            </a:xfrm>
            <a:custGeom>
              <a:avLst/>
              <a:gdLst/>
              <a:ahLst/>
              <a:cxnLst/>
              <a:rect l="l" t="t" r="r" b="b"/>
              <a:pathLst>
                <a:path w="478" h="311" extrusionOk="0">
                  <a:moveTo>
                    <a:pt x="144" y="1"/>
                  </a:moveTo>
                  <a:cubicBezTo>
                    <a:pt x="72" y="1"/>
                    <a:pt x="1" y="48"/>
                    <a:pt x="1" y="144"/>
                  </a:cubicBezTo>
                  <a:cubicBezTo>
                    <a:pt x="1" y="239"/>
                    <a:pt x="72" y="310"/>
                    <a:pt x="144" y="310"/>
                  </a:cubicBezTo>
                  <a:lnTo>
                    <a:pt x="310" y="310"/>
                  </a:lnTo>
                  <a:cubicBezTo>
                    <a:pt x="382" y="310"/>
                    <a:pt x="453" y="263"/>
                    <a:pt x="453" y="168"/>
                  </a:cubicBezTo>
                  <a:cubicBezTo>
                    <a:pt x="477" y="48"/>
                    <a:pt x="429" y="1"/>
                    <a:pt x="310"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99" name="Google Shape;775;p59">
              <a:extLst>
                <a:ext uri="{FF2B5EF4-FFF2-40B4-BE49-F238E27FC236}">
                  <a16:creationId xmlns:a16="http://schemas.microsoft.com/office/drawing/2014/main" id="{0E88F912-AF1E-812C-EA4F-FABDD6BD6862}"/>
                </a:ext>
              </a:extLst>
            </p:cNvPr>
            <p:cNvSpPr/>
            <p:nvPr/>
          </p:nvSpPr>
          <p:spPr>
            <a:xfrm>
              <a:off x="5634714" y="2196921"/>
              <a:ext cx="15917" cy="10928"/>
            </a:xfrm>
            <a:custGeom>
              <a:avLst/>
              <a:gdLst/>
              <a:ahLst/>
              <a:cxnLst/>
              <a:rect l="l" t="t" r="r" b="b"/>
              <a:pathLst>
                <a:path w="453" h="311" extrusionOk="0">
                  <a:moveTo>
                    <a:pt x="167" y="1"/>
                  </a:moveTo>
                  <a:cubicBezTo>
                    <a:pt x="72" y="1"/>
                    <a:pt x="0" y="48"/>
                    <a:pt x="0" y="144"/>
                  </a:cubicBezTo>
                  <a:cubicBezTo>
                    <a:pt x="0" y="239"/>
                    <a:pt x="72" y="310"/>
                    <a:pt x="167" y="310"/>
                  </a:cubicBezTo>
                  <a:lnTo>
                    <a:pt x="310" y="310"/>
                  </a:lnTo>
                  <a:cubicBezTo>
                    <a:pt x="405" y="310"/>
                    <a:pt x="453" y="263"/>
                    <a:pt x="453" y="168"/>
                  </a:cubicBezTo>
                  <a:cubicBezTo>
                    <a:pt x="453" y="48"/>
                    <a:pt x="405" y="1"/>
                    <a:pt x="310"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00" name="Google Shape;776;p59">
              <a:extLst>
                <a:ext uri="{FF2B5EF4-FFF2-40B4-BE49-F238E27FC236}">
                  <a16:creationId xmlns:a16="http://schemas.microsoft.com/office/drawing/2014/main" id="{671A4EC7-A6CE-9378-5E88-BA5B39791B49}"/>
                </a:ext>
              </a:extLst>
            </p:cNvPr>
            <p:cNvSpPr/>
            <p:nvPr/>
          </p:nvSpPr>
          <p:spPr>
            <a:xfrm>
              <a:off x="5577791" y="2196921"/>
              <a:ext cx="16761" cy="10928"/>
            </a:xfrm>
            <a:custGeom>
              <a:avLst/>
              <a:gdLst/>
              <a:ahLst/>
              <a:cxnLst/>
              <a:rect l="l" t="t" r="r" b="b"/>
              <a:pathLst>
                <a:path w="477" h="311" extrusionOk="0">
                  <a:moveTo>
                    <a:pt x="144" y="1"/>
                  </a:moveTo>
                  <a:cubicBezTo>
                    <a:pt x="48" y="1"/>
                    <a:pt x="1" y="48"/>
                    <a:pt x="1" y="144"/>
                  </a:cubicBezTo>
                  <a:cubicBezTo>
                    <a:pt x="1" y="239"/>
                    <a:pt x="48" y="310"/>
                    <a:pt x="144" y="310"/>
                  </a:cubicBezTo>
                  <a:lnTo>
                    <a:pt x="310" y="310"/>
                  </a:lnTo>
                  <a:cubicBezTo>
                    <a:pt x="406" y="310"/>
                    <a:pt x="477" y="263"/>
                    <a:pt x="477" y="168"/>
                  </a:cubicBezTo>
                  <a:cubicBezTo>
                    <a:pt x="429" y="48"/>
                    <a:pt x="382" y="1"/>
                    <a:pt x="286"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01" name="Google Shape;777;p59">
              <a:extLst>
                <a:ext uri="{FF2B5EF4-FFF2-40B4-BE49-F238E27FC236}">
                  <a16:creationId xmlns:a16="http://schemas.microsoft.com/office/drawing/2014/main" id="{E23E45AC-D027-7A4F-B0A1-A7A6DD04A624}"/>
                </a:ext>
              </a:extLst>
            </p:cNvPr>
            <p:cNvSpPr/>
            <p:nvPr/>
          </p:nvSpPr>
          <p:spPr>
            <a:xfrm>
              <a:off x="5605409" y="2196921"/>
              <a:ext cx="16761" cy="10928"/>
            </a:xfrm>
            <a:custGeom>
              <a:avLst/>
              <a:gdLst/>
              <a:ahLst/>
              <a:cxnLst/>
              <a:rect l="l" t="t" r="r" b="b"/>
              <a:pathLst>
                <a:path w="477" h="311" extrusionOk="0">
                  <a:moveTo>
                    <a:pt x="167" y="1"/>
                  </a:moveTo>
                  <a:cubicBezTo>
                    <a:pt x="72" y="1"/>
                    <a:pt x="1" y="48"/>
                    <a:pt x="1" y="144"/>
                  </a:cubicBezTo>
                  <a:cubicBezTo>
                    <a:pt x="1" y="239"/>
                    <a:pt x="72" y="310"/>
                    <a:pt x="167" y="310"/>
                  </a:cubicBezTo>
                  <a:lnTo>
                    <a:pt x="334" y="310"/>
                  </a:lnTo>
                  <a:cubicBezTo>
                    <a:pt x="429" y="310"/>
                    <a:pt x="477" y="263"/>
                    <a:pt x="477" y="168"/>
                  </a:cubicBezTo>
                  <a:cubicBezTo>
                    <a:pt x="453" y="48"/>
                    <a:pt x="405" y="1"/>
                    <a:pt x="310"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02" name="Google Shape;778;p59">
              <a:extLst>
                <a:ext uri="{FF2B5EF4-FFF2-40B4-BE49-F238E27FC236}">
                  <a16:creationId xmlns:a16="http://schemas.microsoft.com/office/drawing/2014/main" id="{29018B86-DC21-C43B-E5FF-ED580BC690F3}"/>
                </a:ext>
              </a:extLst>
            </p:cNvPr>
            <p:cNvSpPr/>
            <p:nvPr/>
          </p:nvSpPr>
          <p:spPr>
            <a:xfrm>
              <a:off x="5692445" y="2196921"/>
              <a:ext cx="16761" cy="10928"/>
            </a:xfrm>
            <a:custGeom>
              <a:avLst/>
              <a:gdLst/>
              <a:ahLst/>
              <a:cxnLst/>
              <a:rect l="l" t="t" r="r" b="b"/>
              <a:pathLst>
                <a:path w="477" h="311" extrusionOk="0">
                  <a:moveTo>
                    <a:pt x="143" y="1"/>
                  </a:moveTo>
                  <a:cubicBezTo>
                    <a:pt x="72" y="1"/>
                    <a:pt x="0" y="48"/>
                    <a:pt x="0" y="144"/>
                  </a:cubicBezTo>
                  <a:cubicBezTo>
                    <a:pt x="0" y="239"/>
                    <a:pt x="72" y="310"/>
                    <a:pt x="143" y="310"/>
                  </a:cubicBezTo>
                  <a:lnTo>
                    <a:pt x="310" y="310"/>
                  </a:lnTo>
                  <a:cubicBezTo>
                    <a:pt x="358" y="310"/>
                    <a:pt x="453" y="263"/>
                    <a:pt x="453" y="191"/>
                  </a:cubicBezTo>
                  <a:cubicBezTo>
                    <a:pt x="477" y="72"/>
                    <a:pt x="381" y="1"/>
                    <a:pt x="310"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03" name="Google Shape;779;p59">
              <a:extLst>
                <a:ext uri="{FF2B5EF4-FFF2-40B4-BE49-F238E27FC236}">
                  <a16:creationId xmlns:a16="http://schemas.microsoft.com/office/drawing/2014/main" id="{EACAC432-0DB7-71F4-F689-25C95671AD9C}"/>
                </a:ext>
              </a:extLst>
            </p:cNvPr>
            <p:cNvSpPr/>
            <p:nvPr/>
          </p:nvSpPr>
          <p:spPr>
            <a:xfrm>
              <a:off x="5808750" y="2196921"/>
              <a:ext cx="15917" cy="10928"/>
            </a:xfrm>
            <a:custGeom>
              <a:avLst/>
              <a:gdLst/>
              <a:ahLst/>
              <a:cxnLst/>
              <a:rect l="l" t="t" r="r" b="b"/>
              <a:pathLst>
                <a:path w="453" h="311" extrusionOk="0">
                  <a:moveTo>
                    <a:pt x="143" y="1"/>
                  </a:moveTo>
                  <a:cubicBezTo>
                    <a:pt x="48" y="1"/>
                    <a:pt x="0" y="48"/>
                    <a:pt x="0" y="144"/>
                  </a:cubicBezTo>
                  <a:cubicBezTo>
                    <a:pt x="0" y="239"/>
                    <a:pt x="48" y="310"/>
                    <a:pt x="143" y="310"/>
                  </a:cubicBezTo>
                  <a:lnTo>
                    <a:pt x="286" y="310"/>
                  </a:lnTo>
                  <a:cubicBezTo>
                    <a:pt x="358" y="310"/>
                    <a:pt x="453" y="263"/>
                    <a:pt x="453" y="191"/>
                  </a:cubicBezTo>
                  <a:cubicBezTo>
                    <a:pt x="453" y="72"/>
                    <a:pt x="382" y="1"/>
                    <a:pt x="286"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04" name="Google Shape;780;p59">
              <a:extLst>
                <a:ext uri="{FF2B5EF4-FFF2-40B4-BE49-F238E27FC236}">
                  <a16:creationId xmlns:a16="http://schemas.microsoft.com/office/drawing/2014/main" id="{520D6BD3-107F-6885-7652-754FF5B156A1}"/>
                </a:ext>
              </a:extLst>
            </p:cNvPr>
            <p:cNvSpPr/>
            <p:nvPr/>
          </p:nvSpPr>
          <p:spPr>
            <a:xfrm>
              <a:off x="5779445" y="2196921"/>
              <a:ext cx="16796" cy="10928"/>
            </a:xfrm>
            <a:custGeom>
              <a:avLst/>
              <a:gdLst/>
              <a:ahLst/>
              <a:cxnLst/>
              <a:rect l="l" t="t" r="r" b="b"/>
              <a:pathLst>
                <a:path w="478" h="311" extrusionOk="0">
                  <a:moveTo>
                    <a:pt x="144" y="1"/>
                  </a:moveTo>
                  <a:cubicBezTo>
                    <a:pt x="49" y="1"/>
                    <a:pt x="1" y="48"/>
                    <a:pt x="1" y="144"/>
                  </a:cubicBezTo>
                  <a:cubicBezTo>
                    <a:pt x="1" y="239"/>
                    <a:pt x="49" y="310"/>
                    <a:pt x="144" y="310"/>
                  </a:cubicBezTo>
                  <a:lnTo>
                    <a:pt x="287" y="310"/>
                  </a:lnTo>
                  <a:cubicBezTo>
                    <a:pt x="382" y="310"/>
                    <a:pt x="453" y="263"/>
                    <a:pt x="453" y="168"/>
                  </a:cubicBezTo>
                  <a:cubicBezTo>
                    <a:pt x="477" y="48"/>
                    <a:pt x="382" y="1"/>
                    <a:pt x="28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05" name="Google Shape;781;p59">
              <a:extLst>
                <a:ext uri="{FF2B5EF4-FFF2-40B4-BE49-F238E27FC236}">
                  <a16:creationId xmlns:a16="http://schemas.microsoft.com/office/drawing/2014/main" id="{BBCA7EAC-38A6-0023-05BF-D5463226DC6B}"/>
                </a:ext>
              </a:extLst>
            </p:cNvPr>
            <p:cNvSpPr/>
            <p:nvPr/>
          </p:nvSpPr>
          <p:spPr>
            <a:xfrm>
              <a:off x="5721714" y="2196921"/>
              <a:ext cx="15952" cy="10928"/>
            </a:xfrm>
            <a:custGeom>
              <a:avLst/>
              <a:gdLst/>
              <a:ahLst/>
              <a:cxnLst/>
              <a:rect l="l" t="t" r="r" b="b"/>
              <a:pathLst>
                <a:path w="454" h="311" extrusionOk="0">
                  <a:moveTo>
                    <a:pt x="144" y="1"/>
                  </a:moveTo>
                  <a:cubicBezTo>
                    <a:pt x="72" y="1"/>
                    <a:pt x="1" y="48"/>
                    <a:pt x="1" y="144"/>
                  </a:cubicBezTo>
                  <a:cubicBezTo>
                    <a:pt x="1" y="239"/>
                    <a:pt x="72" y="310"/>
                    <a:pt x="144" y="310"/>
                  </a:cubicBezTo>
                  <a:lnTo>
                    <a:pt x="310" y="310"/>
                  </a:lnTo>
                  <a:cubicBezTo>
                    <a:pt x="382" y="310"/>
                    <a:pt x="453" y="263"/>
                    <a:pt x="453" y="168"/>
                  </a:cubicBezTo>
                  <a:cubicBezTo>
                    <a:pt x="453" y="48"/>
                    <a:pt x="382" y="1"/>
                    <a:pt x="310"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06" name="Google Shape;782;p59">
              <a:extLst>
                <a:ext uri="{FF2B5EF4-FFF2-40B4-BE49-F238E27FC236}">
                  <a16:creationId xmlns:a16="http://schemas.microsoft.com/office/drawing/2014/main" id="{50C02928-0A14-636A-7BAF-C4D4E95D7C47}"/>
                </a:ext>
              </a:extLst>
            </p:cNvPr>
            <p:cNvSpPr/>
            <p:nvPr/>
          </p:nvSpPr>
          <p:spPr>
            <a:xfrm>
              <a:off x="5750176" y="2196921"/>
              <a:ext cx="16761" cy="10928"/>
            </a:xfrm>
            <a:custGeom>
              <a:avLst/>
              <a:gdLst/>
              <a:ahLst/>
              <a:cxnLst/>
              <a:rect l="l" t="t" r="r" b="b"/>
              <a:pathLst>
                <a:path w="477" h="311" extrusionOk="0">
                  <a:moveTo>
                    <a:pt x="143" y="1"/>
                  </a:moveTo>
                  <a:cubicBezTo>
                    <a:pt x="48" y="1"/>
                    <a:pt x="0" y="48"/>
                    <a:pt x="0" y="144"/>
                  </a:cubicBezTo>
                  <a:cubicBezTo>
                    <a:pt x="0" y="239"/>
                    <a:pt x="48" y="310"/>
                    <a:pt x="143" y="310"/>
                  </a:cubicBezTo>
                  <a:lnTo>
                    <a:pt x="334" y="310"/>
                  </a:lnTo>
                  <a:cubicBezTo>
                    <a:pt x="405" y="310"/>
                    <a:pt x="477" y="263"/>
                    <a:pt x="477" y="168"/>
                  </a:cubicBezTo>
                  <a:cubicBezTo>
                    <a:pt x="477" y="48"/>
                    <a:pt x="382" y="1"/>
                    <a:pt x="286"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07" name="Google Shape;783;p59">
              <a:extLst>
                <a:ext uri="{FF2B5EF4-FFF2-40B4-BE49-F238E27FC236}">
                  <a16:creationId xmlns:a16="http://schemas.microsoft.com/office/drawing/2014/main" id="{F86C14B7-8328-F2A9-BD4F-37637E73DF6D}"/>
                </a:ext>
              </a:extLst>
            </p:cNvPr>
            <p:cNvSpPr/>
            <p:nvPr/>
          </p:nvSpPr>
          <p:spPr>
            <a:xfrm>
              <a:off x="5520903" y="2193372"/>
              <a:ext cx="15074" cy="13633"/>
            </a:xfrm>
            <a:custGeom>
              <a:avLst/>
              <a:gdLst/>
              <a:ahLst/>
              <a:cxnLst/>
              <a:rect l="l" t="t" r="r" b="b"/>
              <a:pathLst>
                <a:path w="429" h="388" extrusionOk="0">
                  <a:moveTo>
                    <a:pt x="191" y="0"/>
                  </a:moveTo>
                  <a:cubicBezTo>
                    <a:pt x="176" y="0"/>
                    <a:pt x="160" y="2"/>
                    <a:pt x="143" y="7"/>
                  </a:cubicBezTo>
                  <a:cubicBezTo>
                    <a:pt x="72" y="7"/>
                    <a:pt x="0" y="102"/>
                    <a:pt x="0" y="149"/>
                  </a:cubicBezTo>
                  <a:lnTo>
                    <a:pt x="0" y="245"/>
                  </a:lnTo>
                  <a:cubicBezTo>
                    <a:pt x="0" y="340"/>
                    <a:pt x="72" y="388"/>
                    <a:pt x="143" y="388"/>
                  </a:cubicBezTo>
                  <a:lnTo>
                    <a:pt x="238" y="388"/>
                  </a:lnTo>
                  <a:cubicBezTo>
                    <a:pt x="334" y="388"/>
                    <a:pt x="381" y="340"/>
                    <a:pt x="381" y="245"/>
                  </a:cubicBezTo>
                  <a:cubicBezTo>
                    <a:pt x="429" y="173"/>
                    <a:pt x="381" y="126"/>
                    <a:pt x="334" y="102"/>
                  </a:cubicBezTo>
                  <a:cubicBezTo>
                    <a:pt x="314" y="43"/>
                    <a:pt x="262" y="0"/>
                    <a:pt x="19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08" name="Google Shape;784;p59">
              <a:extLst>
                <a:ext uri="{FF2B5EF4-FFF2-40B4-BE49-F238E27FC236}">
                  <a16:creationId xmlns:a16="http://schemas.microsoft.com/office/drawing/2014/main" id="{788D85DD-C468-8D58-EB5E-AF55D2193D38}"/>
                </a:ext>
              </a:extLst>
            </p:cNvPr>
            <p:cNvSpPr/>
            <p:nvPr/>
          </p:nvSpPr>
          <p:spPr>
            <a:xfrm>
              <a:off x="5521747" y="2104896"/>
              <a:ext cx="11736" cy="15074"/>
            </a:xfrm>
            <a:custGeom>
              <a:avLst/>
              <a:gdLst/>
              <a:ahLst/>
              <a:cxnLst/>
              <a:rect l="l" t="t" r="r" b="b"/>
              <a:pathLst>
                <a:path w="334" h="429" extrusionOk="0">
                  <a:moveTo>
                    <a:pt x="167" y="0"/>
                  </a:moveTo>
                  <a:cubicBezTo>
                    <a:pt x="72" y="0"/>
                    <a:pt x="0" y="48"/>
                    <a:pt x="0" y="143"/>
                  </a:cubicBezTo>
                  <a:lnTo>
                    <a:pt x="0" y="286"/>
                  </a:lnTo>
                  <a:cubicBezTo>
                    <a:pt x="0" y="381"/>
                    <a:pt x="72" y="429"/>
                    <a:pt x="167" y="429"/>
                  </a:cubicBezTo>
                  <a:cubicBezTo>
                    <a:pt x="238" y="429"/>
                    <a:pt x="334" y="381"/>
                    <a:pt x="334" y="286"/>
                  </a:cubicBezTo>
                  <a:lnTo>
                    <a:pt x="334" y="119"/>
                  </a:lnTo>
                  <a:cubicBezTo>
                    <a:pt x="310" y="72"/>
                    <a:pt x="238"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09" name="Google Shape;785;p59">
              <a:extLst>
                <a:ext uri="{FF2B5EF4-FFF2-40B4-BE49-F238E27FC236}">
                  <a16:creationId xmlns:a16="http://schemas.microsoft.com/office/drawing/2014/main" id="{86D6EFDB-00E9-A1C3-E9CD-4809B8E17029}"/>
                </a:ext>
              </a:extLst>
            </p:cNvPr>
            <p:cNvSpPr/>
            <p:nvPr/>
          </p:nvSpPr>
          <p:spPr>
            <a:xfrm>
              <a:off x="5521747" y="2163470"/>
              <a:ext cx="11736" cy="15074"/>
            </a:xfrm>
            <a:custGeom>
              <a:avLst/>
              <a:gdLst/>
              <a:ahLst/>
              <a:cxnLst/>
              <a:rect l="l" t="t" r="r" b="b"/>
              <a:pathLst>
                <a:path w="334" h="429" extrusionOk="0">
                  <a:moveTo>
                    <a:pt x="167" y="0"/>
                  </a:moveTo>
                  <a:cubicBezTo>
                    <a:pt x="72" y="0"/>
                    <a:pt x="0" y="48"/>
                    <a:pt x="0" y="143"/>
                  </a:cubicBezTo>
                  <a:lnTo>
                    <a:pt x="0" y="286"/>
                  </a:lnTo>
                  <a:cubicBezTo>
                    <a:pt x="0" y="381"/>
                    <a:pt x="72" y="429"/>
                    <a:pt x="167" y="429"/>
                  </a:cubicBezTo>
                  <a:cubicBezTo>
                    <a:pt x="238" y="429"/>
                    <a:pt x="334" y="381"/>
                    <a:pt x="334" y="286"/>
                  </a:cubicBezTo>
                  <a:lnTo>
                    <a:pt x="334" y="167"/>
                  </a:lnTo>
                  <a:cubicBezTo>
                    <a:pt x="310" y="72"/>
                    <a:pt x="238"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10" name="Google Shape;786;p59">
              <a:extLst>
                <a:ext uri="{FF2B5EF4-FFF2-40B4-BE49-F238E27FC236}">
                  <a16:creationId xmlns:a16="http://schemas.microsoft.com/office/drawing/2014/main" id="{869099D4-3083-03CD-B684-30B13CD793B2}"/>
                </a:ext>
              </a:extLst>
            </p:cNvPr>
            <p:cNvSpPr/>
            <p:nvPr/>
          </p:nvSpPr>
          <p:spPr>
            <a:xfrm>
              <a:off x="5521747" y="2134166"/>
              <a:ext cx="11736" cy="15109"/>
            </a:xfrm>
            <a:custGeom>
              <a:avLst/>
              <a:gdLst/>
              <a:ahLst/>
              <a:cxnLst/>
              <a:rect l="l" t="t" r="r" b="b"/>
              <a:pathLst>
                <a:path w="334" h="430" extrusionOk="0">
                  <a:moveTo>
                    <a:pt x="167" y="1"/>
                  </a:moveTo>
                  <a:cubicBezTo>
                    <a:pt x="72" y="1"/>
                    <a:pt x="0" y="48"/>
                    <a:pt x="0" y="144"/>
                  </a:cubicBezTo>
                  <a:lnTo>
                    <a:pt x="0" y="287"/>
                  </a:lnTo>
                  <a:cubicBezTo>
                    <a:pt x="0" y="382"/>
                    <a:pt x="72" y="429"/>
                    <a:pt x="167" y="429"/>
                  </a:cubicBezTo>
                  <a:cubicBezTo>
                    <a:pt x="238" y="429"/>
                    <a:pt x="334" y="382"/>
                    <a:pt x="334" y="287"/>
                  </a:cubicBezTo>
                  <a:lnTo>
                    <a:pt x="334" y="120"/>
                  </a:lnTo>
                  <a:cubicBezTo>
                    <a:pt x="310" y="72"/>
                    <a:pt x="238" y="1"/>
                    <a:pt x="16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11" name="Google Shape;787;p59">
              <a:extLst>
                <a:ext uri="{FF2B5EF4-FFF2-40B4-BE49-F238E27FC236}">
                  <a16:creationId xmlns:a16="http://schemas.microsoft.com/office/drawing/2014/main" id="{C160421E-8259-26F2-7EF5-F80564911753}"/>
                </a:ext>
              </a:extLst>
            </p:cNvPr>
            <p:cNvSpPr/>
            <p:nvPr/>
          </p:nvSpPr>
          <p:spPr>
            <a:xfrm>
              <a:off x="5521747" y="2078121"/>
              <a:ext cx="11736" cy="14231"/>
            </a:xfrm>
            <a:custGeom>
              <a:avLst/>
              <a:gdLst/>
              <a:ahLst/>
              <a:cxnLst/>
              <a:rect l="l" t="t" r="r" b="b"/>
              <a:pathLst>
                <a:path w="334" h="405" extrusionOk="0">
                  <a:moveTo>
                    <a:pt x="167" y="0"/>
                  </a:moveTo>
                  <a:cubicBezTo>
                    <a:pt x="72" y="0"/>
                    <a:pt x="0" y="72"/>
                    <a:pt x="0" y="167"/>
                  </a:cubicBezTo>
                  <a:lnTo>
                    <a:pt x="0" y="238"/>
                  </a:lnTo>
                  <a:cubicBezTo>
                    <a:pt x="0" y="334"/>
                    <a:pt x="72" y="405"/>
                    <a:pt x="167" y="405"/>
                  </a:cubicBezTo>
                  <a:cubicBezTo>
                    <a:pt x="238" y="405"/>
                    <a:pt x="334" y="334"/>
                    <a:pt x="334" y="238"/>
                  </a:cubicBezTo>
                  <a:lnTo>
                    <a:pt x="334" y="167"/>
                  </a:lnTo>
                  <a:cubicBezTo>
                    <a:pt x="310" y="72"/>
                    <a:pt x="238"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12" name="Google Shape;788;p59">
              <a:extLst>
                <a:ext uri="{FF2B5EF4-FFF2-40B4-BE49-F238E27FC236}">
                  <a16:creationId xmlns:a16="http://schemas.microsoft.com/office/drawing/2014/main" id="{56EFFAB5-EAB5-B919-A65D-B6D4C0FF1A93}"/>
                </a:ext>
              </a:extLst>
            </p:cNvPr>
            <p:cNvSpPr/>
            <p:nvPr/>
          </p:nvSpPr>
          <p:spPr>
            <a:xfrm>
              <a:off x="5496623" y="1883987"/>
              <a:ext cx="378255" cy="344769"/>
            </a:xfrm>
            <a:custGeom>
              <a:avLst/>
              <a:gdLst/>
              <a:ahLst/>
              <a:cxnLst/>
              <a:rect l="l" t="t" r="r" b="b"/>
              <a:pathLst>
                <a:path w="10765" h="9812" extrusionOk="0">
                  <a:moveTo>
                    <a:pt x="6050" y="334"/>
                  </a:moveTo>
                  <a:cubicBezTo>
                    <a:pt x="6359" y="334"/>
                    <a:pt x="6550" y="572"/>
                    <a:pt x="6550" y="834"/>
                  </a:cubicBezTo>
                  <a:lnTo>
                    <a:pt x="6550" y="1667"/>
                  </a:lnTo>
                  <a:lnTo>
                    <a:pt x="4168" y="1667"/>
                  </a:lnTo>
                  <a:lnTo>
                    <a:pt x="4168" y="834"/>
                  </a:lnTo>
                  <a:cubicBezTo>
                    <a:pt x="4168" y="524"/>
                    <a:pt x="4406" y="334"/>
                    <a:pt x="4716" y="334"/>
                  </a:cubicBezTo>
                  <a:close/>
                  <a:moveTo>
                    <a:pt x="5883" y="5358"/>
                  </a:moveTo>
                  <a:lnTo>
                    <a:pt x="5883" y="5859"/>
                  </a:lnTo>
                  <a:cubicBezTo>
                    <a:pt x="5883" y="5954"/>
                    <a:pt x="5788" y="6049"/>
                    <a:pt x="5692" y="6049"/>
                  </a:cubicBezTo>
                  <a:lnTo>
                    <a:pt x="5049" y="6049"/>
                  </a:lnTo>
                  <a:cubicBezTo>
                    <a:pt x="4954" y="6049"/>
                    <a:pt x="4859" y="5954"/>
                    <a:pt x="4859" y="5859"/>
                  </a:cubicBezTo>
                  <a:lnTo>
                    <a:pt x="4859" y="5358"/>
                  </a:lnTo>
                  <a:close/>
                  <a:moveTo>
                    <a:pt x="10431" y="2001"/>
                  </a:moveTo>
                  <a:lnTo>
                    <a:pt x="10431" y="3834"/>
                  </a:lnTo>
                  <a:cubicBezTo>
                    <a:pt x="10431" y="4501"/>
                    <a:pt x="9884" y="5025"/>
                    <a:pt x="9241" y="5025"/>
                  </a:cubicBezTo>
                  <a:lnTo>
                    <a:pt x="8407" y="5025"/>
                  </a:lnTo>
                  <a:cubicBezTo>
                    <a:pt x="8312" y="5025"/>
                    <a:pt x="8264" y="5097"/>
                    <a:pt x="8264" y="5168"/>
                  </a:cubicBezTo>
                  <a:cubicBezTo>
                    <a:pt x="8264" y="5263"/>
                    <a:pt x="8312" y="5358"/>
                    <a:pt x="8407" y="5358"/>
                  </a:cubicBezTo>
                  <a:lnTo>
                    <a:pt x="9241" y="5358"/>
                  </a:lnTo>
                  <a:cubicBezTo>
                    <a:pt x="9717" y="5358"/>
                    <a:pt x="10169" y="5120"/>
                    <a:pt x="10431" y="4763"/>
                  </a:cubicBezTo>
                  <a:lnTo>
                    <a:pt x="10431" y="9550"/>
                  </a:lnTo>
                  <a:lnTo>
                    <a:pt x="334" y="9550"/>
                  </a:lnTo>
                  <a:lnTo>
                    <a:pt x="334" y="4763"/>
                  </a:lnTo>
                  <a:cubicBezTo>
                    <a:pt x="596" y="5120"/>
                    <a:pt x="1049" y="5358"/>
                    <a:pt x="1525" y="5358"/>
                  </a:cubicBezTo>
                  <a:lnTo>
                    <a:pt x="4573" y="5358"/>
                  </a:lnTo>
                  <a:lnTo>
                    <a:pt x="4573" y="5882"/>
                  </a:lnTo>
                  <a:cubicBezTo>
                    <a:pt x="4573" y="6168"/>
                    <a:pt x="4764" y="6406"/>
                    <a:pt x="5073" y="6406"/>
                  </a:cubicBezTo>
                  <a:lnTo>
                    <a:pt x="5716" y="6406"/>
                  </a:lnTo>
                  <a:cubicBezTo>
                    <a:pt x="6002" y="6406"/>
                    <a:pt x="6240" y="6192"/>
                    <a:pt x="6240" y="5882"/>
                  </a:cubicBezTo>
                  <a:lnTo>
                    <a:pt x="6240" y="5358"/>
                  </a:lnTo>
                  <a:lnTo>
                    <a:pt x="7669" y="5358"/>
                  </a:lnTo>
                  <a:cubicBezTo>
                    <a:pt x="7740" y="5358"/>
                    <a:pt x="7812" y="5287"/>
                    <a:pt x="7812" y="5216"/>
                  </a:cubicBezTo>
                  <a:cubicBezTo>
                    <a:pt x="7812" y="5120"/>
                    <a:pt x="7740" y="5025"/>
                    <a:pt x="7669" y="5025"/>
                  </a:cubicBezTo>
                  <a:lnTo>
                    <a:pt x="1549" y="5025"/>
                  </a:lnTo>
                  <a:cubicBezTo>
                    <a:pt x="906" y="5025"/>
                    <a:pt x="358" y="4501"/>
                    <a:pt x="358" y="3834"/>
                  </a:cubicBezTo>
                  <a:lnTo>
                    <a:pt x="358" y="2001"/>
                  </a:lnTo>
                  <a:lnTo>
                    <a:pt x="715" y="2001"/>
                  </a:lnTo>
                  <a:lnTo>
                    <a:pt x="715" y="2072"/>
                  </a:lnTo>
                  <a:cubicBezTo>
                    <a:pt x="715" y="2167"/>
                    <a:pt x="787" y="2239"/>
                    <a:pt x="882" y="2239"/>
                  </a:cubicBezTo>
                  <a:cubicBezTo>
                    <a:pt x="953" y="2239"/>
                    <a:pt x="1049" y="2167"/>
                    <a:pt x="1049" y="2072"/>
                  </a:cubicBezTo>
                  <a:lnTo>
                    <a:pt x="1049" y="2001"/>
                  </a:lnTo>
                  <a:lnTo>
                    <a:pt x="9741" y="2001"/>
                  </a:lnTo>
                  <a:lnTo>
                    <a:pt x="9741" y="2072"/>
                  </a:lnTo>
                  <a:cubicBezTo>
                    <a:pt x="9741" y="2167"/>
                    <a:pt x="9812" y="2239"/>
                    <a:pt x="9884" y="2239"/>
                  </a:cubicBezTo>
                  <a:cubicBezTo>
                    <a:pt x="9979" y="2239"/>
                    <a:pt x="10074" y="2167"/>
                    <a:pt x="10074" y="2072"/>
                  </a:cubicBezTo>
                  <a:lnTo>
                    <a:pt x="10074" y="2001"/>
                  </a:lnTo>
                  <a:close/>
                  <a:moveTo>
                    <a:pt x="4692" y="0"/>
                  </a:moveTo>
                  <a:cubicBezTo>
                    <a:pt x="4240" y="0"/>
                    <a:pt x="3859" y="357"/>
                    <a:pt x="3859" y="834"/>
                  </a:cubicBezTo>
                  <a:lnTo>
                    <a:pt x="3859" y="1667"/>
                  </a:lnTo>
                  <a:lnTo>
                    <a:pt x="167" y="1667"/>
                  </a:lnTo>
                  <a:cubicBezTo>
                    <a:pt x="72" y="1667"/>
                    <a:pt x="1" y="1715"/>
                    <a:pt x="1" y="1810"/>
                  </a:cubicBezTo>
                  <a:lnTo>
                    <a:pt x="1" y="9669"/>
                  </a:lnTo>
                  <a:cubicBezTo>
                    <a:pt x="1" y="9764"/>
                    <a:pt x="72" y="9812"/>
                    <a:pt x="167" y="9812"/>
                  </a:cubicBezTo>
                  <a:lnTo>
                    <a:pt x="10551" y="9812"/>
                  </a:lnTo>
                  <a:cubicBezTo>
                    <a:pt x="10646" y="9812"/>
                    <a:pt x="10693" y="9764"/>
                    <a:pt x="10693" y="9669"/>
                  </a:cubicBezTo>
                  <a:lnTo>
                    <a:pt x="10693" y="1810"/>
                  </a:lnTo>
                  <a:cubicBezTo>
                    <a:pt x="10765" y="1763"/>
                    <a:pt x="10670" y="1667"/>
                    <a:pt x="10574" y="1667"/>
                  </a:cubicBezTo>
                  <a:lnTo>
                    <a:pt x="6859" y="1667"/>
                  </a:lnTo>
                  <a:lnTo>
                    <a:pt x="6859" y="834"/>
                  </a:lnTo>
                  <a:cubicBezTo>
                    <a:pt x="6859" y="381"/>
                    <a:pt x="6502" y="0"/>
                    <a:pt x="602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13" name="Google Shape;789;p59">
              <a:extLst>
                <a:ext uri="{FF2B5EF4-FFF2-40B4-BE49-F238E27FC236}">
                  <a16:creationId xmlns:a16="http://schemas.microsoft.com/office/drawing/2014/main" id="{DC7179C8-27EA-E134-AA37-166C2369EB6E}"/>
                </a:ext>
              </a:extLst>
            </p:cNvPr>
            <p:cNvSpPr/>
            <p:nvPr/>
          </p:nvSpPr>
          <p:spPr>
            <a:xfrm>
              <a:off x="5529266" y="2032232"/>
              <a:ext cx="17604" cy="14406"/>
            </a:xfrm>
            <a:custGeom>
              <a:avLst/>
              <a:gdLst/>
              <a:ahLst/>
              <a:cxnLst/>
              <a:rect l="l" t="t" r="r" b="b"/>
              <a:pathLst>
                <a:path w="501" h="410" extrusionOk="0">
                  <a:moveTo>
                    <a:pt x="177" y="1"/>
                  </a:moveTo>
                  <a:cubicBezTo>
                    <a:pt x="132" y="1"/>
                    <a:pt x="86" y="26"/>
                    <a:pt x="72" y="68"/>
                  </a:cubicBezTo>
                  <a:cubicBezTo>
                    <a:pt x="0" y="115"/>
                    <a:pt x="24" y="235"/>
                    <a:pt x="96" y="282"/>
                  </a:cubicBezTo>
                  <a:cubicBezTo>
                    <a:pt x="143" y="306"/>
                    <a:pt x="215" y="354"/>
                    <a:pt x="262" y="401"/>
                  </a:cubicBezTo>
                  <a:cubicBezTo>
                    <a:pt x="285" y="407"/>
                    <a:pt x="307" y="410"/>
                    <a:pt x="329" y="410"/>
                  </a:cubicBezTo>
                  <a:cubicBezTo>
                    <a:pt x="399" y="410"/>
                    <a:pt x="459" y="379"/>
                    <a:pt x="477" y="306"/>
                  </a:cubicBezTo>
                  <a:cubicBezTo>
                    <a:pt x="501" y="211"/>
                    <a:pt x="477" y="115"/>
                    <a:pt x="381" y="92"/>
                  </a:cubicBezTo>
                  <a:cubicBezTo>
                    <a:pt x="358" y="68"/>
                    <a:pt x="310" y="68"/>
                    <a:pt x="262" y="44"/>
                  </a:cubicBezTo>
                  <a:cubicBezTo>
                    <a:pt x="242" y="14"/>
                    <a:pt x="210" y="1"/>
                    <a:pt x="17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14" name="Google Shape;790;p59">
              <a:extLst>
                <a:ext uri="{FF2B5EF4-FFF2-40B4-BE49-F238E27FC236}">
                  <a16:creationId xmlns:a16="http://schemas.microsoft.com/office/drawing/2014/main" id="{DBE4F253-55A8-B510-32A3-46CFEAE77B2C}"/>
                </a:ext>
              </a:extLst>
            </p:cNvPr>
            <p:cNvSpPr/>
            <p:nvPr/>
          </p:nvSpPr>
          <p:spPr>
            <a:xfrm>
              <a:off x="5797049" y="2037959"/>
              <a:ext cx="15917" cy="10893"/>
            </a:xfrm>
            <a:custGeom>
              <a:avLst/>
              <a:gdLst/>
              <a:ahLst/>
              <a:cxnLst/>
              <a:rect l="l" t="t" r="r" b="b"/>
              <a:pathLst>
                <a:path w="453" h="310" extrusionOk="0">
                  <a:moveTo>
                    <a:pt x="143" y="0"/>
                  </a:moveTo>
                  <a:cubicBezTo>
                    <a:pt x="72" y="0"/>
                    <a:pt x="0" y="48"/>
                    <a:pt x="0" y="143"/>
                  </a:cubicBezTo>
                  <a:cubicBezTo>
                    <a:pt x="0" y="238"/>
                    <a:pt x="72" y="310"/>
                    <a:pt x="143" y="310"/>
                  </a:cubicBezTo>
                  <a:lnTo>
                    <a:pt x="310" y="310"/>
                  </a:lnTo>
                  <a:cubicBezTo>
                    <a:pt x="381" y="310"/>
                    <a:pt x="453" y="262"/>
                    <a:pt x="453" y="167"/>
                  </a:cubicBezTo>
                  <a:cubicBezTo>
                    <a:pt x="453" y="48"/>
                    <a:pt x="381" y="0"/>
                    <a:pt x="310"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15" name="Google Shape;791;p59">
              <a:extLst>
                <a:ext uri="{FF2B5EF4-FFF2-40B4-BE49-F238E27FC236}">
                  <a16:creationId xmlns:a16="http://schemas.microsoft.com/office/drawing/2014/main" id="{A39F8BBD-3111-9E97-E88D-1020C20199C4}"/>
                </a:ext>
              </a:extLst>
            </p:cNvPr>
            <p:cNvSpPr/>
            <p:nvPr/>
          </p:nvSpPr>
          <p:spPr>
            <a:xfrm>
              <a:off x="5521747" y="2005317"/>
              <a:ext cx="11736" cy="15917"/>
            </a:xfrm>
            <a:custGeom>
              <a:avLst/>
              <a:gdLst/>
              <a:ahLst/>
              <a:cxnLst/>
              <a:rect l="l" t="t" r="r" b="b"/>
              <a:pathLst>
                <a:path w="334" h="453" extrusionOk="0">
                  <a:moveTo>
                    <a:pt x="167" y="0"/>
                  </a:moveTo>
                  <a:cubicBezTo>
                    <a:pt x="72" y="0"/>
                    <a:pt x="0" y="48"/>
                    <a:pt x="0" y="143"/>
                  </a:cubicBezTo>
                  <a:lnTo>
                    <a:pt x="0" y="286"/>
                  </a:lnTo>
                  <a:cubicBezTo>
                    <a:pt x="0" y="381"/>
                    <a:pt x="72" y="453"/>
                    <a:pt x="167" y="453"/>
                  </a:cubicBezTo>
                  <a:cubicBezTo>
                    <a:pt x="238" y="453"/>
                    <a:pt x="334" y="381"/>
                    <a:pt x="334" y="286"/>
                  </a:cubicBezTo>
                  <a:lnTo>
                    <a:pt x="334" y="119"/>
                  </a:lnTo>
                  <a:cubicBezTo>
                    <a:pt x="310" y="48"/>
                    <a:pt x="238"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16" name="Google Shape;792;p59">
              <a:extLst>
                <a:ext uri="{FF2B5EF4-FFF2-40B4-BE49-F238E27FC236}">
                  <a16:creationId xmlns:a16="http://schemas.microsoft.com/office/drawing/2014/main" id="{2AB7D055-757B-2A44-1A0D-3413964F5139}"/>
                </a:ext>
              </a:extLst>
            </p:cNvPr>
            <p:cNvSpPr/>
            <p:nvPr/>
          </p:nvSpPr>
          <p:spPr>
            <a:xfrm>
              <a:off x="5521747" y="1976012"/>
              <a:ext cx="11736" cy="15952"/>
            </a:xfrm>
            <a:custGeom>
              <a:avLst/>
              <a:gdLst/>
              <a:ahLst/>
              <a:cxnLst/>
              <a:rect l="l" t="t" r="r" b="b"/>
              <a:pathLst>
                <a:path w="334" h="454" extrusionOk="0">
                  <a:moveTo>
                    <a:pt x="167" y="1"/>
                  </a:moveTo>
                  <a:cubicBezTo>
                    <a:pt x="72" y="1"/>
                    <a:pt x="0" y="48"/>
                    <a:pt x="0" y="144"/>
                  </a:cubicBezTo>
                  <a:lnTo>
                    <a:pt x="0" y="287"/>
                  </a:lnTo>
                  <a:cubicBezTo>
                    <a:pt x="0" y="382"/>
                    <a:pt x="72" y="453"/>
                    <a:pt x="167" y="453"/>
                  </a:cubicBezTo>
                  <a:cubicBezTo>
                    <a:pt x="238" y="453"/>
                    <a:pt x="334" y="382"/>
                    <a:pt x="334" y="287"/>
                  </a:cubicBezTo>
                  <a:lnTo>
                    <a:pt x="334" y="144"/>
                  </a:lnTo>
                  <a:cubicBezTo>
                    <a:pt x="310" y="48"/>
                    <a:pt x="238" y="1"/>
                    <a:pt x="16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17" name="Google Shape;793;p59">
              <a:extLst>
                <a:ext uri="{FF2B5EF4-FFF2-40B4-BE49-F238E27FC236}">
                  <a16:creationId xmlns:a16="http://schemas.microsoft.com/office/drawing/2014/main" id="{A1CAE4AD-DD4F-D0E3-DD8C-E2D9ECAD418D}"/>
                </a:ext>
              </a:extLst>
            </p:cNvPr>
            <p:cNvSpPr/>
            <p:nvPr/>
          </p:nvSpPr>
          <p:spPr>
            <a:xfrm>
              <a:off x="5839706" y="1976012"/>
              <a:ext cx="11771" cy="15952"/>
            </a:xfrm>
            <a:custGeom>
              <a:avLst/>
              <a:gdLst/>
              <a:ahLst/>
              <a:cxnLst/>
              <a:rect l="l" t="t" r="r" b="b"/>
              <a:pathLst>
                <a:path w="335" h="454" extrusionOk="0">
                  <a:moveTo>
                    <a:pt x="167" y="1"/>
                  </a:moveTo>
                  <a:cubicBezTo>
                    <a:pt x="72" y="1"/>
                    <a:pt x="1" y="48"/>
                    <a:pt x="1" y="144"/>
                  </a:cubicBezTo>
                  <a:lnTo>
                    <a:pt x="1" y="287"/>
                  </a:lnTo>
                  <a:cubicBezTo>
                    <a:pt x="1" y="382"/>
                    <a:pt x="72" y="453"/>
                    <a:pt x="167" y="453"/>
                  </a:cubicBezTo>
                  <a:cubicBezTo>
                    <a:pt x="239" y="453"/>
                    <a:pt x="334" y="382"/>
                    <a:pt x="334" y="287"/>
                  </a:cubicBezTo>
                  <a:lnTo>
                    <a:pt x="334" y="144"/>
                  </a:lnTo>
                  <a:cubicBezTo>
                    <a:pt x="310" y="48"/>
                    <a:pt x="215" y="1"/>
                    <a:pt x="16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18" name="Google Shape;794;p59">
              <a:extLst>
                <a:ext uri="{FF2B5EF4-FFF2-40B4-BE49-F238E27FC236}">
                  <a16:creationId xmlns:a16="http://schemas.microsoft.com/office/drawing/2014/main" id="{63245FA9-EB2B-13C2-065D-4EEC13702416}"/>
                </a:ext>
              </a:extLst>
            </p:cNvPr>
            <p:cNvSpPr/>
            <p:nvPr/>
          </p:nvSpPr>
          <p:spPr>
            <a:xfrm>
              <a:off x="5839706" y="2005317"/>
              <a:ext cx="11771" cy="15917"/>
            </a:xfrm>
            <a:custGeom>
              <a:avLst/>
              <a:gdLst/>
              <a:ahLst/>
              <a:cxnLst/>
              <a:rect l="l" t="t" r="r" b="b"/>
              <a:pathLst>
                <a:path w="335" h="453" extrusionOk="0">
                  <a:moveTo>
                    <a:pt x="167" y="0"/>
                  </a:moveTo>
                  <a:cubicBezTo>
                    <a:pt x="72" y="0"/>
                    <a:pt x="1" y="48"/>
                    <a:pt x="1" y="143"/>
                  </a:cubicBezTo>
                  <a:lnTo>
                    <a:pt x="1" y="286"/>
                  </a:lnTo>
                  <a:cubicBezTo>
                    <a:pt x="1" y="381"/>
                    <a:pt x="72" y="453"/>
                    <a:pt x="167" y="453"/>
                  </a:cubicBezTo>
                  <a:cubicBezTo>
                    <a:pt x="239" y="453"/>
                    <a:pt x="334" y="381"/>
                    <a:pt x="334" y="286"/>
                  </a:cubicBezTo>
                  <a:lnTo>
                    <a:pt x="334" y="119"/>
                  </a:lnTo>
                  <a:cubicBezTo>
                    <a:pt x="310" y="48"/>
                    <a:pt x="215"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19" name="Google Shape;795;p59">
              <a:extLst>
                <a:ext uri="{FF2B5EF4-FFF2-40B4-BE49-F238E27FC236}">
                  <a16:creationId xmlns:a16="http://schemas.microsoft.com/office/drawing/2014/main" id="{BF29A3F6-8CB9-4B6C-A802-78B6F758A59E}"/>
                </a:ext>
              </a:extLst>
            </p:cNvPr>
            <p:cNvSpPr/>
            <p:nvPr/>
          </p:nvSpPr>
          <p:spPr>
            <a:xfrm>
              <a:off x="5825475" y="2032232"/>
              <a:ext cx="16796" cy="14125"/>
            </a:xfrm>
            <a:custGeom>
              <a:avLst/>
              <a:gdLst/>
              <a:ahLst/>
              <a:cxnLst/>
              <a:rect l="l" t="t" r="r" b="b"/>
              <a:pathLst>
                <a:path w="478" h="402" extrusionOk="0">
                  <a:moveTo>
                    <a:pt x="293" y="1"/>
                  </a:moveTo>
                  <a:cubicBezTo>
                    <a:pt x="263" y="1"/>
                    <a:pt x="235" y="14"/>
                    <a:pt x="215" y="44"/>
                  </a:cubicBezTo>
                  <a:cubicBezTo>
                    <a:pt x="167" y="68"/>
                    <a:pt x="144" y="92"/>
                    <a:pt x="96" y="92"/>
                  </a:cubicBezTo>
                  <a:cubicBezTo>
                    <a:pt x="25" y="115"/>
                    <a:pt x="1" y="187"/>
                    <a:pt x="1" y="282"/>
                  </a:cubicBezTo>
                  <a:cubicBezTo>
                    <a:pt x="1" y="354"/>
                    <a:pt x="96" y="401"/>
                    <a:pt x="144" y="401"/>
                  </a:cubicBezTo>
                  <a:lnTo>
                    <a:pt x="215" y="401"/>
                  </a:lnTo>
                  <a:cubicBezTo>
                    <a:pt x="263" y="354"/>
                    <a:pt x="334" y="330"/>
                    <a:pt x="382" y="282"/>
                  </a:cubicBezTo>
                  <a:cubicBezTo>
                    <a:pt x="453" y="211"/>
                    <a:pt x="477" y="115"/>
                    <a:pt x="406" y="68"/>
                  </a:cubicBezTo>
                  <a:cubicBezTo>
                    <a:pt x="378" y="26"/>
                    <a:pt x="334" y="1"/>
                    <a:pt x="293"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20" name="Google Shape;796;p59">
              <a:extLst>
                <a:ext uri="{FF2B5EF4-FFF2-40B4-BE49-F238E27FC236}">
                  <a16:creationId xmlns:a16="http://schemas.microsoft.com/office/drawing/2014/main" id="{EE828F1E-1BEA-56EC-C9AA-B10FC8DCE968}"/>
                </a:ext>
              </a:extLst>
            </p:cNvPr>
            <p:cNvSpPr/>
            <p:nvPr/>
          </p:nvSpPr>
          <p:spPr>
            <a:xfrm>
              <a:off x="5766901" y="2037959"/>
              <a:ext cx="16796" cy="10893"/>
            </a:xfrm>
            <a:custGeom>
              <a:avLst/>
              <a:gdLst/>
              <a:ahLst/>
              <a:cxnLst/>
              <a:rect l="l" t="t" r="r" b="b"/>
              <a:pathLst>
                <a:path w="478" h="310" extrusionOk="0">
                  <a:moveTo>
                    <a:pt x="144" y="0"/>
                  </a:moveTo>
                  <a:cubicBezTo>
                    <a:pt x="48" y="0"/>
                    <a:pt x="1" y="48"/>
                    <a:pt x="1" y="143"/>
                  </a:cubicBezTo>
                  <a:cubicBezTo>
                    <a:pt x="1" y="238"/>
                    <a:pt x="48" y="310"/>
                    <a:pt x="144" y="310"/>
                  </a:cubicBezTo>
                  <a:lnTo>
                    <a:pt x="287" y="310"/>
                  </a:lnTo>
                  <a:cubicBezTo>
                    <a:pt x="382" y="310"/>
                    <a:pt x="453" y="262"/>
                    <a:pt x="453" y="167"/>
                  </a:cubicBezTo>
                  <a:cubicBezTo>
                    <a:pt x="477" y="48"/>
                    <a:pt x="382" y="0"/>
                    <a:pt x="28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21" name="Google Shape;797;p59">
              <a:extLst>
                <a:ext uri="{FF2B5EF4-FFF2-40B4-BE49-F238E27FC236}">
                  <a16:creationId xmlns:a16="http://schemas.microsoft.com/office/drawing/2014/main" id="{4DBFBF3D-06BE-8935-983F-2BAE13335FF4}"/>
                </a:ext>
              </a:extLst>
            </p:cNvPr>
            <p:cNvSpPr/>
            <p:nvPr/>
          </p:nvSpPr>
          <p:spPr>
            <a:xfrm>
              <a:off x="5678214" y="2037959"/>
              <a:ext cx="16761" cy="10893"/>
            </a:xfrm>
            <a:custGeom>
              <a:avLst/>
              <a:gdLst/>
              <a:ahLst/>
              <a:cxnLst/>
              <a:rect l="l" t="t" r="r" b="b"/>
              <a:pathLst>
                <a:path w="477" h="310" extrusionOk="0">
                  <a:moveTo>
                    <a:pt x="143" y="0"/>
                  </a:moveTo>
                  <a:cubicBezTo>
                    <a:pt x="48" y="0"/>
                    <a:pt x="0" y="48"/>
                    <a:pt x="0" y="143"/>
                  </a:cubicBezTo>
                  <a:cubicBezTo>
                    <a:pt x="0" y="238"/>
                    <a:pt x="48" y="310"/>
                    <a:pt x="143" y="310"/>
                  </a:cubicBezTo>
                  <a:lnTo>
                    <a:pt x="286" y="310"/>
                  </a:lnTo>
                  <a:cubicBezTo>
                    <a:pt x="381" y="310"/>
                    <a:pt x="429" y="262"/>
                    <a:pt x="429" y="167"/>
                  </a:cubicBezTo>
                  <a:cubicBezTo>
                    <a:pt x="477" y="48"/>
                    <a:pt x="381" y="0"/>
                    <a:pt x="28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22" name="Google Shape;798;p59">
              <a:extLst>
                <a:ext uri="{FF2B5EF4-FFF2-40B4-BE49-F238E27FC236}">
                  <a16:creationId xmlns:a16="http://schemas.microsoft.com/office/drawing/2014/main" id="{221D6A12-38C2-2C9B-3666-FCF0D346B9D1}"/>
                </a:ext>
              </a:extLst>
            </p:cNvPr>
            <p:cNvSpPr/>
            <p:nvPr/>
          </p:nvSpPr>
          <p:spPr>
            <a:xfrm>
              <a:off x="5708327" y="2037959"/>
              <a:ext cx="15952" cy="10893"/>
            </a:xfrm>
            <a:custGeom>
              <a:avLst/>
              <a:gdLst/>
              <a:ahLst/>
              <a:cxnLst/>
              <a:rect l="l" t="t" r="r" b="b"/>
              <a:pathLst>
                <a:path w="454" h="310" extrusionOk="0">
                  <a:moveTo>
                    <a:pt x="144" y="0"/>
                  </a:moveTo>
                  <a:cubicBezTo>
                    <a:pt x="48" y="0"/>
                    <a:pt x="1" y="48"/>
                    <a:pt x="1" y="143"/>
                  </a:cubicBezTo>
                  <a:cubicBezTo>
                    <a:pt x="1" y="238"/>
                    <a:pt x="48" y="310"/>
                    <a:pt x="144" y="310"/>
                  </a:cubicBezTo>
                  <a:lnTo>
                    <a:pt x="287" y="310"/>
                  </a:lnTo>
                  <a:cubicBezTo>
                    <a:pt x="382" y="310"/>
                    <a:pt x="453" y="262"/>
                    <a:pt x="453" y="167"/>
                  </a:cubicBezTo>
                  <a:cubicBezTo>
                    <a:pt x="453" y="48"/>
                    <a:pt x="382" y="0"/>
                    <a:pt x="28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23" name="Google Shape;799;p59">
              <a:extLst>
                <a:ext uri="{FF2B5EF4-FFF2-40B4-BE49-F238E27FC236}">
                  <a16:creationId xmlns:a16="http://schemas.microsoft.com/office/drawing/2014/main" id="{E76AC61A-E495-9B4E-6BD6-FF09EA8F0103}"/>
                </a:ext>
              </a:extLst>
            </p:cNvPr>
            <p:cNvSpPr/>
            <p:nvPr/>
          </p:nvSpPr>
          <p:spPr>
            <a:xfrm>
              <a:off x="5737631" y="2037959"/>
              <a:ext cx="16761" cy="10893"/>
            </a:xfrm>
            <a:custGeom>
              <a:avLst/>
              <a:gdLst/>
              <a:ahLst/>
              <a:cxnLst/>
              <a:rect l="l" t="t" r="r" b="b"/>
              <a:pathLst>
                <a:path w="477" h="310" extrusionOk="0">
                  <a:moveTo>
                    <a:pt x="143" y="0"/>
                  </a:moveTo>
                  <a:cubicBezTo>
                    <a:pt x="48" y="0"/>
                    <a:pt x="0" y="48"/>
                    <a:pt x="0" y="143"/>
                  </a:cubicBezTo>
                  <a:cubicBezTo>
                    <a:pt x="0" y="238"/>
                    <a:pt x="48" y="310"/>
                    <a:pt x="143" y="310"/>
                  </a:cubicBezTo>
                  <a:lnTo>
                    <a:pt x="334" y="310"/>
                  </a:lnTo>
                  <a:cubicBezTo>
                    <a:pt x="405" y="310"/>
                    <a:pt x="477" y="262"/>
                    <a:pt x="477" y="167"/>
                  </a:cubicBezTo>
                  <a:cubicBezTo>
                    <a:pt x="453" y="48"/>
                    <a:pt x="381" y="0"/>
                    <a:pt x="28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24" name="Google Shape;800;p59">
              <a:extLst>
                <a:ext uri="{FF2B5EF4-FFF2-40B4-BE49-F238E27FC236}">
                  <a16:creationId xmlns:a16="http://schemas.microsoft.com/office/drawing/2014/main" id="{CB39F7D2-C1A9-1007-C312-7ED9232C3BA3}"/>
                </a:ext>
              </a:extLst>
            </p:cNvPr>
            <p:cNvSpPr/>
            <p:nvPr/>
          </p:nvSpPr>
          <p:spPr>
            <a:xfrm>
              <a:off x="5559379" y="2037959"/>
              <a:ext cx="16796" cy="10893"/>
            </a:xfrm>
            <a:custGeom>
              <a:avLst/>
              <a:gdLst/>
              <a:ahLst/>
              <a:cxnLst/>
              <a:rect l="l" t="t" r="r" b="b"/>
              <a:pathLst>
                <a:path w="478" h="310" extrusionOk="0">
                  <a:moveTo>
                    <a:pt x="167" y="0"/>
                  </a:moveTo>
                  <a:cubicBezTo>
                    <a:pt x="72" y="0"/>
                    <a:pt x="1" y="48"/>
                    <a:pt x="1" y="143"/>
                  </a:cubicBezTo>
                  <a:cubicBezTo>
                    <a:pt x="1" y="238"/>
                    <a:pt x="72" y="310"/>
                    <a:pt x="167" y="310"/>
                  </a:cubicBezTo>
                  <a:lnTo>
                    <a:pt x="310" y="310"/>
                  </a:lnTo>
                  <a:cubicBezTo>
                    <a:pt x="382" y="310"/>
                    <a:pt x="453" y="262"/>
                    <a:pt x="453" y="167"/>
                  </a:cubicBezTo>
                  <a:cubicBezTo>
                    <a:pt x="477" y="48"/>
                    <a:pt x="406" y="0"/>
                    <a:pt x="310"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25" name="Google Shape;801;p59">
              <a:extLst>
                <a:ext uri="{FF2B5EF4-FFF2-40B4-BE49-F238E27FC236}">
                  <a16:creationId xmlns:a16="http://schemas.microsoft.com/office/drawing/2014/main" id="{BCDFD514-AA20-DC32-DEAB-FCA94B47DDBF}"/>
                </a:ext>
              </a:extLst>
            </p:cNvPr>
            <p:cNvSpPr/>
            <p:nvPr/>
          </p:nvSpPr>
          <p:spPr>
            <a:xfrm>
              <a:off x="5588684" y="2037959"/>
              <a:ext cx="16761" cy="10893"/>
            </a:xfrm>
            <a:custGeom>
              <a:avLst/>
              <a:gdLst/>
              <a:ahLst/>
              <a:cxnLst/>
              <a:rect l="l" t="t" r="r" b="b"/>
              <a:pathLst>
                <a:path w="477" h="310" extrusionOk="0">
                  <a:moveTo>
                    <a:pt x="167" y="0"/>
                  </a:moveTo>
                  <a:cubicBezTo>
                    <a:pt x="72" y="0"/>
                    <a:pt x="0" y="48"/>
                    <a:pt x="0" y="143"/>
                  </a:cubicBezTo>
                  <a:cubicBezTo>
                    <a:pt x="0" y="238"/>
                    <a:pt x="72" y="310"/>
                    <a:pt x="167" y="310"/>
                  </a:cubicBezTo>
                  <a:lnTo>
                    <a:pt x="310" y="310"/>
                  </a:lnTo>
                  <a:cubicBezTo>
                    <a:pt x="405" y="310"/>
                    <a:pt x="453" y="262"/>
                    <a:pt x="453" y="167"/>
                  </a:cubicBezTo>
                  <a:cubicBezTo>
                    <a:pt x="477" y="48"/>
                    <a:pt x="405" y="0"/>
                    <a:pt x="310"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26" name="Google Shape;802;p59">
              <a:extLst>
                <a:ext uri="{FF2B5EF4-FFF2-40B4-BE49-F238E27FC236}">
                  <a16:creationId xmlns:a16="http://schemas.microsoft.com/office/drawing/2014/main" id="{8A06E6A5-8604-3E3A-2E3D-A84CBDD4DAAE}"/>
                </a:ext>
              </a:extLst>
            </p:cNvPr>
            <p:cNvSpPr/>
            <p:nvPr/>
          </p:nvSpPr>
          <p:spPr>
            <a:xfrm>
              <a:off x="5648909" y="2037959"/>
              <a:ext cx="16796" cy="10893"/>
            </a:xfrm>
            <a:custGeom>
              <a:avLst/>
              <a:gdLst/>
              <a:ahLst/>
              <a:cxnLst/>
              <a:rect l="l" t="t" r="r" b="b"/>
              <a:pathLst>
                <a:path w="478" h="310" extrusionOk="0">
                  <a:moveTo>
                    <a:pt x="144" y="0"/>
                  </a:moveTo>
                  <a:cubicBezTo>
                    <a:pt x="49" y="0"/>
                    <a:pt x="1" y="48"/>
                    <a:pt x="1" y="143"/>
                  </a:cubicBezTo>
                  <a:cubicBezTo>
                    <a:pt x="1" y="238"/>
                    <a:pt x="49" y="310"/>
                    <a:pt x="144" y="310"/>
                  </a:cubicBezTo>
                  <a:lnTo>
                    <a:pt x="287" y="310"/>
                  </a:lnTo>
                  <a:cubicBezTo>
                    <a:pt x="382" y="310"/>
                    <a:pt x="430" y="262"/>
                    <a:pt x="430" y="167"/>
                  </a:cubicBezTo>
                  <a:cubicBezTo>
                    <a:pt x="477" y="48"/>
                    <a:pt x="382" y="0"/>
                    <a:pt x="28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27" name="Google Shape;803;p59">
              <a:extLst>
                <a:ext uri="{FF2B5EF4-FFF2-40B4-BE49-F238E27FC236}">
                  <a16:creationId xmlns:a16="http://schemas.microsoft.com/office/drawing/2014/main" id="{90D898D4-1D40-54A0-BF83-2D48B2ABA4D9}"/>
                </a:ext>
              </a:extLst>
            </p:cNvPr>
            <p:cNvSpPr/>
            <p:nvPr/>
          </p:nvSpPr>
          <p:spPr>
            <a:xfrm>
              <a:off x="5619640" y="2037959"/>
              <a:ext cx="16761" cy="10893"/>
            </a:xfrm>
            <a:custGeom>
              <a:avLst/>
              <a:gdLst/>
              <a:ahLst/>
              <a:cxnLst/>
              <a:rect l="l" t="t" r="r" b="b"/>
              <a:pathLst>
                <a:path w="477" h="310" extrusionOk="0">
                  <a:moveTo>
                    <a:pt x="143" y="0"/>
                  </a:moveTo>
                  <a:cubicBezTo>
                    <a:pt x="48" y="0"/>
                    <a:pt x="0" y="48"/>
                    <a:pt x="0" y="143"/>
                  </a:cubicBezTo>
                  <a:cubicBezTo>
                    <a:pt x="0" y="238"/>
                    <a:pt x="48" y="310"/>
                    <a:pt x="143" y="310"/>
                  </a:cubicBezTo>
                  <a:lnTo>
                    <a:pt x="286" y="310"/>
                  </a:lnTo>
                  <a:cubicBezTo>
                    <a:pt x="358" y="310"/>
                    <a:pt x="429" y="262"/>
                    <a:pt x="429" y="191"/>
                  </a:cubicBezTo>
                  <a:cubicBezTo>
                    <a:pt x="477" y="72"/>
                    <a:pt x="381" y="0"/>
                    <a:pt x="28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328" name="Google Shape;804;p59">
              <a:extLst>
                <a:ext uri="{FF2B5EF4-FFF2-40B4-BE49-F238E27FC236}">
                  <a16:creationId xmlns:a16="http://schemas.microsoft.com/office/drawing/2014/main" id="{049F6A5E-BA72-AA14-AD67-D5C69C55AFD7}"/>
                </a:ext>
              </a:extLst>
            </p:cNvPr>
            <p:cNvSpPr/>
            <p:nvPr/>
          </p:nvSpPr>
          <p:spPr>
            <a:xfrm>
              <a:off x="5680709" y="2078121"/>
              <a:ext cx="10928" cy="10893"/>
            </a:xfrm>
            <a:custGeom>
              <a:avLst/>
              <a:gdLst/>
              <a:ahLst/>
              <a:cxnLst/>
              <a:rect l="l" t="t" r="r" b="b"/>
              <a:pathLst>
                <a:path w="311" h="310" extrusionOk="0">
                  <a:moveTo>
                    <a:pt x="168" y="0"/>
                  </a:moveTo>
                  <a:cubicBezTo>
                    <a:pt x="72" y="0"/>
                    <a:pt x="1" y="72"/>
                    <a:pt x="1" y="167"/>
                  </a:cubicBezTo>
                  <a:cubicBezTo>
                    <a:pt x="1" y="238"/>
                    <a:pt x="72" y="310"/>
                    <a:pt x="168" y="310"/>
                  </a:cubicBezTo>
                  <a:cubicBezTo>
                    <a:pt x="239" y="310"/>
                    <a:pt x="310" y="238"/>
                    <a:pt x="310" y="167"/>
                  </a:cubicBezTo>
                  <a:cubicBezTo>
                    <a:pt x="310" y="72"/>
                    <a:pt x="215" y="0"/>
                    <a:pt x="168"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nvGrpSpPr>
          <p:cNvPr id="237" name="Google Shape;805;p59">
            <a:extLst>
              <a:ext uri="{FF2B5EF4-FFF2-40B4-BE49-F238E27FC236}">
                <a16:creationId xmlns:a16="http://schemas.microsoft.com/office/drawing/2014/main" id="{0CDCBCEC-F7B7-2C7C-2716-42FCCF2401BC}"/>
              </a:ext>
            </a:extLst>
          </p:cNvPr>
          <p:cNvGrpSpPr/>
          <p:nvPr/>
        </p:nvGrpSpPr>
        <p:grpSpPr>
          <a:xfrm>
            <a:off x="3092077" y="2417853"/>
            <a:ext cx="375725" cy="374531"/>
            <a:chOff x="5507891" y="3658326"/>
            <a:chExt cx="375725" cy="374531"/>
          </a:xfrm>
        </p:grpSpPr>
        <p:sp>
          <p:nvSpPr>
            <p:cNvPr id="288" name="Google Shape;806;p59">
              <a:extLst>
                <a:ext uri="{FF2B5EF4-FFF2-40B4-BE49-F238E27FC236}">
                  <a16:creationId xmlns:a16="http://schemas.microsoft.com/office/drawing/2014/main" id="{9D010720-4238-AD01-064E-684DDF4B0F67}"/>
                </a:ext>
              </a:extLst>
            </p:cNvPr>
            <p:cNvSpPr/>
            <p:nvPr/>
          </p:nvSpPr>
          <p:spPr>
            <a:xfrm>
              <a:off x="5507891" y="3658326"/>
              <a:ext cx="375725" cy="374531"/>
            </a:xfrm>
            <a:custGeom>
              <a:avLst/>
              <a:gdLst/>
              <a:ahLst/>
              <a:cxnLst/>
              <a:rect l="l" t="t" r="r" b="b"/>
              <a:pathLst>
                <a:path w="10693" h="10659" extrusionOk="0">
                  <a:moveTo>
                    <a:pt x="2621" y="366"/>
                  </a:moveTo>
                  <a:cubicBezTo>
                    <a:pt x="2637" y="366"/>
                    <a:pt x="2652" y="367"/>
                    <a:pt x="2667" y="370"/>
                  </a:cubicBezTo>
                  <a:cubicBezTo>
                    <a:pt x="2763" y="394"/>
                    <a:pt x="2786" y="466"/>
                    <a:pt x="2786" y="537"/>
                  </a:cubicBezTo>
                  <a:lnTo>
                    <a:pt x="2786" y="1728"/>
                  </a:lnTo>
                  <a:cubicBezTo>
                    <a:pt x="2786" y="1823"/>
                    <a:pt x="2739" y="1894"/>
                    <a:pt x="2667" y="1918"/>
                  </a:cubicBezTo>
                  <a:cubicBezTo>
                    <a:pt x="2655" y="1921"/>
                    <a:pt x="2643" y="1922"/>
                    <a:pt x="2630" y="1922"/>
                  </a:cubicBezTo>
                  <a:cubicBezTo>
                    <a:pt x="2525" y="1922"/>
                    <a:pt x="2429" y="1834"/>
                    <a:pt x="2429" y="1728"/>
                  </a:cubicBezTo>
                  <a:lnTo>
                    <a:pt x="2429" y="537"/>
                  </a:lnTo>
                  <a:cubicBezTo>
                    <a:pt x="2429" y="433"/>
                    <a:pt x="2520" y="366"/>
                    <a:pt x="2621" y="366"/>
                  </a:cubicBezTo>
                  <a:close/>
                  <a:moveTo>
                    <a:pt x="5336" y="366"/>
                  </a:moveTo>
                  <a:cubicBezTo>
                    <a:pt x="5351" y="366"/>
                    <a:pt x="5367" y="367"/>
                    <a:pt x="5382" y="370"/>
                  </a:cubicBezTo>
                  <a:cubicBezTo>
                    <a:pt x="5477" y="394"/>
                    <a:pt x="5501" y="466"/>
                    <a:pt x="5501" y="537"/>
                  </a:cubicBezTo>
                  <a:lnTo>
                    <a:pt x="5501" y="1728"/>
                  </a:lnTo>
                  <a:cubicBezTo>
                    <a:pt x="5501" y="1823"/>
                    <a:pt x="5430" y="1894"/>
                    <a:pt x="5382" y="1918"/>
                  </a:cubicBezTo>
                  <a:cubicBezTo>
                    <a:pt x="5370" y="1921"/>
                    <a:pt x="5357" y="1922"/>
                    <a:pt x="5345" y="1922"/>
                  </a:cubicBezTo>
                  <a:cubicBezTo>
                    <a:pt x="5240" y="1922"/>
                    <a:pt x="5144" y="1834"/>
                    <a:pt x="5144" y="1728"/>
                  </a:cubicBezTo>
                  <a:lnTo>
                    <a:pt x="5144" y="537"/>
                  </a:lnTo>
                  <a:cubicBezTo>
                    <a:pt x="5144" y="433"/>
                    <a:pt x="5234" y="366"/>
                    <a:pt x="5336" y="366"/>
                  </a:cubicBezTo>
                  <a:close/>
                  <a:moveTo>
                    <a:pt x="7980" y="366"/>
                  </a:moveTo>
                  <a:cubicBezTo>
                    <a:pt x="7995" y="366"/>
                    <a:pt x="8010" y="367"/>
                    <a:pt x="8026" y="370"/>
                  </a:cubicBezTo>
                  <a:cubicBezTo>
                    <a:pt x="8121" y="394"/>
                    <a:pt x="8145" y="466"/>
                    <a:pt x="8145" y="537"/>
                  </a:cubicBezTo>
                  <a:lnTo>
                    <a:pt x="8145" y="1728"/>
                  </a:lnTo>
                  <a:cubicBezTo>
                    <a:pt x="8145" y="1823"/>
                    <a:pt x="8097" y="1894"/>
                    <a:pt x="8026" y="1918"/>
                  </a:cubicBezTo>
                  <a:cubicBezTo>
                    <a:pt x="8013" y="1921"/>
                    <a:pt x="8001" y="1922"/>
                    <a:pt x="7988" y="1922"/>
                  </a:cubicBezTo>
                  <a:cubicBezTo>
                    <a:pt x="7883" y="1922"/>
                    <a:pt x="7787" y="1834"/>
                    <a:pt x="7787" y="1728"/>
                  </a:cubicBezTo>
                  <a:lnTo>
                    <a:pt x="7787" y="537"/>
                  </a:lnTo>
                  <a:cubicBezTo>
                    <a:pt x="7787" y="433"/>
                    <a:pt x="7878" y="366"/>
                    <a:pt x="7980" y="366"/>
                  </a:cubicBezTo>
                  <a:close/>
                  <a:moveTo>
                    <a:pt x="10240" y="1370"/>
                  </a:moveTo>
                  <a:lnTo>
                    <a:pt x="10240" y="2776"/>
                  </a:lnTo>
                  <a:lnTo>
                    <a:pt x="9312" y="2776"/>
                  </a:lnTo>
                  <a:cubicBezTo>
                    <a:pt x="9216" y="2776"/>
                    <a:pt x="9169" y="2847"/>
                    <a:pt x="9169" y="2918"/>
                  </a:cubicBezTo>
                  <a:cubicBezTo>
                    <a:pt x="9169" y="3014"/>
                    <a:pt x="9216" y="3109"/>
                    <a:pt x="9312" y="3109"/>
                  </a:cubicBezTo>
                  <a:lnTo>
                    <a:pt x="10359" y="3109"/>
                  </a:lnTo>
                  <a:lnTo>
                    <a:pt x="10359" y="10491"/>
                  </a:lnTo>
                  <a:lnTo>
                    <a:pt x="262" y="10491"/>
                  </a:lnTo>
                  <a:lnTo>
                    <a:pt x="262" y="3085"/>
                  </a:lnTo>
                  <a:lnTo>
                    <a:pt x="8550" y="3085"/>
                  </a:lnTo>
                  <a:cubicBezTo>
                    <a:pt x="8621" y="3085"/>
                    <a:pt x="8692" y="3014"/>
                    <a:pt x="8692" y="2918"/>
                  </a:cubicBezTo>
                  <a:cubicBezTo>
                    <a:pt x="8692" y="2847"/>
                    <a:pt x="8621" y="2752"/>
                    <a:pt x="8550" y="2752"/>
                  </a:cubicBezTo>
                  <a:lnTo>
                    <a:pt x="238" y="2752"/>
                  </a:lnTo>
                  <a:lnTo>
                    <a:pt x="238" y="1370"/>
                  </a:lnTo>
                  <a:lnTo>
                    <a:pt x="2072" y="1370"/>
                  </a:lnTo>
                  <a:lnTo>
                    <a:pt x="2072" y="1704"/>
                  </a:lnTo>
                  <a:cubicBezTo>
                    <a:pt x="2072" y="1942"/>
                    <a:pt x="2239" y="2156"/>
                    <a:pt x="2477" y="2204"/>
                  </a:cubicBezTo>
                  <a:cubicBezTo>
                    <a:pt x="2514" y="2213"/>
                    <a:pt x="2551" y="2217"/>
                    <a:pt x="2588" y="2217"/>
                  </a:cubicBezTo>
                  <a:cubicBezTo>
                    <a:pt x="2851" y="2217"/>
                    <a:pt x="3072" y="2000"/>
                    <a:pt x="3072" y="1728"/>
                  </a:cubicBezTo>
                  <a:lnTo>
                    <a:pt x="3072" y="1370"/>
                  </a:lnTo>
                  <a:lnTo>
                    <a:pt x="4763" y="1370"/>
                  </a:lnTo>
                  <a:lnTo>
                    <a:pt x="4763" y="1704"/>
                  </a:lnTo>
                  <a:cubicBezTo>
                    <a:pt x="4763" y="1942"/>
                    <a:pt x="4906" y="2156"/>
                    <a:pt x="5144" y="2204"/>
                  </a:cubicBezTo>
                  <a:cubicBezTo>
                    <a:pt x="5184" y="2213"/>
                    <a:pt x="5224" y="2217"/>
                    <a:pt x="5262" y="2217"/>
                  </a:cubicBezTo>
                  <a:cubicBezTo>
                    <a:pt x="5537" y="2217"/>
                    <a:pt x="5739" y="2000"/>
                    <a:pt x="5739" y="1728"/>
                  </a:cubicBezTo>
                  <a:lnTo>
                    <a:pt x="5739" y="1370"/>
                  </a:lnTo>
                  <a:lnTo>
                    <a:pt x="7406" y="1370"/>
                  </a:lnTo>
                  <a:lnTo>
                    <a:pt x="7406" y="1704"/>
                  </a:lnTo>
                  <a:cubicBezTo>
                    <a:pt x="7406" y="1942"/>
                    <a:pt x="7549" y="2156"/>
                    <a:pt x="7787" y="2204"/>
                  </a:cubicBezTo>
                  <a:cubicBezTo>
                    <a:pt x="7828" y="2213"/>
                    <a:pt x="7867" y="2217"/>
                    <a:pt x="7905" y="2217"/>
                  </a:cubicBezTo>
                  <a:cubicBezTo>
                    <a:pt x="8180" y="2217"/>
                    <a:pt x="8383" y="2000"/>
                    <a:pt x="8383" y="1728"/>
                  </a:cubicBezTo>
                  <a:lnTo>
                    <a:pt x="8383" y="1370"/>
                  </a:lnTo>
                  <a:close/>
                  <a:moveTo>
                    <a:pt x="2645" y="0"/>
                  </a:moveTo>
                  <a:cubicBezTo>
                    <a:pt x="2370" y="0"/>
                    <a:pt x="2167" y="217"/>
                    <a:pt x="2167" y="489"/>
                  </a:cubicBezTo>
                  <a:lnTo>
                    <a:pt x="2167" y="989"/>
                  </a:lnTo>
                  <a:lnTo>
                    <a:pt x="143" y="989"/>
                  </a:lnTo>
                  <a:cubicBezTo>
                    <a:pt x="48" y="989"/>
                    <a:pt x="0" y="1061"/>
                    <a:pt x="0" y="1132"/>
                  </a:cubicBezTo>
                  <a:lnTo>
                    <a:pt x="0" y="10515"/>
                  </a:lnTo>
                  <a:cubicBezTo>
                    <a:pt x="0" y="10610"/>
                    <a:pt x="48" y="10658"/>
                    <a:pt x="143" y="10658"/>
                  </a:cubicBezTo>
                  <a:lnTo>
                    <a:pt x="10526" y="10658"/>
                  </a:lnTo>
                  <a:cubicBezTo>
                    <a:pt x="10621" y="10658"/>
                    <a:pt x="10693" y="10610"/>
                    <a:pt x="10693" y="10515"/>
                  </a:cubicBezTo>
                  <a:lnTo>
                    <a:pt x="10693" y="1132"/>
                  </a:lnTo>
                  <a:cubicBezTo>
                    <a:pt x="10693" y="1142"/>
                    <a:pt x="10689" y="1146"/>
                    <a:pt x="10682" y="1146"/>
                  </a:cubicBezTo>
                  <a:cubicBezTo>
                    <a:pt x="10655" y="1146"/>
                    <a:pt x="10579" y="1085"/>
                    <a:pt x="10502" y="1085"/>
                  </a:cubicBezTo>
                  <a:lnTo>
                    <a:pt x="8478" y="1085"/>
                  </a:lnTo>
                  <a:lnTo>
                    <a:pt x="8478" y="585"/>
                  </a:lnTo>
                  <a:cubicBezTo>
                    <a:pt x="8478" y="346"/>
                    <a:pt x="8335" y="132"/>
                    <a:pt x="8097" y="61"/>
                  </a:cubicBezTo>
                  <a:cubicBezTo>
                    <a:pt x="8068" y="57"/>
                    <a:pt x="8040" y="55"/>
                    <a:pt x="8012" y="55"/>
                  </a:cubicBezTo>
                  <a:cubicBezTo>
                    <a:pt x="7720" y="55"/>
                    <a:pt x="7502" y="276"/>
                    <a:pt x="7502" y="537"/>
                  </a:cubicBezTo>
                  <a:lnTo>
                    <a:pt x="7502" y="1061"/>
                  </a:lnTo>
                  <a:lnTo>
                    <a:pt x="5835" y="1013"/>
                  </a:lnTo>
                  <a:lnTo>
                    <a:pt x="5835" y="513"/>
                  </a:lnTo>
                  <a:cubicBezTo>
                    <a:pt x="5835" y="275"/>
                    <a:pt x="5692" y="61"/>
                    <a:pt x="5454" y="13"/>
                  </a:cubicBezTo>
                  <a:cubicBezTo>
                    <a:pt x="5413" y="4"/>
                    <a:pt x="5374" y="0"/>
                    <a:pt x="5336" y="0"/>
                  </a:cubicBezTo>
                  <a:cubicBezTo>
                    <a:pt x="5061" y="0"/>
                    <a:pt x="4858" y="217"/>
                    <a:pt x="4858" y="489"/>
                  </a:cubicBezTo>
                  <a:lnTo>
                    <a:pt x="4858" y="989"/>
                  </a:lnTo>
                  <a:lnTo>
                    <a:pt x="3144" y="1013"/>
                  </a:lnTo>
                  <a:lnTo>
                    <a:pt x="3144" y="513"/>
                  </a:lnTo>
                  <a:cubicBezTo>
                    <a:pt x="3144" y="275"/>
                    <a:pt x="3001" y="61"/>
                    <a:pt x="2763" y="13"/>
                  </a:cubicBezTo>
                  <a:cubicBezTo>
                    <a:pt x="2722" y="4"/>
                    <a:pt x="2683" y="0"/>
                    <a:pt x="2645"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89" name="Google Shape;807;p59">
              <a:extLst>
                <a:ext uri="{FF2B5EF4-FFF2-40B4-BE49-F238E27FC236}">
                  <a16:creationId xmlns:a16="http://schemas.microsoft.com/office/drawing/2014/main" id="{4D352616-ADA2-894E-673A-159296A6F8E3}"/>
                </a:ext>
              </a:extLst>
            </p:cNvPr>
            <p:cNvSpPr/>
            <p:nvPr/>
          </p:nvSpPr>
          <p:spPr>
            <a:xfrm>
              <a:off x="5547210" y="3779269"/>
              <a:ext cx="296244" cy="236827"/>
            </a:xfrm>
            <a:custGeom>
              <a:avLst/>
              <a:gdLst/>
              <a:ahLst/>
              <a:cxnLst/>
              <a:rect l="l" t="t" r="r" b="b"/>
              <a:pathLst>
                <a:path w="8431" h="6740" extrusionOk="0">
                  <a:moveTo>
                    <a:pt x="6764" y="786"/>
                  </a:moveTo>
                  <a:lnTo>
                    <a:pt x="6764" y="3168"/>
                  </a:lnTo>
                  <a:lnTo>
                    <a:pt x="6549" y="3168"/>
                  </a:lnTo>
                  <a:cubicBezTo>
                    <a:pt x="6478" y="3168"/>
                    <a:pt x="6407" y="3239"/>
                    <a:pt x="6407" y="3334"/>
                  </a:cubicBezTo>
                  <a:cubicBezTo>
                    <a:pt x="6407" y="3406"/>
                    <a:pt x="6478" y="3501"/>
                    <a:pt x="6549" y="3501"/>
                  </a:cubicBezTo>
                  <a:lnTo>
                    <a:pt x="6716" y="3501"/>
                  </a:lnTo>
                  <a:lnTo>
                    <a:pt x="6716" y="5882"/>
                  </a:lnTo>
                  <a:lnTo>
                    <a:pt x="4358" y="5882"/>
                  </a:lnTo>
                  <a:lnTo>
                    <a:pt x="4358" y="5740"/>
                  </a:lnTo>
                  <a:cubicBezTo>
                    <a:pt x="4358" y="5668"/>
                    <a:pt x="4287" y="5597"/>
                    <a:pt x="4239" y="5597"/>
                  </a:cubicBezTo>
                  <a:cubicBezTo>
                    <a:pt x="4222" y="5588"/>
                    <a:pt x="4204" y="5584"/>
                    <a:pt x="4188" y="5584"/>
                  </a:cubicBezTo>
                  <a:cubicBezTo>
                    <a:pt x="4112" y="5584"/>
                    <a:pt x="4049" y="5662"/>
                    <a:pt x="4049" y="5740"/>
                  </a:cubicBezTo>
                  <a:lnTo>
                    <a:pt x="4049" y="5882"/>
                  </a:lnTo>
                  <a:lnTo>
                    <a:pt x="1667" y="5882"/>
                  </a:lnTo>
                  <a:lnTo>
                    <a:pt x="1667" y="3501"/>
                  </a:lnTo>
                  <a:lnTo>
                    <a:pt x="1834" y="3501"/>
                  </a:lnTo>
                  <a:cubicBezTo>
                    <a:pt x="1906" y="3501"/>
                    <a:pt x="1977" y="3453"/>
                    <a:pt x="1977" y="3358"/>
                  </a:cubicBezTo>
                  <a:cubicBezTo>
                    <a:pt x="1977" y="3263"/>
                    <a:pt x="1906" y="3168"/>
                    <a:pt x="1834" y="3168"/>
                  </a:cubicBezTo>
                  <a:lnTo>
                    <a:pt x="1667" y="3168"/>
                  </a:lnTo>
                  <a:lnTo>
                    <a:pt x="1667" y="786"/>
                  </a:lnTo>
                  <a:lnTo>
                    <a:pt x="4049" y="786"/>
                  </a:lnTo>
                  <a:lnTo>
                    <a:pt x="4049" y="977"/>
                  </a:lnTo>
                  <a:cubicBezTo>
                    <a:pt x="4049" y="1072"/>
                    <a:pt x="4120" y="1120"/>
                    <a:pt x="4216" y="1120"/>
                  </a:cubicBezTo>
                  <a:cubicBezTo>
                    <a:pt x="4287" y="1120"/>
                    <a:pt x="4382" y="1072"/>
                    <a:pt x="4382" y="977"/>
                  </a:cubicBezTo>
                  <a:lnTo>
                    <a:pt x="4382" y="786"/>
                  </a:lnTo>
                  <a:close/>
                  <a:moveTo>
                    <a:pt x="6883" y="0"/>
                  </a:moveTo>
                  <a:cubicBezTo>
                    <a:pt x="6788" y="0"/>
                    <a:pt x="6740" y="48"/>
                    <a:pt x="6716" y="143"/>
                  </a:cubicBezTo>
                  <a:lnTo>
                    <a:pt x="6716" y="500"/>
                  </a:lnTo>
                  <a:lnTo>
                    <a:pt x="4358" y="500"/>
                  </a:lnTo>
                  <a:lnTo>
                    <a:pt x="4358" y="167"/>
                  </a:lnTo>
                  <a:cubicBezTo>
                    <a:pt x="4358" y="72"/>
                    <a:pt x="4287" y="24"/>
                    <a:pt x="4216" y="24"/>
                  </a:cubicBezTo>
                  <a:cubicBezTo>
                    <a:pt x="4120" y="24"/>
                    <a:pt x="4025" y="72"/>
                    <a:pt x="4025" y="167"/>
                  </a:cubicBezTo>
                  <a:lnTo>
                    <a:pt x="4025" y="524"/>
                  </a:lnTo>
                  <a:lnTo>
                    <a:pt x="1644" y="524"/>
                  </a:lnTo>
                  <a:lnTo>
                    <a:pt x="1644" y="191"/>
                  </a:lnTo>
                  <a:cubicBezTo>
                    <a:pt x="1644" y="96"/>
                    <a:pt x="1572" y="48"/>
                    <a:pt x="1501" y="48"/>
                  </a:cubicBezTo>
                  <a:cubicBezTo>
                    <a:pt x="1405" y="48"/>
                    <a:pt x="1310" y="96"/>
                    <a:pt x="1310" y="191"/>
                  </a:cubicBezTo>
                  <a:lnTo>
                    <a:pt x="1310" y="548"/>
                  </a:lnTo>
                  <a:lnTo>
                    <a:pt x="167" y="548"/>
                  </a:lnTo>
                  <a:cubicBezTo>
                    <a:pt x="72" y="548"/>
                    <a:pt x="0" y="619"/>
                    <a:pt x="0" y="691"/>
                  </a:cubicBezTo>
                  <a:cubicBezTo>
                    <a:pt x="0" y="786"/>
                    <a:pt x="72" y="881"/>
                    <a:pt x="167" y="881"/>
                  </a:cubicBezTo>
                  <a:lnTo>
                    <a:pt x="1358" y="881"/>
                  </a:lnTo>
                  <a:lnTo>
                    <a:pt x="1358" y="3239"/>
                  </a:lnTo>
                  <a:lnTo>
                    <a:pt x="191" y="3239"/>
                  </a:lnTo>
                  <a:cubicBezTo>
                    <a:pt x="96" y="3239"/>
                    <a:pt x="48" y="3287"/>
                    <a:pt x="48" y="3382"/>
                  </a:cubicBezTo>
                  <a:cubicBezTo>
                    <a:pt x="48" y="3477"/>
                    <a:pt x="96" y="3549"/>
                    <a:pt x="191" y="3549"/>
                  </a:cubicBezTo>
                  <a:lnTo>
                    <a:pt x="1382" y="3549"/>
                  </a:lnTo>
                  <a:lnTo>
                    <a:pt x="1382" y="5930"/>
                  </a:lnTo>
                  <a:lnTo>
                    <a:pt x="215" y="5930"/>
                  </a:lnTo>
                  <a:cubicBezTo>
                    <a:pt x="119" y="5930"/>
                    <a:pt x="72" y="6002"/>
                    <a:pt x="72" y="6097"/>
                  </a:cubicBezTo>
                  <a:cubicBezTo>
                    <a:pt x="72" y="6168"/>
                    <a:pt x="119" y="6264"/>
                    <a:pt x="215" y="6264"/>
                  </a:cubicBezTo>
                  <a:lnTo>
                    <a:pt x="1405" y="6264"/>
                  </a:lnTo>
                  <a:lnTo>
                    <a:pt x="1405" y="6597"/>
                  </a:lnTo>
                  <a:cubicBezTo>
                    <a:pt x="1405" y="6692"/>
                    <a:pt x="1477" y="6740"/>
                    <a:pt x="1548" y="6740"/>
                  </a:cubicBezTo>
                  <a:cubicBezTo>
                    <a:pt x="1644" y="6740"/>
                    <a:pt x="1739" y="6692"/>
                    <a:pt x="1739" y="6597"/>
                  </a:cubicBezTo>
                  <a:lnTo>
                    <a:pt x="1739" y="6192"/>
                  </a:lnTo>
                  <a:lnTo>
                    <a:pt x="4120" y="6192"/>
                  </a:lnTo>
                  <a:lnTo>
                    <a:pt x="4120" y="6502"/>
                  </a:lnTo>
                  <a:cubicBezTo>
                    <a:pt x="4120" y="6597"/>
                    <a:pt x="4168" y="6668"/>
                    <a:pt x="4263" y="6668"/>
                  </a:cubicBezTo>
                  <a:cubicBezTo>
                    <a:pt x="4358" y="6668"/>
                    <a:pt x="4454" y="6597"/>
                    <a:pt x="4454" y="6502"/>
                  </a:cubicBezTo>
                  <a:lnTo>
                    <a:pt x="4454" y="6192"/>
                  </a:lnTo>
                  <a:lnTo>
                    <a:pt x="6788" y="6192"/>
                  </a:lnTo>
                  <a:lnTo>
                    <a:pt x="6788" y="6502"/>
                  </a:lnTo>
                  <a:cubicBezTo>
                    <a:pt x="6788" y="6597"/>
                    <a:pt x="6859" y="6668"/>
                    <a:pt x="6954" y="6668"/>
                  </a:cubicBezTo>
                  <a:cubicBezTo>
                    <a:pt x="7026" y="6668"/>
                    <a:pt x="7121" y="6597"/>
                    <a:pt x="7121" y="6502"/>
                  </a:cubicBezTo>
                  <a:lnTo>
                    <a:pt x="7121" y="6192"/>
                  </a:lnTo>
                  <a:lnTo>
                    <a:pt x="8288" y="6192"/>
                  </a:lnTo>
                  <a:cubicBezTo>
                    <a:pt x="8383" y="6192"/>
                    <a:pt x="8431" y="6121"/>
                    <a:pt x="8431" y="6025"/>
                  </a:cubicBezTo>
                  <a:cubicBezTo>
                    <a:pt x="8431" y="5954"/>
                    <a:pt x="8383" y="5859"/>
                    <a:pt x="8288" y="5859"/>
                  </a:cubicBezTo>
                  <a:lnTo>
                    <a:pt x="7097" y="5859"/>
                  </a:lnTo>
                  <a:lnTo>
                    <a:pt x="7097" y="3477"/>
                  </a:lnTo>
                  <a:lnTo>
                    <a:pt x="8216" y="3477"/>
                  </a:lnTo>
                  <a:cubicBezTo>
                    <a:pt x="8312" y="3477"/>
                    <a:pt x="8383" y="3406"/>
                    <a:pt x="8383" y="3334"/>
                  </a:cubicBezTo>
                  <a:cubicBezTo>
                    <a:pt x="8383" y="3239"/>
                    <a:pt x="8312" y="3168"/>
                    <a:pt x="8216" y="3168"/>
                  </a:cubicBezTo>
                  <a:lnTo>
                    <a:pt x="7073" y="3168"/>
                  </a:lnTo>
                  <a:lnTo>
                    <a:pt x="7073" y="834"/>
                  </a:lnTo>
                  <a:lnTo>
                    <a:pt x="8216" y="834"/>
                  </a:lnTo>
                  <a:cubicBezTo>
                    <a:pt x="8312" y="834"/>
                    <a:pt x="8383" y="739"/>
                    <a:pt x="8383" y="643"/>
                  </a:cubicBezTo>
                  <a:cubicBezTo>
                    <a:pt x="8383" y="548"/>
                    <a:pt x="8312" y="500"/>
                    <a:pt x="8216" y="500"/>
                  </a:cubicBezTo>
                  <a:lnTo>
                    <a:pt x="7073" y="500"/>
                  </a:lnTo>
                  <a:lnTo>
                    <a:pt x="7073" y="143"/>
                  </a:lnTo>
                  <a:cubicBezTo>
                    <a:pt x="7026" y="48"/>
                    <a:pt x="6978" y="0"/>
                    <a:pt x="6883"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90" name="Google Shape;808;p59">
              <a:extLst>
                <a:ext uri="{FF2B5EF4-FFF2-40B4-BE49-F238E27FC236}">
                  <a16:creationId xmlns:a16="http://schemas.microsoft.com/office/drawing/2014/main" id="{57135FAC-D32C-B5A0-E6C5-E9EBBF8621C9}"/>
                </a:ext>
              </a:extLst>
            </p:cNvPr>
            <p:cNvSpPr/>
            <p:nvPr/>
          </p:nvSpPr>
          <p:spPr>
            <a:xfrm>
              <a:off x="5625848" y="3826108"/>
              <a:ext cx="138126" cy="138126"/>
            </a:xfrm>
            <a:custGeom>
              <a:avLst/>
              <a:gdLst/>
              <a:ahLst/>
              <a:cxnLst/>
              <a:rect l="l" t="t" r="r" b="b"/>
              <a:pathLst>
                <a:path w="3931" h="3931" extrusionOk="0">
                  <a:moveTo>
                    <a:pt x="1978" y="334"/>
                  </a:moveTo>
                  <a:cubicBezTo>
                    <a:pt x="2859" y="334"/>
                    <a:pt x="3597" y="1073"/>
                    <a:pt x="3597" y="1954"/>
                  </a:cubicBezTo>
                  <a:cubicBezTo>
                    <a:pt x="3597" y="2859"/>
                    <a:pt x="2859" y="3597"/>
                    <a:pt x="1978" y="3597"/>
                  </a:cubicBezTo>
                  <a:cubicBezTo>
                    <a:pt x="1073" y="3597"/>
                    <a:pt x="334" y="2859"/>
                    <a:pt x="334" y="1954"/>
                  </a:cubicBezTo>
                  <a:cubicBezTo>
                    <a:pt x="334" y="1073"/>
                    <a:pt x="1073" y="334"/>
                    <a:pt x="1978" y="334"/>
                  </a:cubicBezTo>
                  <a:close/>
                  <a:moveTo>
                    <a:pt x="1978" y="1"/>
                  </a:moveTo>
                  <a:cubicBezTo>
                    <a:pt x="906" y="1"/>
                    <a:pt x="1" y="882"/>
                    <a:pt x="1" y="1954"/>
                  </a:cubicBezTo>
                  <a:cubicBezTo>
                    <a:pt x="1" y="3025"/>
                    <a:pt x="906" y="3930"/>
                    <a:pt x="1978" y="3930"/>
                  </a:cubicBezTo>
                  <a:cubicBezTo>
                    <a:pt x="3049" y="3930"/>
                    <a:pt x="3930" y="3025"/>
                    <a:pt x="3930" y="1954"/>
                  </a:cubicBezTo>
                  <a:cubicBezTo>
                    <a:pt x="3907" y="858"/>
                    <a:pt x="3049" y="1"/>
                    <a:pt x="1978"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91" name="Google Shape;809;p59">
              <a:extLst>
                <a:ext uri="{FF2B5EF4-FFF2-40B4-BE49-F238E27FC236}">
                  <a16:creationId xmlns:a16="http://schemas.microsoft.com/office/drawing/2014/main" id="{FDF6CE10-A2C4-5284-3100-523F2EFE20A1}"/>
                </a:ext>
              </a:extLst>
            </p:cNvPr>
            <p:cNvSpPr/>
            <p:nvPr/>
          </p:nvSpPr>
          <p:spPr>
            <a:xfrm>
              <a:off x="5666853" y="3850985"/>
              <a:ext cx="54428" cy="85876"/>
            </a:xfrm>
            <a:custGeom>
              <a:avLst/>
              <a:gdLst/>
              <a:ahLst/>
              <a:cxnLst/>
              <a:rect l="l" t="t" r="r" b="b"/>
              <a:pathLst>
                <a:path w="1549" h="2444" extrusionOk="0">
                  <a:moveTo>
                    <a:pt x="779" y="0"/>
                  </a:moveTo>
                  <a:cubicBezTo>
                    <a:pt x="685" y="0"/>
                    <a:pt x="620" y="70"/>
                    <a:pt x="620" y="150"/>
                  </a:cubicBezTo>
                  <a:lnTo>
                    <a:pt x="620" y="341"/>
                  </a:lnTo>
                  <a:cubicBezTo>
                    <a:pt x="239" y="412"/>
                    <a:pt x="1" y="888"/>
                    <a:pt x="382" y="1317"/>
                  </a:cubicBezTo>
                  <a:cubicBezTo>
                    <a:pt x="406" y="1365"/>
                    <a:pt x="501" y="1365"/>
                    <a:pt x="572" y="1365"/>
                  </a:cubicBezTo>
                  <a:lnTo>
                    <a:pt x="882" y="1365"/>
                  </a:lnTo>
                  <a:cubicBezTo>
                    <a:pt x="930" y="1365"/>
                    <a:pt x="953" y="1365"/>
                    <a:pt x="953" y="1412"/>
                  </a:cubicBezTo>
                  <a:cubicBezTo>
                    <a:pt x="1120" y="1579"/>
                    <a:pt x="1001" y="1817"/>
                    <a:pt x="811" y="1817"/>
                  </a:cubicBezTo>
                  <a:lnTo>
                    <a:pt x="525" y="1817"/>
                  </a:lnTo>
                  <a:cubicBezTo>
                    <a:pt x="477" y="1817"/>
                    <a:pt x="453" y="1770"/>
                    <a:pt x="477" y="1698"/>
                  </a:cubicBezTo>
                  <a:cubicBezTo>
                    <a:pt x="512" y="1593"/>
                    <a:pt x="431" y="1487"/>
                    <a:pt x="328" y="1487"/>
                  </a:cubicBezTo>
                  <a:cubicBezTo>
                    <a:pt x="292" y="1487"/>
                    <a:pt x="253" y="1500"/>
                    <a:pt x="215" y="1531"/>
                  </a:cubicBezTo>
                  <a:cubicBezTo>
                    <a:pt x="215" y="1531"/>
                    <a:pt x="168" y="1555"/>
                    <a:pt x="168" y="1579"/>
                  </a:cubicBezTo>
                  <a:cubicBezTo>
                    <a:pt x="144" y="1841"/>
                    <a:pt x="358" y="2079"/>
                    <a:pt x="596" y="2127"/>
                  </a:cubicBezTo>
                  <a:lnTo>
                    <a:pt x="596" y="2317"/>
                  </a:lnTo>
                  <a:cubicBezTo>
                    <a:pt x="596" y="2365"/>
                    <a:pt x="596" y="2365"/>
                    <a:pt x="620" y="2389"/>
                  </a:cubicBezTo>
                  <a:cubicBezTo>
                    <a:pt x="666" y="2427"/>
                    <a:pt x="715" y="2444"/>
                    <a:pt x="760" y="2444"/>
                  </a:cubicBezTo>
                  <a:cubicBezTo>
                    <a:pt x="854" y="2444"/>
                    <a:pt x="930" y="2374"/>
                    <a:pt x="930" y="2294"/>
                  </a:cubicBezTo>
                  <a:lnTo>
                    <a:pt x="930" y="2103"/>
                  </a:lnTo>
                  <a:cubicBezTo>
                    <a:pt x="1311" y="2032"/>
                    <a:pt x="1549" y="1555"/>
                    <a:pt x="1168" y="1127"/>
                  </a:cubicBezTo>
                  <a:cubicBezTo>
                    <a:pt x="1096" y="1079"/>
                    <a:pt x="1049" y="1031"/>
                    <a:pt x="977" y="1031"/>
                  </a:cubicBezTo>
                  <a:lnTo>
                    <a:pt x="644" y="1031"/>
                  </a:lnTo>
                  <a:cubicBezTo>
                    <a:pt x="572" y="1031"/>
                    <a:pt x="477" y="984"/>
                    <a:pt x="453" y="912"/>
                  </a:cubicBezTo>
                  <a:cubicBezTo>
                    <a:pt x="358" y="746"/>
                    <a:pt x="501" y="555"/>
                    <a:pt x="644" y="555"/>
                  </a:cubicBezTo>
                  <a:lnTo>
                    <a:pt x="834" y="555"/>
                  </a:lnTo>
                  <a:cubicBezTo>
                    <a:pt x="930" y="555"/>
                    <a:pt x="1001" y="650"/>
                    <a:pt x="1001" y="746"/>
                  </a:cubicBezTo>
                  <a:lnTo>
                    <a:pt x="1001" y="865"/>
                  </a:lnTo>
                  <a:cubicBezTo>
                    <a:pt x="1049" y="1008"/>
                    <a:pt x="1120" y="1079"/>
                    <a:pt x="1215" y="1079"/>
                  </a:cubicBezTo>
                  <a:cubicBezTo>
                    <a:pt x="1311" y="1079"/>
                    <a:pt x="1406" y="1008"/>
                    <a:pt x="1406" y="888"/>
                  </a:cubicBezTo>
                  <a:lnTo>
                    <a:pt x="1406" y="769"/>
                  </a:lnTo>
                  <a:cubicBezTo>
                    <a:pt x="1406" y="507"/>
                    <a:pt x="1192" y="293"/>
                    <a:pt x="953" y="293"/>
                  </a:cubicBezTo>
                  <a:lnTo>
                    <a:pt x="953" y="126"/>
                  </a:lnTo>
                  <a:cubicBezTo>
                    <a:pt x="953" y="79"/>
                    <a:pt x="953" y="79"/>
                    <a:pt x="930" y="55"/>
                  </a:cubicBezTo>
                  <a:cubicBezTo>
                    <a:pt x="876" y="16"/>
                    <a:pt x="824" y="0"/>
                    <a:pt x="779"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nvGrpSpPr>
          <p:cNvPr id="239" name="Google Shape;828;p59">
            <a:extLst>
              <a:ext uri="{FF2B5EF4-FFF2-40B4-BE49-F238E27FC236}">
                <a16:creationId xmlns:a16="http://schemas.microsoft.com/office/drawing/2014/main" id="{2141527E-B491-9E46-2415-357E9A36B84F}"/>
              </a:ext>
            </a:extLst>
          </p:cNvPr>
          <p:cNvGrpSpPr/>
          <p:nvPr/>
        </p:nvGrpSpPr>
        <p:grpSpPr>
          <a:xfrm>
            <a:off x="7880054" y="4853040"/>
            <a:ext cx="377447" cy="377446"/>
            <a:chOff x="3270083" y="1867634"/>
            <a:chExt cx="377447" cy="377446"/>
          </a:xfrm>
        </p:grpSpPr>
        <p:sp>
          <p:nvSpPr>
            <p:cNvPr id="255" name="Google Shape;829;p59">
              <a:extLst>
                <a:ext uri="{FF2B5EF4-FFF2-40B4-BE49-F238E27FC236}">
                  <a16:creationId xmlns:a16="http://schemas.microsoft.com/office/drawing/2014/main" id="{8E091A6A-37CD-7AF9-7DFA-0ABAFDEBDFFF}"/>
                </a:ext>
              </a:extLst>
            </p:cNvPr>
            <p:cNvSpPr/>
            <p:nvPr/>
          </p:nvSpPr>
          <p:spPr>
            <a:xfrm>
              <a:off x="3323632" y="1909166"/>
              <a:ext cx="82889" cy="69572"/>
            </a:xfrm>
            <a:custGeom>
              <a:avLst/>
              <a:gdLst/>
              <a:ahLst/>
              <a:cxnLst/>
              <a:rect l="l" t="t" r="r" b="b"/>
              <a:pathLst>
                <a:path w="2359" h="1980" extrusionOk="0">
                  <a:moveTo>
                    <a:pt x="2174" y="1"/>
                  </a:moveTo>
                  <a:cubicBezTo>
                    <a:pt x="2156" y="1"/>
                    <a:pt x="2137" y="4"/>
                    <a:pt x="2120" y="9"/>
                  </a:cubicBezTo>
                  <a:cubicBezTo>
                    <a:pt x="1239" y="367"/>
                    <a:pt x="573" y="962"/>
                    <a:pt x="49" y="1748"/>
                  </a:cubicBezTo>
                  <a:cubicBezTo>
                    <a:pt x="1" y="1796"/>
                    <a:pt x="25" y="1915"/>
                    <a:pt x="120" y="1938"/>
                  </a:cubicBezTo>
                  <a:cubicBezTo>
                    <a:pt x="139" y="1967"/>
                    <a:pt x="169" y="1980"/>
                    <a:pt x="201" y="1980"/>
                  </a:cubicBezTo>
                  <a:cubicBezTo>
                    <a:pt x="250" y="1980"/>
                    <a:pt x="306" y="1948"/>
                    <a:pt x="334" y="1891"/>
                  </a:cubicBezTo>
                  <a:cubicBezTo>
                    <a:pt x="811" y="1176"/>
                    <a:pt x="1454" y="605"/>
                    <a:pt x="2240" y="271"/>
                  </a:cubicBezTo>
                  <a:cubicBezTo>
                    <a:pt x="2311" y="271"/>
                    <a:pt x="2359" y="200"/>
                    <a:pt x="2311" y="105"/>
                  </a:cubicBezTo>
                  <a:cubicBezTo>
                    <a:pt x="2293" y="32"/>
                    <a:pt x="2233" y="1"/>
                    <a:pt x="2174"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56" name="Google Shape;830;p59">
              <a:extLst>
                <a:ext uri="{FF2B5EF4-FFF2-40B4-BE49-F238E27FC236}">
                  <a16:creationId xmlns:a16="http://schemas.microsoft.com/office/drawing/2014/main" id="{1763421A-B9A0-2734-76AE-2D7FE1137C11}"/>
                </a:ext>
              </a:extLst>
            </p:cNvPr>
            <p:cNvSpPr/>
            <p:nvPr/>
          </p:nvSpPr>
          <p:spPr>
            <a:xfrm>
              <a:off x="3324476" y="2133027"/>
              <a:ext cx="82046" cy="68834"/>
            </a:xfrm>
            <a:custGeom>
              <a:avLst/>
              <a:gdLst/>
              <a:ahLst/>
              <a:cxnLst/>
              <a:rect l="l" t="t" r="r" b="b"/>
              <a:pathLst>
                <a:path w="2335" h="1959" extrusionOk="0">
                  <a:moveTo>
                    <a:pt x="148" y="1"/>
                  </a:moveTo>
                  <a:cubicBezTo>
                    <a:pt x="128" y="1"/>
                    <a:pt x="110" y="7"/>
                    <a:pt x="96" y="21"/>
                  </a:cubicBezTo>
                  <a:cubicBezTo>
                    <a:pt x="25" y="68"/>
                    <a:pt x="1" y="164"/>
                    <a:pt x="25" y="211"/>
                  </a:cubicBezTo>
                  <a:cubicBezTo>
                    <a:pt x="549" y="997"/>
                    <a:pt x="1215" y="1592"/>
                    <a:pt x="2096" y="1950"/>
                  </a:cubicBezTo>
                  <a:cubicBezTo>
                    <a:pt x="2113" y="1955"/>
                    <a:pt x="2132" y="1958"/>
                    <a:pt x="2150" y="1958"/>
                  </a:cubicBezTo>
                  <a:cubicBezTo>
                    <a:pt x="2209" y="1958"/>
                    <a:pt x="2269" y="1927"/>
                    <a:pt x="2287" y="1854"/>
                  </a:cubicBezTo>
                  <a:cubicBezTo>
                    <a:pt x="2335" y="1807"/>
                    <a:pt x="2287" y="1712"/>
                    <a:pt x="2216" y="1664"/>
                  </a:cubicBezTo>
                  <a:cubicBezTo>
                    <a:pt x="1430" y="1354"/>
                    <a:pt x="739" y="783"/>
                    <a:pt x="310" y="68"/>
                  </a:cubicBezTo>
                  <a:cubicBezTo>
                    <a:pt x="260" y="35"/>
                    <a:pt x="197" y="1"/>
                    <a:pt x="148"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57" name="Google Shape;831;p59">
              <a:extLst>
                <a:ext uri="{FF2B5EF4-FFF2-40B4-BE49-F238E27FC236}">
                  <a16:creationId xmlns:a16="http://schemas.microsoft.com/office/drawing/2014/main" id="{58DAA3F4-971A-A3C8-D610-BA93083232F5}"/>
                </a:ext>
              </a:extLst>
            </p:cNvPr>
            <p:cNvSpPr/>
            <p:nvPr/>
          </p:nvSpPr>
          <p:spPr>
            <a:xfrm>
              <a:off x="3512777" y="2132289"/>
              <a:ext cx="82854" cy="70416"/>
            </a:xfrm>
            <a:custGeom>
              <a:avLst/>
              <a:gdLst/>
              <a:ahLst/>
              <a:cxnLst/>
              <a:rect l="l" t="t" r="r" b="b"/>
              <a:pathLst>
                <a:path w="2358" h="2004" extrusionOk="0">
                  <a:moveTo>
                    <a:pt x="2181" y="0"/>
                  </a:moveTo>
                  <a:cubicBezTo>
                    <a:pt x="2132" y="0"/>
                    <a:pt x="2077" y="32"/>
                    <a:pt x="2048" y="89"/>
                  </a:cubicBezTo>
                  <a:cubicBezTo>
                    <a:pt x="1572" y="828"/>
                    <a:pt x="929" y="1399"/>
                    <a:pt x="119" y="1733"/>
                  </a:cubicBezTo>
                  <a:cubicBezTo>
                    <a:pt x="71" y="1756"/>
                    <a:pt x="0" y="1852"/>
                    <a:pt x="24" y="1899"/>
                  </a:cubicBezTo>
                  <a:cubicBezTo>
                    <a:pt x="60" y="1972"/>
                    <a:pt x="111" y="2003"/>
                    <a:pt x="175" y="2003"/>
                  </a:cubicBezTo>
                  <a:cubicBezTo>
                    <a:pt x="195" y="2003"/>
                    <a:pt x="216" y="2000"/>
                    <a:pt x="238" y="1994"/>
                  </a:cubicBezTo>
                  <a:cubicBezTo>
                    <a:pt x="1096" y="1637"/>
                    <a:pt x="1810" y="1018"/>
                    <a:pt x="2334" y="208"/>
                  </a:cubicBezTo>
                  <a:cubicBezTo>
                    <a:pt x="2358" y="161"/>
                    <a:pt x="2358" y="66"/>
                    <a:pt x="2262" y="42"/>
                  </a:cubicBezTo>
                  <a:cubicBezTo>
                    <a:pt x="2244" y="14"/>
                    <a:pt x="2214" y="0"/>
                    <a:pt x="218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58" name="Google Shape;832;p59">
              <a:extLst>
                <a:ext uri="{FF2B5EF4-FFF2-40B4-BE49-F238E27FC236}">
                  <a16:creationId xmlns:a16="http://schemas.microsoft.com/office/drawing/2014/main" id="{A3E68791-BCCA-A4D3-8C8C-A2E74AA5574D}"/>
                </a:ext>
              </a:extLst>
            </p:cNvPr>
            <p:cNvSpPr/>
            <p:nvPr/>
          </p:nvSpPr>
          <p:spPr>
            <a:xfrm>
              <a:off x="3511934" y="1909166"/>
              <a:ext cx="83698" cy="70907"/>
            </a:xfrm>
            <a:custGeom>
              <a:avLst/>
              <a:gdLst/>
              <a:ahLst/>
              <a:cxnLst/>
              <a:rect l="l" t="t" r="r" b="b"/>
              <a:pathLst>
                <a:path w="2382" h="2018" extrusionOk="0">
                  <a:moveTo>
                    <a:pt x="172" y="1"/>
                  </a:moveTo>
                  <a:cubicBezTo>
                    <a:pt x="102" y="1"/>
                    <a:pt x="42" y="32"/>
                    <a:pt x="24" y="105"/>
                  </a:cubicBezTo>
                  <a:cubicBezTo>
                    <a:pt x="0" y="200"/>
                    <a:pt x="24" y="271"/>
                    <a:pt x="119" y="319"/>
                  </a:cubicBezTo>
                  <a:cubicBezTo>
                    <a:pt x="929" y="629"/>
                    <a:pt x="1572" y="1200"/>
                    <a:pt x="2048" y="1938"/>
                  </a:cubicBezTo>
                  <a:cubicBezTo>
                    <a:pt x="2090" y="1994"/>
                    <a:pt x="2132" y="2017"/>
                    <a:pt x="2179" y="2017"/>
                  </a:cubicBezTo>
                  <a:cubicBezTo>
                    <a:pt x="2212" y="2017"/>
                    <a:pt x="2247" y="2006"/>
                    <a:pt x="2286" y="1986"/>
                  </a:cubicBezTo>
                  <a:cubicBezTo>
                    <a:pt x="2358" y="1915"/>
                    <a:pt x="2382" y="1819"/>
                    <a:pt x="2310" y="1772"/>
                  </a:cubicBezTo>
                  <a:cubicBezTo>
                    <a:pt x="1810" y="986"/>
                    <a:pt x="1096" y="367"/>
                    <a:pt x="238" y="9"/>
                  </a:cubicBezTo>
                  <a:cubicBezTo>
                    <a:pt x="216" y="4"/>
                    <a:pt x="193" y="1"/>
                    <a:pt x="172"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59" name="Google Shape;833;p59">
              <a:extLst>
                <a:ext uri="{FF2B5EF4-FFF2-40B4-BE49-F238E27FC236}">
                  <a16:creationId xmlns:a16="http://schemas.microsoft.com/office/drawing/2014/main" id="{81409AE7-1B68-89DB-FE9B-397E874EECEF}"/>
                </a:ext>
              </a:extLst>
            </p:cNvPr>
            <p:cNvSpPr/>
            <p:nvPr/>
          </p:nvSpPr>
          <p:spPr>
            <a:xfrm>
              <a:off x="3352937" y="1971324"/>
              <a:ext cx="54428" cy="173333"/>
            </a:xfrm>
            <a:custGeom>
              <a:avLst/>
              <a:gdLst/>
              <a:ahLst/>
              <a:cxnLst/>
              <a:rect l="l" t="t" r="r" b="b"/>
              <a:pathLst>
                <a:path w="1549" h="4933" extrusionOk="0">
                  <a:moveTo>
                    <a:pt x="1327" y="1"/>
                  </a:moveTo>
                  <a:cubicBezTo>
                    <a:pt x="1297" y="1"/>
                    <a:pt x="1266" y="8"/>
                    <a:pt x="1239" y="27"/>
                  </a:cubicBezTo>
                  <a:cubicBezTo>
                    <a:pt x="477" y="598"/>
                    <a:pt x="0" y="1503"/>
                    <a:pt x="0" y="2456"/>
                  </a:cubicBezTo>
                  <a:cubicBezTo>
                    <a:pt x="0" y="3408"/>
                    <a:pt x="477" y="4337"/>
                    <a:pt x="1239" y="4908"/>
                  </a:cubicBezTo>
                  <a:cubicBezTo>
                    <a:pt x="1271" y="4924"/>
                    <a:pt x="1302" y="4932"/>
                    <a:pt x="1332" y="4932"/>
                  </a:cubicBezTo>
                  <a:cubicBezTo>
                    <a:pt x="1392" y="4932"/>
                    <a:pt x="1445" y="4901"/>
                    <a:pt x="1477" y="4837"/>
                  </a:cubicBezTo>
                  <a:cubicBezTo>
                    <a:pt x="1548" y="4742"/>
                    <a:pt x="1548" y="4647"/>
                    <a:pt x="1453" y="4623"/>
                  </a:cubicBezTo>
                  <a:cubicBezTo>
                    <a:pt x="739" y="4099"/>
                    <a:pt x="334" y="3313"/>
                    <a:pt x="334" y="2432"/>
                  </a:cubicBezTo>
                  <a:cubicBezTo>
                    <a:pt x="334" y="1574"/>
                    <a:pt x="739" y="765"/>
                    <a:pt x="1429" y="265"/>
                  </a:cubicBezTo>
                  <a:cubicBezTo>
                    <a:pt x="1477" y="217"/>
                    <a:pt x="1525" y="122"/>
                    <a:pt x="1453" y="50"/>
                  </a:cubicBezTo>
                  <a:cubicBezTo>
                    <a:pt x="1424" y="21"/>
                    <a:pt x="1376" y="1"/>
                    <a:pt x="132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60" name="Google Shape;834;p59">
              <a:extLst>
                <a:ext uri="{FF2B5EF4-FFF2-40B4-BE49-F238E27FC236}">
                  <a16:creationId xmlns:a16="http://schemas.microsoft.com/office/drawing/2014/main" id="{BDA4A6F1-84CB-3733-0414-1D1E453B0B87}"/>
                </a:ext>
              </a:extLst>
            </p:cNvPr>
            <p:cNvSpPr/>
            <p:nvPr/>
          </p:nvSpPr>
          <p:spPr>
            <a:xfrm>
              <a:off x="3512777" y="1970130"/>
              <a:ext cx="53585" cy="172841"/>
            </a:xfrm>
            <a:custGeom>
              <a:avLst/>
              <a:gdLst/>
              <a:ahLst/>
              <a:cxnLst/>
              <a:rect l="l" t="t" r="r" b="b"/>
              <a:pathLst>
                <a:path w="1525" h="4919" extrusionOk="0">
                  <a:moveTo>
                    <a:pt x="189" y="0"/>
                  </a:moveTo>
                  <a:cubicBezTo>
                    <a:pt x="140" y="0"/>
                    <a:pt x="87" y="30"/>
                    <a:pt x="71" y="61"/>
                  </a:cubicBezTo>
                  <a:cubicBezTo>
                    <a:pt x="0" y="132"/>
                    <a:pt x="24" y="251"/>
                    <a:pt x="95" y="275"/>
                  </a:cubicBezTo>
                  <a:cubicBezTo>
                    <a:pt x="786" y="775"/>
                    <a:pt x="1191" y="1585"/>
                    <a:pt x="1191" y="2442"/>
                  </a:cubicBezTo>
                  <a:cubicBezTo>
                    <a:pt x="1191" y="3299"/>
                    <a:pt x="762" y="4109"/>
                    <a:pt x="95" y="4609"/>
                  </a:cubicBezTo>
                  <a:cubicBezTo>
                    <a:pt x="24" y="4681"/>
                    <a:pt x="0" y="4776"/>
                    <a:pt x="71" y="4823"/>
                  </a:cubicBezTo>
                  <a:cubicBezTo>
                    <a:pt x="103" y="4887"/>
                    <a:pt x="156" y="4919"/>
                    <a:pt x="216" y="4919"/>
                  </a:cubicBezTo>
                  <a:cubicBezTo>
                    <a:pt x="246" y="4919"/>
                    <a:pt x="278" y="4911"/>
                    <a:pt x="310" y="4895"/>
                  </a:cubicBezTo>
                  <a:cubicBezTo>
                    <a:pt x="1072" y="4323"/>
                    <a:pt x="1524" y="3418"/>
                    <a:pt x="1524" y="2466"/>
                  </a:cubicBezTo>
                  <a:cubicBezTo>
                    <a:pt x="1500" y="1966"/>
                    <a:pt x="1381" y="1489"/>
                    <a:pt x="1167" y="1085"/>
                  </a:cubicBezTo>
                  <a:cubicBezTo>
                    <a:pt x="953" y="656"/>
                    <a:pt x="667" y="299"/>
                    <a:pt x="262" y="37"/>
                  </a:cubicBezTo>
                  <a:cubicBezTo>
                    <a:pt x="244" y="10"/>
                    <a:pt x="217" y="0"/>
                    <a:pt x="189"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61" name="Google Shape;835;p59">
              <a:extLst>
                <a:ext uri="{FF2B5EF4-FFF2-40B4-BE49-F238E27FC236}">
                  <a16:creationId xmlns:a16="http://schemas.microsoft.com/office/drawing/2014/main" id="{4A4E03EC-742B-B1AE-4F88-3922523B2280}"/>
                </a:ext>
              </a:extLst>
            </p:cNvPr>
            <p:cNvSpPr/>
            <p:nvPr/>
          </p:nvSpPr>
          <p:spPr>
            <a:xfrm>
              <a:off x="3400619" y="1997326"/>
              <a:ext cx="117184" cy="117184"/>
            </a:xfrm>
            <a:custGeom>
              <a:avLst/>
              <a:gdLst/>
              <a:ahLst/>
              <a:cxnLst/>
              <a:rect l="l" t="t" r="r" b="b"/>
              <a:pathLst>
                <a:path w="3335" h="3335" extrusionOk="0">
                  <a:moveTo>
                    <a:pt x="1668" y="358"/>
                  </a:moveTo>
                  <a:cubicBezTo>
                    <a:pt x="2406" y="358"/>
                    <a:pt x="3002" y="954"/>
                    <a:pt x="3002" y="1692"/>
                  </a:cubicBezTo>
                  <a:cubicBezTo>
                    <a:pt x="3002" y="2454"/>
                    <a:pt x="2406" y="3049"/>
                    <a:pt x="1668" y="3049"/>
                  </a:cubicBezTo>
                  <a:cubicBezTo>
                    <a:pt x="930" y="3049"/>
                    <a:pt x="334" y="2454"/>
                    <a:pt x="334" y="1692"/>
                  </a:cubicBezTo>
                  <a:cubicBezTo>
                    <a:pt x="334" y="954"/>
                    <a:pt x="930" y="358"/>
                    <a:pt x="1668" y="358"/>
                  </a:cubicBezTo>
                  <a:close/>
                  <a:moveTo>
                    <a:pt x="1668" y="1"/>
                  </a:moveTo>
                  <a:cubicBezTo>
                    <a:pt x="763" y="1"/>
                    <a:pt x="1" y="739"/>
                    <a:pt x="1" y="1668"/>
                  </a:cubicBezTo>
                  <a:cubicBezTo>
                    <a:pt x="1" y="2597"/>
                    <a:pt x="763" y="3335"/>
                    <a:pt x="1668" y="3335"/>
                  </a:cubicBezTo>
                  <a:cubicBezTo>
                    <a:pt x="2597" y="3335"/>
                    <a:pt x="3335" y="2597"/>
                    <a:pt x="3335" y="1668"/>
                  </a:cubicBezTo>
                  <a:cubicBezTo>
                    <a:pt x="3335" y="739"/>
                    <a:pt x="2597" y="1"/>
                    <a:pt x="1668"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62" name="Google Shape;836;p59">
              <a:extLst>
                <a:ext uri="{FF2B5EF4-FFF2-40B4-BE49-F238E27FC236}">
                  <a16:creationId xmlns:a16="http://schemas.microsoft.com/office/drawing/2014/main" id="{5F373D67-CFDD-0E3A-DF4E-6DE28721EC38}"/>
                </a:ext>
              </a:extLst>
            </p:cNvPr>
            <p:cNvSpPr/>
            <p:nvPr/>
          </p:nvSpPr>
          <p:spPr>
            <a:xfrm>
              <a:off x="3424055" y="1926208"/>
              <a:ext cx="71153" cy="65321"/>
            </a:xfrm>
            <a:custGeom>
              <a:avLst/>
              <a:gdLst/>
              <a:ahLst/>
              <a:cxnLst/>
              <a:rect l="l" t="t" r="r" b="b"/>
              <a:pathLst>
                <a:path w="2025" h="1859" extrusionOk="0">
                  <a:moveTo>
                    <a:pt x="1525" y="334"/>
                  </a:moveTo>
                  <a:cubicBezTo>
                    <a:pt x="1596" y="334"/>
                    <a:pt x="1692" y="429"/>
                    <a:pt x="1692" y="501"/>
                  </a:cubicBezTo>
                  <a:lnTo>
                    <a:pt x="1692" y="1525"/>
                  </a:lnTo>
                  <a:lnTo>
                    <a:pt x="334" y="1525"/>
                  </a:lnTo>
                  <a:lnTo>
                    <a:pt x="334" y="501"/>
                  </a:lnTo>
                  <a:cubicBezTo>
                    <a:pt x="334" y="429"/>
                    <a:pt x="406" y="334"/>
                    <a:pt x="501" y="334"/>
                  </a:cubicBezTo>
                  <a:close/>
                  <a:moveTo>
                    <a:pt x="501" y="1"/>
                  </a:moveTo>
                  <a:cubicBezTo>
                    <a:pt x="239" y="1"/>
                    <a:pt x="1" y="215"/>
                    <a:pt x="1" y="501"/>
                  </a:cubicBezTo>
                  <a:lnTo>
                    <a:pt x="1" y="1692"/>
                  </a:lnTo>
                  <a:cubicBezTo>
                    <a:pt x="1" y="1787"/>
                    <a:pt x="48" y="1858"/>
                    <a:pt x="144" y="1858"/>
                  </a:cubicBezTo>
                  <a:lnTo>
                    <a:pt x="1811" y="1858"/>
                  </a:lnTo>
                  <a:cubicBezTo>
                    <a:pt x="1906" y="1858"/>
                    <a:pt x="1953" y="1787"/>
                    <a:pt x="1953" y="1692"/>
                  </a:cubicBezTo>
                  <a:lnTo>
                    <a:pt x="1953" y="501"/>
                  </a:lnTo>
                  <a:cubicBezTo>
                    <a:pt x="2025" y="239"/>
                    <a:pt x="1787" y="1"/>
                    <a:pt x="1525"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63" name="Google Shape;837;p59">
              <a:extLst>
                <a:ext uri="{FF2B5EF4-FFF2-40B4-BE49-F238E27FC236}">
                  <a16:creationId xmlns:a16="http://schemas.microsoft.com/office/drawing/2014/main" id="{234B9223-131D-26FC-72AF-179070ABBD7C}"/>
                </a:ext>
              </a:extLst>
            </p:cNvPr>
            <p:cNvSpPr/>
            <p:nvPr/>
          </p:nvSpPr>
          <p:spPr>
            <a:xfrm>
              <a:off x="3417379" y="1867634"/>
              <a:ext cx="72840" cy="58680"/>
            </a:xfrm>
            <a:custGeom>
              <a:avLst/>
              <a:gdLst/>
              <a:ahLst/>
              <a:cxnLst/>
              <a:rect l="l" t="t" r="r" b="b"/>
              <a:pathLst>
                <a:path w="2073" h="1670" extrusionOk="0">
                  <a:moveTo>
                    <a:pt x="1191" y="334"/>
                  </a:moveTo>
                  <a:cubicBezTo>
                    <a:pt x="1429" y="334"/>
                    <a:pt x="1620" y="477"/>
                    <a:pt x="1667" y="691"/>
                  </a:cubicBezTo>
                  <a:lnTo>
                    <a:pt x="453" y="691"/>
                  </a:lnTo>
                  <a:cubicBezTo>
                    <a:pt x="572" y="548"/>
                    <a:pt x="786" y="334"/>
                    <a:pt x="1191" y="334"/>
                  </a:cubicBezTo>
                  <a:close/>
                  <a:moveTo>
                    <a:pt x="1715" y="1025"/>
                  </a:moveTo>
                  <a:cubicBezTo>
                    <a:pt x="1620" y="1215"/>
                    <a:pt x="1429" y="1382"/>
                    <a:pt x="1191" y="1382"/>
                  </a:cubicBezTo>
                  <a:cubicBezTo>
                    <a:pt x="953" y="1382"/>
                    <a:pt x="786" y="1215"/>
                    <a:pt x="715" y="1025"/>
                  </a:cubicBezTo>
                  <a:close/>
                  <a:moveTo>
                    <a:pt x="1191" y="1"/>
                  </a:moveTo>
                  <a:cubicBezTo>
                    <a:pt x="429" y="1"/>
                    <a:pt x="95" y="501"/>
                    <a:pt x="48" y="810"/>
                  </a:cubicBezTo>
                  <a:cubicBezTo>
                    <a:pt x="0" y="882"/>
                    <a:pt x="95" y="1001"/>
                    <a:pt x="191" y="1001"/>
                  </a:cubicBezTo>
                  <a:lnTo>
                    <a:pt x="357" y="1001"/>
                  </a:lnTo>
                  <a:cubicBezTo>
                    <a:pt x="449" y="1390"/>
                    <a:pt x="782" y="1669"/>
                    <a:pt x="1189" y="1669"/>
                  </a:cubicBezTo>
                  <a:cubicBezTo>
                    <a:pt x="1205" y="1669"/>
                    <a:pt x="1222" y="1669"/>
                    <a:pt x="1239" y="1668"/>
                  </a:cubicBezTo>
                  <a:cubicBezTo>
                    <a:pt x="1643" y="1644"/>
                    <a:pt x="1977" y="1311"/>
                    <a:pt x="2001" y="882"/>
                  </a:cubicBezTo>
                  <a:cubicBezTo>
                    <a:pt x="2072" y="429"/>
                    <a:pt x="1667" y="1"/>
                    <a:pt x="1191"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64" name="Google Shape;838;p59">
              <a:extLst>
                <a:ext uri="{FF2B5EF4-FFF2-40B4-BE49-F238E27FC236}">
                  <a16:creationId xmlns:a16="http://schemas.microsoft.com/office/drawing/2014/main" id="{0A042DA6-720F-4C7D-4056-5FEF46A8D325}"/>
                </a:ext>
              </a:extLst>
            </p:cNvPr>
            <p:cNvSpPr/>
            <p:nvPr/>
          </p:nvSpPr>
          <p:spPr>
            <a:xfrm>
              <a:off x="3578028" y="2050911"/>
              <a:ext cx="69502" cy="64442"/>
            </a:xfrm>
            <a:custGeom>
              <a:avLst/>
              <a:gdLst/>
              <a:ahLst/>
              <a:cxnLst/>
              <a:rect l="l" t="t" r="r" b="b"/>
              <a:pathLst>
                <a:path w="1978" h="1834" extrusionOk="0">
                  <a:moveTo>
                    <a:pt x="1501" y="333"/>
                  </a:moveTo>
                  <a:cubicBezTo>
                    <a:pt x="1596" y="333"/>
                    <a:pt x="1691" y="405"/>
                    <a:pt x="1691" y="500"/>
                  </a:cubicBezTo>
                  <a:lnTo>
                    <a:pt x="1691" y="1524"/>
                  </a:lnTo>
                  <a:lnTo>
                    <a:pt x="310" y="1524"/>
                  </a:lnTo>
                  <a:lnTo>
                    <a:pt x="310" y="500"/>
                  </a:lnTo>
                  <a:cubicBezTo>
                    <a:pt x="310" y="405"/>
                    <a:pt x="405" y="333"/>
                    <a:pt x="501" y="333"/>
                  </a:cubicBezTo>
                  <a:close/>
                  <a:moveTo>
                    <a:pt x="501" y="0"/>
                  </a:moveTo>
                  <a:cubicBezTo>
                    <a:pt x="215" y="0"/>
                    <a:pt x="1" y="191"/>
                    <a:pt x="1" y="500"/>
                  </a:cubicBezTo>
                  <a:lnTo>
                    <a:pt x="1" y="1691"/>
                  </a:lnTo>
                  <a:cubicBezTo>
                    <a:pt x="1" y="1786"/>
                    <a:pt x="48" y="1834"/>
                    <a:pt x="143" y="1834"/>
                  </a:cubicBezTo>
                  <a:lnTo>
                    <a:pt x="1810" y="1834"/>
                  </a:lnTo>
                  <a:cubicBezTo>
                    <a:pt x="1906" y="1834"/>
                    <a:pt x="1953" y="1786"/>
                    <a:pt x="1953" y="1691"/>
                  </a:cubicBezTo>
                  <a:lnTo>
                    <a:pt x="1953" y="500"/>
                  </a:lnTo>
                  <a:cubicBezTo>
                    <a:pt x="1977" y="214"/>
                    <a:pt x="1787" y="0"/>
                    <a:pt x="15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65" name="Google Shape;839;p59">
              <a:extLst>
                <a:ext uri="{FF2B5EF4-FFF2-40B4-BE49-F238E27FC236}">
                  <a16:creationId xmlns:a16="http://schemas.microsoft.com/office/drawing/2014/main" id="{D3FB496E-756F-C533-1244-D01613959E5D}"/>
                </a:ext>
              </a:extLst>
            </p:cNvPr>
            <p:cNvSpPr/>
            <p:nvPr/>
          </p:nvSpPr>
          <p:spPr>
            <a:xfrm>
              <a:off x="3571352" y="1992337"/>
              <a:ext cx="71997" cy="58644"/>
            </a:xfrm>
            <a:custGeom>
              <a:avLst/>
              <a:gdLst/>
              <a:ahLst/>
              <a:cxnLst/>
              <a:rect l="l" t="t" r="r" b="b"/>
              <a:pathLst>
                <a:path w="2049" h="1669" extrusionOk="0">
                  <a:moveTo>
                    <a:pt x="1167" y="333"/>
                  </a:moveTo>
                  <a:cubicBezTo>
                    <a:pt x="1405" y="333"/>
                    <a:pt x="1572" y="476"/>
                    <a:pt x="1643" y="691"/>
                  </a:cubicBezTo>
                  <a:lnTo>
                    <a:pt x="429" y="691"/>
                  </a:lnTo>
                  <a:cubicBezTo>
                    <a:pt x="548" y="524"/>
                    <a:pt x="738" y="333"/>
                    <a:pt x="1167" y="333"/>
                  </a:cubicBezTo>
                  <a:close/>
                  <a:moveTo>
                    <a:pt x="1691" y="976"/>
                  </a:moveTo>
                  <a:cubicBezTo>
                    <a:pt x="1619" y="1191"/>
                    <a:pt x="1405" y="1334"/>
                    <a:pt x="1191" y="1334"/>
                  </a:cubicBezTo>
                  <a:cubicBezTo>
                    <a:pt x="953" y="1334"/>
                    <a:pt x="786" y="1191"/>
                    <a:pt x="714" y="976"/>
                  </a:cubicBezTo>
                  <a:close/>
                  <a:moveTo>
                    <a:pt x="1191" y="0"/>
                  </a:moveTo>
                  <a:cubicBezTo>
                    <a:pt x="429" y="0"/>
                    <a:pt x="95" y="500"/>
                    <a:pt x="24" y="810"/>
                  </a:cubicBezTo>
                  <a:cubicBezTo>
                    <a:pt x="0" y="881"/>
                    <a:pt x="95" y="1000"/>
                    <a:pt x="191" y="1000"/>
                  </a:cubicBezTo>
                  <a:lnTo>
                    <a:pt x="357" y="1000"/>
                  </a:lnTo>
                  <a:cubicBezTo>
                    <a:pt x="449" y="1389"/>
                    <a:pt x="782" y="1668"/>
                    <a:pt x="1168" y="1668"/>
                  </a:cubicBezTo>
                  <a:cubicBezTo>
                    <a:pt x="1183" y="1668"/>
                    <a:pt x="1199" y="1668"/>
                    <a:pt x="1215" y="1667"/>
                  </a:cubicBezTo>
                  <a:cubicBezTo>
                    <a:pt x="1643" y="1619"/>
                    <a:pt x="1977" y="1310"/>
                    <a:pt x="2000" y="881"/>
                  </a:cubicBezTo>
                  <a:cubicBezTo>
                    <a:pt x="2048" y="405"/>
                    <a:pt x="1667" y="0"/>
                    <a:pt x="119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66" name="Google Shape;840;p59">
              <a:extLst>
                <a:ext uri="{FF2B5EF4-FFF2-40B4-BE49-F238E27FC236}">
                  <a16:creationId xmlns:a16="http://schemas.microsoft.com/office/drawing/2014/main" id="{D935277C-D51A-8DE1-3AD4-DA82C0C3BECD}"/>
                </a:ext>
              </a:extLst>
            </p:cNvPr>
            <p:cNvSpPr/>
            <p:nvPr/>
          </p:nvSpPr>
          <p:spPr>
            <a:xfrm>
              <a:off x="3424055" y="2180603"/>
              <a:ext cx="71153" cy="64477"/>
            </a:xfrm>
            <a:custGeom>
              <a:avLst/>
              <a:gdLst/>
              <a:ahLst/>
              <a:cxnLst/>
              <a:rect l="l" t="t" r="r" b="b"/>
              <a:pathLst>
                <a:path w="2025" h="1835" extrusionOk="0">
                  <a:moveTo>
                    <a:pt x="1525" y="310"/>
                  </a:moveTo>
                  <a:cubicBezTo>
                    <a:pt x="1596" y="310"/>
                    <a:pt x="1692" y="405"/>
                    <a:pt x="1692" y="500"/>
                  </a:cubicBezTo>
                  <a:lnTo>
                    <a:pt x="1692" y="1501"/>
                  </a:lnTo>
                  <a:lnTo>
                    <a:pt x="334" y="1501"/>
                  </a:lnTo>
                  <a:lnTo>
                    <a:pt x="334" y="500"/>
                  </a:lnTo>
                  <a:cubicBezTo>
                    <a:pt x="334" y="405"/>
                    <a:pt x="406" y="310"/>
                    <a:pt x="501" y="310"/>
                  </a:cubicBezTo>
                  <a:close/>
                  <a:moveTo>
                    <a:pt x="501" y="0"/>
                  </a:moveTo>
                  <a:cubicBezTo>
                    <a:pt x="239" y="0"/>
                    <a:pt x="1" y="215"/>
                    <a:pt x="1" y="500"/>
                  </a:cubicBezTo>
                  <a:lnTo>
                    <a:pt x="1" y="1691"/>
                  </a:lnTo>
                  <a:cubicBezTo>
                    <a:pt x="1" y="1786"/>
                    <a:pt x="48" y="1834"/>
                    <a:pt x="144" y="1834"/>
                  </a:cubicBezTo>
                  <a:lnTo>
                    <a:pt x="1811" y="1834"/>
                  </a:lnTo>
                  <a:cubicBezTo>
                    <a:pt x="1906" y="1834"/>
                    <a:pt x="1953" y="1786"/>
                    <a:pt x="1953" y="1691"/>
                  </a:cubicBezTo>
                  <a:lnTo>
                    <a:pt x="1953" y="500"/>
                  </a:lnTo>
                  <a:cubicBezTo>
                    <a:pt x="2025" y="215"/>
                    <a:pt x="1787" y="0"/>
                    <a:pt x="1525"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67" name="Google Shape;841;p59">
              <a:extLst>
                <a:ext uri="{FF2B5EF4-FFF2-40B4-BE49-F238E27FC236}">
                  <a16:creationId xmlns:a16="http://schemas.microsoft.com/office/drawing/2014/main" id="{AF91EDC5-AA07-989C-A24C-22836E565269}"/>
                </a:ext>
              </a:extLst>
            </p:cNvPr>
            <p:cNvSpPr/>
            <p:nvPr/>
          </p:nvSpPr>
          <p:spPr>
            <a:xfrm>
              <a:off x="3417379" y="2122029"/>
              <a:ext cx="72840" cy="58644"/>
            </a:xfrm>
            <a:custGeom>
              <a:avLst/>
              <a:gdLst/>
              <a:ahLst/>
              <a:cxnLst/>
              <a:rect l="l" t="t" r="r" b="b"/>
              <a:pathLst>
                <a:path w="2073" h="1669" extrusionOk="0">
                  <a:moveTo>
                    <a:pt x="1191" y="286"/>
                  </a:moveTo>
                  <a:cubicBezTo>
                    <a:pt x="1429" y="286"/>
                    <a:pt x="1620" y="453"/>
                    <a:pt x="1667" y="643"/>
                  </a:cubicBezTo>
                  <a:lnTo>
                    <a:pt x="453" y="643"/>
                  </a:lnTo>
                  <a:cubicBezTo>
                    <a:pt x="572" y="500"/>
                    <a:pt x="786" y="286"/>
                    <a:pt x="1191" y="286"/>
                  </a:cubicBezTo>
                  <a:close/>
                  <a:moveTo>
                    <a:pt x="1715" y="977"/>
                  </a:moveTo>
                  <a:cubicBezTo>
                    <a:pt x="1620" y="1191"/>
                    <a:pt x="1429" y="1334"/>
                    <a:pt x="1191" y="1334"/>
                  </a:cubicBezTo>
                  <a:cubicBezTo>
                    <a:pt x="953" y="1334"/>
                    <a:pt x="786" y="1191"/>
                    <a:pt x="715" y="977"/>
                  </a:cubicBezTo>
                  <a:close/>
                  <a:moveTo>
                    <a:pt x="1191" y="0"/>
                  </a:moveTo>
                  <a:cubicBezTo>
                    <a:pt x="429" y="0"/>
                    <a:pt x="95" y="500"/>
                    <a:pt x="48" y="786"/>
                  </a:cubicBezTo>
                  <a:cubicBezTo>
                    <a:pt x="0" y="881"/>
                    <a:pt x="95" y="1001"/>
                    <a:pt x="191" y="1001"/>
                  </a:cubicBezTo>
                  <a:lnTo>
                    <a:pt x="357" y="1001"/>
                  </a:lnTo>
                  <a:cubicBezTo>
                    <a:pt x="449" y="1368"/>
                    <a:pt x="784" y="1669"/>
                    <a:pt x="1192" y="1669"/>
                  </a:cubicBezTo>
                  <a:cubicBezTo>
                    <a:pt x="1208" y="1669"/>
                    <a:pt x="1223" y="1668"/>
                    <a:pt x="1239" y="1667"/>
                  </a:cubicBezTo>
                  <a:cubicBezTo>
                    <a:pt x="1643" y="1620"/>
                    <a:pt x="1977" y="1310"/>
                    <a:pt x="2001" y="881"/>
                  </a:cubicBezTo>
                  <a:cubicBezTo>
                    <a:pt x="2072" y="381"/>
                    <a:pt x="1667" y="0"/>
                    <a:pt x="119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68" name="Google Shape;842;p59">
              <a:extLst>
                <a:ext uri="{FF2B5EF4-FFF2-40B4-BE49-F238E27FC236}">
                  <a16:creationId xmlns:a16="http://schemas.microsoft.com/office/drawing/2014/main" id="{54300ED5-F085-E957-4D37-4AFCB9AF1532}"/>
                </a:ext>
              </a:extLst>
            </p:cNvPr>
            <p:cNvSpPr/>
            <p:nvPr/>
          </p:nvSpPr>
          <p:spPr>
            <a:xfrm>
              <a:off x="3275951" y="2055900"/>
              <a:ext cx="70310" cy="64477"/>
            </a:xfrm>
            <a:custGeom>
              <a:avLst/>
              <a:gdLst/>
              <a:ahLst/>
              <a:cxnLst/>
              <a:rect l="l" t="t" r="r" b="b"/>
              <a:pathLst>
                <a:path w="2001" h="1835" extrusionOk="0">
                  <a:moveTo>
                    <a:pt x="1525" y="334"/>
                  </a:moveTo>
                  <a:cubicBezTo>
                    <a:pt x="1620" y="334"/>
                    <a:pt x="1715" y="430"/>
                    <a:pt x="1715" y="501"/>
                  </a:cubicBezTo>
                  <a:lnTo>
                    <a:pt x="1715" y="1525"/>
                  </a:lnTo>
                  <a:lnTo>
                    <a:pt x="334" y="1525"/>
                  </a:lnTo>
                  <a:lnTo>
                    <a:pt x="334" y="501"/>
                  </a:lnTo>
                  <a:cubicBezTo>
                    <a:pt x="334" y="430"/>
                    <a:pt x="429" y="334"/>
                    <a:pt x="524" y="334"/>
                  </a:cubicBezTo>
                  <a:close/>
                  <a:moveTo>
                    <a:pt x="524" y="1"/>
                  </a:moveTo>
                  <a:cubicBezTo>
                    <a:pt x="239" y="1"/>
                    <a:pt x="1" y="215"/>
                    <a:pt x="1" y="501"/>
                  </a:cubicBezTo>
                  <a:lnTo>
                    <a:pt x="1" y="1692"/>
                  </a:lnTo>
                  <a:cubicBezTo>
                    <a:pt x="1" y="1787"/>
                    <a:pt x="72" y="1835"/>
                    <a:pt x="167" y="1835"/>
                  </a:cubicBezTo>
                  <a:lnTo>
                    <a:pt x="1834" y="1835"/>
                  </a:lnTo>
                  <a:cubicBezTo>
                    <a:pt x="1906" y="1835"/>
                    <a:pt x="1977" y="1787"/>
                    <a:pt x="1977" y="1692"/>
                  </a:cubicBezTo>
                  <a:lnTo>
                    <a:pt x="1977" y="501"/>
                  </a:lnTo>
                  <a:cubicBezTo>
                    <a:pt x="2001" y="239"/>
                    <a:pt x="1810" y="1"/>
                    <a:pt x="1525"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69" name="Google Shape;843;p59">
              <a:extLst>
                <a:ext uri="{FF2B5EF4-FFF2-40B4-BE49-F238E27FC236}">
                  <a16:creationId xmlns:a16="http://schemas.microsoft.com/office/drawing/2014/main" id="{6476669D-2824-292B-4B67-A5F8AAC4D3C6}"/>
                </a:ext>
              </a:extLst>
            </p:cNvPr>
            <p:cNvSpPr/>
            <p:nvPr/>
          </p:nvSpPr>
          <p:spPr>
            <a:xfrm>
              <a:off x="3270083" y="1997326"/>
              <a:ext cx="71997" cy="58680"/>
            </a:xfrm>
            <a:custGeom>
              <a:avLst/>
              <a:gdLst/>
              <a:ahLst/>
              <a:cxnLst/>
              <a:rect l="l" t="t" r="r" b="b"/>
              <a:pathLst>
                <a:path w="2049" h="1670" extrusionOk="0">
                  <a:moveTo>
                    <a:pt x="1192" y="334"/>
                  </a:moveTo>
                  <a:cubicBezTo>
                    <a:pt x="1430" y="334"/>
                    <a:pt x="1620" y="477"/>
                    <a:pt x="1668" y="692"/>
                  </a:cubicBezTo>
                  <a:lnTo>
                    <a:pt x="453" y="692"/>
                  </a:lnTo>
                  <a:cubicBezTo>
                    <a:pt x="572" y="549"/>
                    <a:pt x="763" y="334"/>
                    <a:pt x="1192" y="334"/>
                  </a:cubicBezTo>
                  <a:close/>
                  <a:moveTo>
                    <a:pt x="1692" y="977"/>
                  </a:moveTo>
                  <a:cubicBezTo>
                    <a:pt x="1644" y="1192"/>
                    <a:pt x="1430" y="1335"/>
                    <a:pt x="1192" y="1335"/>
                  </a:cubicBezTo>
                  <a:cubicBezTo>
                    <a:pt x="953" y="1335"/>
                    <a:pt x="763" y="1192"/>
                    <a:pt x="715" y="977"/>
                  </a:cubicBezTo>
                  <a:close/>
                  <a:moveTo>
                    <a:pt x="1192" y="1"/>
                  </a:moveTo>
                  <a:cubicBezTo>
                    <a:pt x="430" y="1"/>
                    <a:pt x="96" y="501"/>
                    <a:pt x="25" y="811"/>
                  </a:cubicBezTo>
                  <a:cubicBezTo>
                    <a:pt x="1" y="906"/>
                    <a:pt x="96" y="1025"/>
                    <a:pt x="168" y="1025"/>
                  </a:cubicBezTo>
                  <a:lnTo>
                    <a:pt x="358" y="1025"/>
                  </a:lnTo>
                  <a:cubicBezTo>
                    <a:pt x="450" y="1391"/>
                    <a:pt x="783" y="1669"/>
                    <a:pt x="1168" y="1669"/>
                  </a:cubicBezTo>
                  <a:cubicBezTo>
                    <a:pt x="1184" y="1669"/>
                    <a:pt x="1200" y="1669"/>
                    <a:pt x="1215" y="1668"/>
                  </a:cubicBezTo>
                  <a:cubicBezTo>
                    <a:pt x="1644" y="1644"/>
                    <a:pt x="1954" y="1311"/>
                    <a:pt x="2001" y="882"/>
                  </a:cubicBezTo>
                  <a:cubicBezTo>
                    <a:pt x="2049" y="430"/>
                    <a:pt x="1668" y="1"/>
                    <a:pt x="1192"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70" name="Google Shape;844;p59">
              <a:extLst>
                <a:ext uri="{FF2B5EF4-FFF2-40B4-BE49-F238E27FC236}">
                  <a16:creationId xmlns:a16="http://schemas.microsoft.com/office/drawing/2014/main" id="{C5AF84E2-D943-24D7-4419-BC5ED273D757}"/>
                </a:ext>
              </a:extLst>
            </p:cNvPr>
            <p:cNvSpPr/>
            <p:nvPr/>
          </p:nvSpPr>
          <p:spPr>
            <a:xfrm>
              <a:off x="3432418" y="2016336"/>
              <a:ext cx="54428" cy="79973"/>
            </a:xfrm>
            <a:custGeom>
              <a:avLst/>
              <a:gdLst/>
              <a:ahLst/>
              <a:cxnLst/>
              <a:rect l="l" t="t" r="r" b="b"/>
              <a:pathLst>
                <a:path w="1549" h="2276" extrusionOk="0">
                  <a:moveTo>
                    <a:pt x="772" y="1"/>
                  </a:moveTo>
                  <a:cubicBezTo>
                    <a:pt x="685" y="1"/>
                    <a:pt x="620" y="70"/>
                    <a:pt x="620" y="151"/>
                  </a:cubicBezTo>
                  <a:lnTo>
                    <a:pt x="620" y="246"/>
                  </a:lnTo>
                  <a:cubicBezTo>
                    <a:pt x="239" y="317"/>
                    <a:pt x="1" y="794"/>
                    <a:pt x="382" y="1222"/>
                  </a:cubicBezTo>
                  <a:cubicBezTo>
                    <a:pt x="406" y="1270"/>
                    <a:pt x="501" y="1270"/>
                    <a:pt x="549" y="1270"/>
                  </a:cubicBezTo>
                  <a:lnTo>
                    <a:pt x="882" y="1270"/>
                  </a:lnTo>
                  <a:cubicBezTo>
                    <a:pt x="906" y="1270"/>
                    <a:pt x="953" y="1270"/>
                    <a:pt x="953" y="1317"/>
                  </a:cubicBezTo>
                  <a:cubicBezTo>
                    <a:pt x="1120" y="1484"/>
                    <a:pt x="1001" y="1722"/>
                    <a:pt x="787" y="1722"/>
                  </a:cubicBezTo>
                  <a:lnTo>
                    <a:pt x="477" y="1722"/>
                  </a:lnTo>
                  <a:cubicBezTo>
                    <a:pt x="453" y="1722"/>
                    <a:pt x="406" y="1699"/>
                    <a:pt x="453" y="1675"/>
                  </a:cubicBezTo>
                  <a:cubicBezTo>
                    <a:pt x="541" y="1534"/>
                    <a:pt x="448" y="1407"/>
                    <a:pt x="316" y="1407"/>
                  </a:cubicBezTo>
                  <a:cubicBezTo>
                    <a:pt x="269" y="1407"/>
                    <a:pt x="218" y="1423"/>
                    <a:pt x="168" y="1460"/>
                  </a:cubicBezTo>
                  <a:lnTo>
                    <a:pt x="168" y="1484"/>
                  </a:lnTo>
                  <a:cubicBezTo>
                    <a:pt x="144" y="1746"/>
                    <a:pt x="310" y="2032"/>
                    <a:pt x="596" y="2032"/>
                  </a:cubicBezTo>
                  <a:lnTo>
                    <a:pt x="596" y="2175"/>
                  </a:lnTo>
                  <a:lnTo>
                    <a:pt x="596" y="2199"/>
                  </a:lnTo>
                  <a:cubicBezTo>
                    <a:pt x="649" y="2252"/>
                    <a:pt x="702" y="2275"/>
                    <a:pt x="748" y="2275"/>
                  </a:cubicBezTo>
                  <a:cubicBezTo>
                    <a:pt x="826" y="2275"/>
                    <a:pt x="882" y="2208"/>
                    <a:pt x="882" y="2103"/>
                  </a:cubicBezTo>
                  <a:lnTo>
                    <a:pt x="882" y="2032"/>
                  </a:lnTo>
                  <a:cubicBezTo>
                    <a:pt x="1287" y="1937"/>
                    <a:pt x="1549" y="1437"/>
                    <a:pt x="1073" y="1008"/>
                  </a:cubicBezTo>
                  <a:cubicBezTo>
                    <a:pt x="1049" y="984"/>
                    <a:pt x="1001" y="984"/>
                    <a:pt x="977" y="984"/>
                  </a:cubicBezTo>
                  <a:lnTo>
                    <a:pt x="596" y="984"/>
                  </a:lnTo>
                  <a:cubicBezTo>
                    <a:pt x="501" y="984"/>
                    <a:pt x="406" y="913"/>
                    <a:pt x="382" y="841"/>
                  </a:cubicBezTo>
                  <a:cubicBezTo>
                    <a:pt x="310" y="675"/>
                    <a:pt x="430" y="532"/>
                    <a:pt x="620" y="532"/>
                  </a:cubicBezTo>
                  <a:lnTo>
                    <a:pt x="787" y="532"/>
                  </a:lnTo>
                  <a:cubicBezTo>
                    <a:pt x="882" y="532"/>
                    <a:pt x="977" y="627"/>
                    <a:pt x="977" y="722"/>
                  </a:cubicBezTo>
                  <a:lnTo>
                    <a:pt x="977" y="841"/>
                  </a:lnTo>
                  <a:cubicBezTo>
                    <a:pt x="1049" y="889"/>
                    <a:pt x="1120" y="984"/>
                    <a:pt x="1215" y="984"/>
                  </a:cubicBezTo>
                  <a:cubicBezTo>
                    <a:pt x="1311" y="984"/>
                    <a:pt x="1382" y="913"/>
                    <a:pt x="1382" y="817"/>
                  </a:cubicBezTo>
                  <a:lnTo>
                    <a:pt x="1382" y="722"/>
                  </a:lnTo>
                  <a:cubicBezTo>
                    <a:pt x="1382" y="436"/>
                    <a:pt x="1192" y="222"/>
                    <a:pt x="953" y="222"/>
                  </a:cubicBezTo>
                  <a:lnTo>
                    <a:pt x="953" y="127"/>
                  </a:lnTo>
                  <a:cubicBezTo>
                    <a:pt x="953" y="79"/>
                    <a:pt x="953" y="79"/>
                    <a:pt x="906" y="55"/>
                  </a:cubicBezTo>
                  <a:cubicBezTo>
                    <a:pt x="859" y="17"/>
                    <a:pt x="813" y="1"/>
                    <a:pt x="772"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grpSp>
      <p:sp>
        <p:nvSpPr>
          <p:cNvPr id="240" name="Google Shape;845;p59">
            <a:extLst>
              <a:ext uri="{FF2B5EF4-FFF2-40B4-BE49-F238E27FC236}">
                <a16:creationId xmlns:a16="http://schemas.microsoft.com/office/drawing/2014/main" id="{23DFA865-336D-35E2-9A74-893E91904A7A}"/>
              </a:ext>
            </a:extLst>
          </p:cNvPr>
          <p:cNvSpPr/>
          <p:nvPr/>
        </p:nvSpPr>
        <p:spPr>
          <a:xfrm>
            <a:off x="5700347" y="2131014"/>
            <a:ext cx="940800" cy="940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241" name="Google Shape;846;p59">
            <a:extLst>
              <a:ext uri="{FF2B5EF4-FFF2-40B4-BE49-F238E27FC236}">
                <a16:creationId xmlns:a16="http://schemas.microsoft.com/office/drawing/2014/main" id="{04986349-DADA-A6A5-C122-04EC1981A4C4}"/>
              </a:ext>
            </a:extLst>
          </p:cNvPr>
          <p:cNvSpPr/>
          <p:nvPr/>
        </p:nvSpPr>
        <p:spPr>
          <a:xfrm>
            <a:off x="7600021" y="4571362"/>
            <a:ext cx="940800" cy="940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dirty="0"/>
          </a:p>
        </p:txBody>
      </p:sp>
      <p:sp>
        <p:nvSpPr>
          <p:cNvPr id="243" name="Google Shape;848;p59">
            <a:extLst>
              <a:ext uri="{FF2B5EF4-FFF2-40B4-BE49-F238E27FC236}">
                <a16:creationId xmlns:a16="http://schemas.microsoft.com/office/drawing/2014/main" id="{C67396F8-14AF-1632-DF53-BAE007DA12C6}"/>
              </a:ext>
            </a:extLst>
          </p:cNvPr>
          <p:cNvSpPr/>
          <p:nvPr/>
        </p:nvSpPr>
        <p:spPr>
          <a:xfrm>
            <a:off x="2832480" y="2118709"/>
            <a:ext cx="940800" cy="940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cxnSp>
        <p:nvCxnSpPr>
          <p:cNvPr id="244" name="Google Shape;850;p59">
            <a:extLst>
              <a:ext uri="{FF2B5EF4-FFF2-40B4-BE49-F238E27FC236}">
                <a16:creationId xmlns:a16="http://schemas.microsoft.com/office/drawing/2014/main" id="{923E796A-1521-D4B0-826C-984A50A38739}"/>
              </a:ext>
            </a:extLst>
          </p:cNvPr>
          <p:cNvCxnSpPr>
            <a:cxnSpLocks/>
          </p:cNvCxnSpPr>
          <p:nvPr/>
        </p:nvCxnSpPr>
        <p:spPr>
          <a:xfrm>
            <a:off x="4073263" y="2622917"/>
            <a:ext cx="1277400" cy="600"/>
          </a:xfrm>
          <a:prstGeom prst="bentConnector3">
            <a:avLst>
              <a:gd name="adj1" fmla="val 50000"/>
            </a:avLst>
          </a:prstGeom>
          <a:noFill/>
          <a:ln w="19050" cap="flat" cmpd="sng">
            <a:solidFill>
              <a:srgbClr val="3692AE"/>
            </a:solidFill>
            <a:prstDash val="solid"/>
            <a:round/>
            <a:headEnd type="none" w="med" len="med"/>
            <a:tailEnd type="stealth" w="med" len="med"/>
          </a:ln>
        </p:spPr>
      </p:cxnSp>
      <p:sp>
        <p:nvSpPr>
          <p:cNvPr id="245" name="Google Shape;853;p59">
            <a:extLst>
              <a:ext uri="{FF2B5EF4-FFF2-40B4-BE49-F238E27FC236}">
                <a16:creationId xmlns:a16="http://schemas.microsoft.com/office/drawing/2014/main" id="{A0561094-75DB-25BE-802F-C6196B518AAB}"/>
              </a:ext>
            </a:extLst>
          </p:cNvPr>
          <p:cNvSpPr txBox="1">
            <a:spLocks noGrp="1"/>
          </p:cNvSpPr>
          <p:nvPr/>
        </p:nvSpPr>
        <p:spPr>
          <a:xfrm>
            <a:off x="1069984" y="1949509"/>
            <a:ext cx="1864800" cy="33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buNone/>
            </a:pPr>
            <a:r>
              <a:rPr lang="en" sz="4400" b="1" dirty="0">
                <a:solidFill>
                  <a:srgbClr val="6CB2E3"/>
                </a:solidFill>
                <a:latin typeface="Arial"/>
                <a:ea typeface="Marcellus"/>
                <a:cs typeface="Marcellus"/>
                <a:sym typeface="Marcellus"/>
              </a:rPr>
              <a:t>1</a:t>
            </a:r>
            <a:endParaRPr lang="es-MX" sz="4400" b="1" dirty="0">
              <a:solidFill>
                <a:srgbClr val="6CB2E3"/>
              </a:solidFill>
              <a:latin typeface="Arial"/>
              <a:ea typeface="Marcellus"/>
              <a:cs typeface="Marcellus"/>
            </a:endParaRPr>
          </a:p>
        </p:txBody>
      </p:sp>
      <p:sp>
        <p:nvSpPr>
          <p:cNvPr id="246" name="Google Shape;854;p59">
            <a:extLst>
              <a:ext uri="{FF2B5EF4-FFF2-40B4-BE49-F238E27FC236}">
                <a16:creationId xmlns:a16="http://schemas.microsoft.com/office/drawing/2014/main" id="{13259991-8353-E531-E7E0-AB1538BCB85E}"/>
              </a:ext>
            </a:extLst>
          </p:cNvPr>
          <p:cNvSpPr txBox="1">
            <a:spLocks noGrp="1"/>
          </p:cNvSpPr>
          <p:nvPr/>
        </p:nvSpPr>
        <p:spPr>
          <a:xfrm>
            <a:off x="788930" y="2581222"/>
            <a:ext cx="2426908" cy="53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buSzPts val="1100"/>
              <a:buNone/>
            </a:pPr>
            <a:r>
              <a:rPr lang="en" sz="1800" b="1" dirty="0">
                <a:solidFill>
                  <a:srgbClr val="E65122"/>
                </a:solidFill>
              </a:rPr>
              <a:t>SISTEMA</a:t>
            </a:r>
            <a:r>
              <a:rPr lang="en" sz="1800" b="1" dirty="0">
                <a:solidFill>
                  <a:srgbClr val="6CB2E3"/>
                </a:solidFill>
              </a:rPr>
              <a:t> </a:t>
            </a:r>
            <a:r>
              <a:rPr lang="en" sz="1800" b="1" dirty="0">
                <a:solidFill>
                  <a:srgbClr val="E65122"/>
                </a:solidFill>
              </a:rPr>
              <a:t>DOCUMENTAL</a:t>
            </a:r>
          </a:p>
        </p:txBody>
      </p:sp>
      <p:sp>
        <p:nvSpPr>
          <p:cNvPr id="248" name="Google Shape;856;p59">
            <a:extLst>
              <a:ext uri="{FF2B5EF4-FFF2-40B4-BE49-F238E27FC236}">
                <a16:creationId xmlns:a16="http://schemas.microsoft.com/office/drawing/2014/main" id="{FFB83CE2-28B9-1E66-79B8-F82347F45D09}"/>
              </a:ext>
            </a:extLst>
          </p:cNvPr>
          <p:cNvSpPr txBox="1">
            <a:spLocks noGrp="1"/>
          </p:cNvSpPr>
          <p:nvPr/>
        </p:nvSpPr>
        <p:spPr>
          <a:xfrm>
            <a:off x="472528" y="4234484"/>
            <a:ext cx="4924514" cy="48969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449602" algn="just"/>
            <a:r>
              <a:rPr lang="es-ES" dirty="0">
                <a:solidFill>
                  <a:srgbClr val="26577F"/>
                </a:solidFill>
                <a:latin typeface="Titillium Web"/>
                <a:ea typeface="Calibri" panose="020F0502020204030204" pitchFamily="34" charset="0"/>
                <a:cs typeface="Times New Roman" panose="02020603050405020304" pitchFamily="18" charset="0"/>
              </a:rPr>
              <a:t>1_Manual_de_Integridad</a:t>
            </a:r>
          </a:p>
          <a:p>
            <a:pPr marL="449602" algn="just"/>
            <a:r>
              <a:rPr lang="es-ES" dirty="0">
                <a:solidFill>
                  <a:srgbClr val="26577F"/>
                </a:solidFill>
                <a:latin typeface="Titillium Web"/>
                <a:ea typeface="Calibri" panose="020F0502020204030204" pitchFamily="34" charset="0"/>
                <a:cs typeface="Times New Roman" panose="02020603050405020304" pitchFamily="18" charset="0"/>
              </a:rPr>
              <a:t>2_Política_de_Integridad</a:t>
            </a:r>
          </a:p>
          <a:p>
            <a:pPr marL="449602" algn="just"/>
            <a:r>
              <a:rPr lang="es-ES" dirty="0">
                <a:solidFill>
                  <a:srgbClr val="26577F"/>
                </a:solidFill>
                <a:latin typeface="Titillium Web"/>
                <a:ea typeface="Calibri" panose="020F0502020204030204" pitchFamily="34" charset="0"/>
                <a:cs typeface="Times New Roman" panose="02020603050405020304" pitchFamily="18" charset="0"/>
              </a:rPr>
              <a:t>3_Código_de_Ética</a:t>
            </a:r>
          </a:p>
          <a:p>
            <a:pPr marL="449602" algn="just"/>
            <a:r>
              <a:rPr lang="es-ES" dirty="0">
                <a:solidFill>
                  <a:srgbClr val="26577F"/>
                </a:solidFill>
                <a:latin typeface="Titillium Web"/>
                <a:ea typeface="Calibri" panose="020F0502020204030204" pitchFamily="34" charset="0"/>
                <a:cs typeface="Times New Roman" panose="02020603050405020304" pitchFamily="18" charset="0"/>
              </a:rPr>
              <a:t>4_Canal_de_Consultas_Denuncias</a:t>
            </a:r>
          </a:p>
          <a:p>
            <a:pPr marL="449602" algn="just"/>
            <a:r>
              <a:rPr lang="es-ES" dirty="0">
                <a:solidFill>
                  <a:srgbClr val="26577F"/>
                </a:solidFill>
                <a:latin typeface="Titillium Web"/>
                <a:ea typeface="Calibri" panose="020F0502020204030204" pitchFamily="34" charset="0"/>
                <a:cs typeface="Times New Roman" panose="02020603050405020304" pitchFamily="18" charset="0"/>
              </a:rPr>
              <a:t>5_Política_de_Recursos_Humanos</a:t>
            </a:r>
          </a:p>
          <a:p>
            <a:pPr marL="449602" algn="just"/>
            <a:r>
              <a:rPr lang="es-ES" dirty="0">
                <a:solidFill>
                  <a:srgbClr val="26577F"/>
                </a:solidFill>
                <a:latin typeface="Titillium Web"/>
                <a:ea typeface="Calibri" panose="020F0502020204030204" pitchFamily="34" charset="0"/>
                <a:cs typeface="Times New Roman" panose="02020603050405020304" pitchFamily="18" charset="0"/>
              </a:rPr>
              <a:t>6_Procedimiento_Medidas_Disciplinarias</a:t>
            </a:r>
            <a:r>
              <a:rPr lang="es-ES_tradnl" dirty="0">
                <a:solidFill>
                  <a:srgbClr val="26577F"/>
                </a:solidFill>
                <a:latin typeface="Titillium Web"/>
                <a:ea typeface="Calibri" panose="020F0502020204030204" pitchFamily="34" charset="0"/>
                <a:cs typeface="Times New Roman" panose="02020603050405020304" pitchFamily="18" charset="0"/>
              </a:rPr>
              <a:t>          </a:t>
            </a:r>
          </a:p>
          <a:p>
            <a:pPr marL="449602" algn="just"/>
            <a:r>
              <a:rPr lang="es-ES_tradnl" dirty="0">
                <a:solidFill>
                  <a:srgbClr val="26577F"/>
                </a:solidFill>
                <a:latin typeface="Titillium Web"/>
                <a:ea typeface="Calibri" panose="020F0502020204030204" pitchFamily="34" charset="0"/>
                <a:cs typeface="Times New Roman" panose="02020603050405020304" pitchFamily="18" charset="0"/>
              </a:rPr>
              <a:t>7_Cuestionario de autoevaluación   .</a:t>
            </a:r>
          </a:p>
          <a:p>
            <a:pPr marL="449602" algn="just"/>
            <a:r>
              <a:rPr lang="es-ES_tradnl" dirty="0">
                <a:solidFill>
                  <a:srgbClr val="26577F"/>
                </a:solidFill>
                <a:latin typeface="Titillium Web"/>
                <a:ea typeface="Calibri" panose="020F0502020204030204" pitchFamily="34" charset="0"/>
                <a:cs typeface="Times New Roman" panose="02020603050405020304" pitchFamily="18" charset="0"/>
              </a:rPr>
              <a:t>8_Cuestionario de Análisis y Gestión de Riesgos</a:t>
            </a:r>
          </a:p>
          <a:p>
            <a:pPr marL="449602" algn="just"/>
            <a:r>
              <a:rPr lang="es-ES_tradnl" dirty="0">
                <a:solidFill>
                  <a:srgbClr val="26577F"/>
                </a:solidFill>
                <a:latin typeface="Titillium Web"/>
                <a:ea typeface="Calibri" panose="020F0502020204030204" pitchFamily="34" charset="0"/>
                <a:cs typeface="Times New Roman" panose="02020603050405020304" pitchFamily="18" charset="0"/>
              </a:rPr>
              <a:t>9_Planes de Acción, capacitación y sensibilización</a:t>
            </a:r>
          </a:p>
          <a:p>
            <a:pPr marL="449602" algn="just"/>
            <a:r>
              <a:rPr lang="es-ES_tradnl" dirty="0">
                <a:solidFill>
                  <a:srgbClr val="26577F"/>
                </a:solidFill>
              </a:rPr>
              <a:t>10_Cuadro de indicadores de integridad.</a:t>
            </a:r>
          </a:p>
          <a:p>
            <a:pPr marL="449602" algn="just"/>
            <a:r>
              <a:rPr lang="es-ES_tradnl" dirty="0">
                <a:solidFill>
                  <a:srgbClr val="26577F"/>
                </a:solidFill>
              </a:rPr>
              <a:t>11_Cuestionario de auditoría</a:t>
            </a:r>
            <a:endParaRPr lang="es-CO" altLang="es-ES" dirty="0">
              <a:solidFill>
                <a:srgbClr val="26577F"/>
              </a:solidFill>
            </a:endParaRPr>
          </a:p>
        </p:txBody>
      </p:sp>
      <p:sp>
        <p:nvSpPr>
          <p:cNvPr id="249" name="Google Shape;857;p59">
            <a:extLst>
              <a:ext uri="{FF2B5EF4-FFF2-40B4-BE49-F238E27FC236}">
                <a16:creationId xmlns:a16="http://schemas.microsoft.com/office/drawing/2014/main" id="{7B5EDD86-4740-834C-283B-72BC51A8D5BF}"/>
              </a:ext>
            </a:extLst>
          </p:cNvPr>
          <p:cNvSpPr txBox="1">
            <a:spLocks noGrp="1"/>
          </p:cNvSpPr>
          <p:nvPr/>
        </p:nvSpPr>
        <p:spPr>
          <a:xfrm>
            <a:off x="6395219" y="2033924"/>
            <a:ext cx="1865100" cy="33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buNone/>
            </a:pPr>
            <a:r>
              <a:rPr lang="en" sz="4400" b="1" dirty="0">
                <a:solidFill>
                  <a:srgbClr val="6CB2E3"/>
                </a:solidFill>
                <a:latin typeface="Arial"/>
                <a:ea typeface="Marcellus"/>
                <a:cs typeface="Marcellus"/>
                <a:sym typeface="Marcellus"/>
              </a:rPr>
              <a:t> 2</a:t>
            </a:r>
            <a:endParaRPr lang="es-MX" sz="4400" b="1" dirty="0">
              <a:solidFill>
                <a:srgbClr val="6CB2E3"/>
              </a:solidFill>
              <a:latin typeface="Arial"/>
              <a:ea typeface="Marcellus"/>
              <a:cs typeface="Marcellus"/>
            </a:endParaRPr>
          </a:p>
        </p:txBody>
      </p:sp>
      <p:sp>
        <p:nvSpPr>
          <p:cNvPr id="250" name="Google Shape;858;p59">
            <a:extLst>
              <a:ext uri="{FF2B5EF4-FFF2-40B4-BE49-F238E27FC236}">
                <a16:creationId xmlns:a16="http://schemas.microsoft.com/office/drawing/2014/main" id="{E9F9DC03-791A-9C90-7E54-A75D96E44212}"/>
              </a:ext>
            </a:extLst>
          </p:cNvPr>
          <p:cNvSpPr txBox="1">
            <a:spLocks noGrp="1"/>
          </p:cNvSpPr>
          <p:nvPr/>
        </p:nvSpPr>
        <p:spPr>
          <a:xfrm>
            <a:off x="6538053" y="2471437"/>
            <a:ext cx="2074287" cy="53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buSzPts val="1100"/>
              <a:buNone/>
            </a:pPr>
            <a:r>
              <a:rPr lang="en" sz="1800" b="1" dirty="0">
                <a:solidFill>
                  <a:srgbClr val="E65122"/>
                </a:solidFill>
              </a:rPr>
              <a:t>HERRAMIENTAS</a:t>
            </a:r>
          </a:p>
        </p:txBody>
      </p:sp>
      <p:sp>
        <p:nvSpPr>
          <p:cNvPr id="251" name="Google Shape;859;p59">
            <a:extLst>
              <a:ext uri="{FF2B5EF4-FFF2-40B4-BE49-F238E27FC236}">
                <a16:creationId xmlns:a16="http://schemas.microsoft.com/office/drawing/2014/main" id="{BA2E622C-CA98-1974-D1FA-3A23B7B31E12}"/>
              </a:ext>
            </a:extLst>
          </p:cNvPr>
          <p:cNvSpPr txBox="1">
            <a:spLocks noGrp="1"/>
          </p:cNvSpPr>
          <p:nvPr/>
        </p:nvSpPr>
        <p:spPr>
          <a:xfrm>
            <a:off x="5477984" y="4325225"/>
            <a:ext cx="1865100" cy="33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buNone/>
            </a:pPr>
            <a:r>
              <a:rPr lang="en" sz="4400" b="1" dirty="0">
                <a:solidFill>
                  <a:srgbClr val="6CB2E3"/>
                </a:solidFill>
                <a:latin typeface="Arial"/>
                <a:ea typeface="Marcellus"/>
                <a:cs typeface="Marcellus"/>
                <a:sym typeface="Marcellus"/>
              </a:rPr>
              <a:t> 3</a:t>
            </a:r>
            <a:endParaRPr lang="es-MX" sz="4400" b="1" dirty="0">
              <a:solidFill>
                <a:srgbClr val="6CB2E3"/>
              </a:solidFill>
              <a:latin typeface="Arial"/>
              <a:ea typeface="Marcellus"/>
              <a:cs typeface="Marcellus"/>
            </a:endParaRPr>
          </a:p>
        </p:txBody>
      </p:sp>
      <p:sp>
        <p:nvSpPr>
          <p:cNvPr id="252" name="Google Shape;860;p59">
            <a:extLst>
              <a:ext uri="{FF2B5EF4-FFF2-40B4-BE49-F238E27FC236}">
                <a16:creationId xmlns:a16="http://schemas.microsoft.com/office/drawing/2014/main" id="{60B7097E-D9E7-75A4-F765-639DD33B639F}"/>
              </a:ext>
            </a:extLst>
          </p:cNvPr>
          <p:cNvSpPr txBox="1">
            <a:spLocks noGrp="1"/>
          </p:cNvSpPr>
          <p:nvPr/>
        </p:nvSpPr>
        <p:spPr>
          <a:xfrm>
            <a:off x="5421529" y="4922400"/>
            <a:ext cx="2284637" cy="53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buSzPts val="1100"/>
              <a:buNone/>
            </a:pPr>
            <a:r>
              <a:rPr lang="es-MX" sz="1800" b="1" dirty="0">
                <a:solidFill>
                  <a:srgbClr val="E65122"/>
                </a:solidFill>
              </a:rPr>
              <a:t>GUÍA DE IMPLEMENTACIÓN</a:t>
            </a:r>
          </a:p>
        </p:txBody>
      </p:sp>
      <p:cxnSp>
        <p:nvCxnSpPr>
          <p:cNvPr id="254" name="Google Shape;862;p59">
            <a:extLst>
              <a:ext uri="{FF2B5EF4-FFF2-40B4-BE49-F238E27FC236}">
                <a16:creationId xmlns:a16="http://schemas.microsoft.com/office/drawing/2014/main" id="{773016F1-9AA1-DB96-4C32-0CF625010B3D}"/>
              </a:ext>
            </a:extLst>
          </p:cNvPr>
          <p:cNvCxnSpPr>
            <a:cxnSpLocks/>
          </p:cNvCxnSpPr>
          <p:nvPr/>
        </p:nvCxnSpPr>
        <p:spPr>
          <a:xfrm rot="16200000" flipH="1">
            <a:off x="5910825" y="3535635"/>
            <a:ext cx="829187" cy="337811"/>
          </a:xfrm>
          <a:prstGeom prst="bentConnector3">
            <a:avLst>
              <a:gd name="adj1" fmla="val 50000"/>
            </a:avLst>
          </a:prstGeom>
          <a:noFill/>
          <a:ln w="19050" cap="flat" cmpd="sng">
            <a:solidFill>
              <a:srgbClr val="3692AE"/>
            </a:solidFill>
            <a:prstDash val="solid"/>
            <a:round/>
            <a:headEnd type="none" w="med" len="med"/>
            <a:tailEnd type="stealth" w="med" len="med"/>
          </a:ln>
        </p:spPr>
      </p:cxnSp>
      <p:cxnSp>
        <p:nvCxnSpPr>
          <p:cNvPr id="331" name="Conector recto de flecha 330">
            <a:extLst>
              <a:ext uri="{FF2B5EF4-FFF2-40B4-BE49-F238E27FC236}">
                <a16:creationId xmlns:a16="http://schemas.microsoft.com/office/drawing/2014/main" id="{14B08F2D-2F6E-6A25-C260-C461B87FC62A}"/>
              </a:ext>
            </a:extLst>
          </p:cNvPr>
          <p:cNvCxnSpPr>
            <a:cxnSpLocks/>
          </p:cNvCxnSpPr>
          <p:nvPr/>
        </p:nvCxnSpPr>
        <p:spPr>
          <a:xfrm flipV="1">
            <a:off x="699819" y="6514212"/>
            <a:ext cx="10325388" cy="21503"/>
          </a:xfrm>
          <a:prstGeom prst="straightConnector1">
            <a:avLst/>
          </a:prstGeom>
          <a:ln w="28575">
            <a:solidFill>
              <a:srgbClr val="6CB2E3"/>
            </a:solidFill>
          </a:ln>
        </p:spPr>
        <p:style>
          <a:lnRef idx="1">
            <a:schemeClr val="accent1"/>
          </a:lnRef>
          <a:fillRef idx="0">
            <a:schemeClr val="accent1"/>
          </a:fillRef>
          <a:effectRef idx="0">
            <a:schemeClr val="accent1"/>
          </a:effectRef>
          <a:fontRef idx="minor">
            <a:schemeClr val="tx1"/>
          </a:fontRef>
        </p:style>
      </p:cxnSp>
      <p:sp>
        <p:nvSpPr>
          <p:cNvPr id="333" name="Google Shape;1000;p65">
            <a:extLst>
              <a:ext uri="{FF2B5EF4-FFF2-40B4-BE49-F238E27FC236}">
                <a16:creationId xmlns:a16="http://schemas.microsoft.com/office/drawing/2014/main" id="{D72E0AD6-8462-F2D5-5CBE-CC8E828042B9}"/>
              </a:ext>
            </a:extLst>
          </p:cNvPr>
          <p:cNvSpPr txBox="1">
            <a:spLocks noGrp="1"/>
          </p:cNvSpPr>
          <p:nvPr/>
        </p:nvSpPr>
        <p:spPr>
          <a:xfrm>
            <a:off x="699820" y="650653"/>
            <a:ext cx="9740874"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Marcellus"/>
              <a:buNone/>
              <a:defRPr sz="2800" b="0" i="0" u="none" strike="noStrike" cap="none">
                <a:solidFill>
                  <a:schemeClr val="dk1"/>
                </a:solidFill>
                <a:latin typeface="Marcellus"/>
                <a:ea typeface="Marcellus"/>
                <a:cs typeface="Marcellus"/>
                <a:sym typeface="Marcellus"/>
              </a:defRPr>
            </a:lvl1pPr>
            <a:lvl2pPr marR="0" lvl="1"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9pPr>
          </a:lstStyle>
          <a:p>
            <a:pPr algn="l"/>
            <a:r>
              <a:rPr lang="en" sz="3200" b="1" dirty="0">
                <a:solidFill>
                  <a:srgbClr val="26577F"/>
                </a:solidFill>
                <a:latin typeface="Arial"/>
              </a:rPr>
              <a:t>SISTEMA DE INTEGRIDAD, ELEMENTOS:  </a:t>
            </a:r>
          </a:p>
        </p:txBody>
      </p:sp>
      <p:sp>
        <p:nvSpPr>
          <p:cNvPr id="4" name="Rectángulo 3"/>
          <p:cNvSpPr/>
          <p:nvPr/>
        </p:nvSpPr>
        <p:spPr>
          <a:xfrm>
            <a:off x="8003804" y="1880941"/>
            <a:ext cx="2878455" cy="1829540"/>
          </a:xfrm>
          <a:prstGeom prst="rect">
            <a:avLst/>
          </a:prstGeom>
        </p:spPr>
        <p:txBody>
          <a:bodyPr wrap="square">
            <a:spAutoFit/>
          </a:bodyPr>
          <a:lstStyle/>
          <a:p>
            <a:pPr marL="449602">
              <a:lnSpc>
                <a:spcPct val="115000"/>
              </a:lnSpc>
              <a:spcAft>
                <a:spcPts val="1000"/>
              </a:spcAft>
            </a:pPr>
            <a:r>
              <a:rPr lang="es-ES" sz="1400" dirty="0">
                <a:solidFill>
                  <a:srgbClr val="26577F"/>
                </a:solidFill>
                <a:latin typeface="Anaheim"/>
                <a:ea typeface="Calibri" panose="020F0502020204030204" pitchFamily="34" charset="0"/>
                <a:cs typeface="Times New Roman" panose="02020603050405020304" pitchFamily="18" charset="0"/>
              </a:rPr>
              <a:t>R01_Autoevaluación</a:t>
            </a:r>
          </a:p>
          <a:p>
            <a:pPr marL="449602">
              <a:lnSpc>
                <a:spcPct val="115000"/>
              </a:lnSpc>
              <a:spcAft>
                <a:spcPts val="1000"/>
              </a:spcAft>
            </a:pPr>
            <a:r>
              <a:rPr lang="es-ES" sz="1400" dirty="0">
                <a:solidFill>
                  <a:srgbClr val="26577F"/>
                </a:solidFill>
                <a:latin typeface="Anaheim"/>
                <a:ea typeface="Calibri" panose="020F0502020204030204" pitchFamily="34" charset="0"/>
                <a:cs typeface="Times New Roman" panose="02020603050405020304" pitchFamily="18" charset="0"/>
              </a:rPr>
              <a:t>R02_Riesgos</a:t>
            </a:r>
          </a:p>
          <a:p>
            <a:pPr marL="449602">
              <a:lnSpc>
                <a:spcPct val="115000"/>
              </a:lnSpc>
              <a:spcAft>
                <a:spcPts val="1000"/>
              </a:spcAft>
            </a:pPr>
            <a:r>
              <a:rPr lang="es-ES" sz="1400" dirty="0">
                <a:solidFill>
                  <a:srgbClr val="26577F"/>
                </a:solidFill>
                <a:latin typeface="Anaheim"/>
                <a:ea typeface="Calibri" panose="020F0502020204030204" pitchFamily="34" charset="0"/>
                <a:cs typeface="Times New Roman" panose="02020603050405020304" pitchFamily="18" charset="0"/>
              </a:rPr>
              <a:t>R03_Control_Tratamiento</a:t>
            </a:r>
          </a:p>
          <a:p>
            <a:pPr marL="449602">
              <a:lnSpc>
                <a:spcPct val="115000"/>
              </a:lnSpc>
              <a:spcAft>
                <a:spcPts val="1000"/>
              </a:spcAft>
            </a:pPr>
            <a:r>
              <a:rPr lang="es-ES" sz="1400" dirty="0">
                <a:solidFill>
                  <a:srgbClr val="26577F"/>
                </a:solidFill>
                <a:latin typeface="Anaheim"/>
                <a:ea typeface="Calibri" panose="020F0502020204030204" pitchFamily="34" charset="0"/>
                <a:cs typeface="Times New Roman" panose="02020603050405020304" pitchFamily="18" charset="0"/>
              </a:rPr>
              <a:t>R04_Recomendaciones</a:t>
            </a:r>
          </a:p>
          <a:p>
            <a:pPr marL="449602">
              <a:lnSpc>
                <a:spcPct val="115000"/>
              </a:lnSpc>
              <a:spcAft>
                <a:spcPts val="1000"/>
              </a:spcAft>
            </a:pPr>
            <a:r>
              <a:rPr lang="es-ES" sz="1400" dirty="0">
                <a:solidFill>
                  <a:srgbClr val="26577F"/>
                </a:solidFill>
                <a:latin typeface="Anaheim"/>
                <a:ea typeface="Calibri" panose="020F0502020204030204" pitchFamily="34" charset="0"/>
                <a:cs typeface="Times New Roman" panose="02020603050405020304" pitchFamily="18" charset="0"/>
              </a:rPr>
              <a:t>R05_Glosario_Integridad</a:t>
            </a:r>
          </a:p>
        </p:txBody>
      </p:sp>
    </p:spTree>
    <p:extLst>
      <p:ext uri="{BB962C8B-B14F-4D97-AF65-F5344CB8AC3E}">
        <p14:creationId xmlns:p14="http://schemas.microsoft.com/office/powerpoint/2010/main" val="16602224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Google Shape;676;p56">
            <a:extLst>
              <a:ext uri="{FF2B5EF4-FFF2-40B4-BE49-F238E27FC236}">
                <a16:creationId xmlns:a16="http://schemas.microsoft.com/office/drawing/2014/main" id="{A476F879-7745-7560-95D7-5BF58AA4E946}"/>
              </a:ext>
            </a:extLst>
          </p:cNvPr>
          <p:cNvSpPr txBox="1">
            <a:spLocks noGrp="1"/>
          </p:cNvSpPr>
          <p:nvPr/>
        </p:nvSpPr>
        <p:spPr>
          <a:xfrm>
            <a:off x="1300842" y="980773"/>
            <a:ext cx="8678004"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Marcellus"/>
              <a:buNone/>
              <a:defRPr sz="2800" b="0" i="0" u="none" strike="noStrike" cap="none">
                <a:solidFill>
                  <a:schemeClr val="dk1"/>
                </a:solidFill>
                <a:latin typeface="Marcellus"/>
                <a:ea typeface="Marcellus"/>
                <a:cs typeface="Marcellus"/>
                <a:sym typeface="Marcellus"/>
              </a:defRPr>
            </a:lvl1pPr>
            <a:lvl2pPr marR="0" lvl="1"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000"/>
              <a:buFont typeface="Russo One"/>
              <a:buNone/>
              <a:defRPr sz="3000" b="0" i="0" u="none" strike="noStrike" cap="none">
                <a:solidFill>
                  <a:schemeClr val="dk1"/>
                </a:solidFill>
                <a:latin typeface="Russo One"/>
                <a:ea typeface="Russo One"/>
                <a:cs typeface="Russo One"/>
                <a:sym typeface="Russo One"/>
              </a:defRPr>
            </a:lvl9pPr>
          </a:lstStyle>
          <a:p>
            <a:pPr algn="l"/>
            <a:r>
              <a:rPr lang="en" sz="3200" b="1" dirty="0">
                <a:solidFill>
                  <a:srgbClr val="E65122"/>
                </a:solidFill>
                <a:latin typeface="Arial"/>
              </a:rPr>
              <a:t>SISTEMA DE GESTIÓN DE INTEGRIDAD</a:t>
            </a:r>
          </a:p>
        </p:txBody>
      </p:sp>
      <p:grpSp>
        <p:nvGrpSpPr>
          <p:cNvPr id="2" name="Grupo 1">
            <a:extLst>
              <a:ext uri="{FF2B5EF4-FFF2-40B4-BE49-F238E27FC236}">
                <a16:creationId xmlns:a16="http://schemas.microsoft.com/office/drawing/2014/main" id="{C70C3004-9CF8-41C8-AB8D-916D13427911}"/>
              </a:ext>
            </a:extLst>
          </p:cNvPr>
          <p:cNvGrpSpPr/>
          <p:nvPr/>
        </p:nvGrpSpPr>
        <p:grpSpPr>
          <a:xfrm>
            <a:off x="6726973" y="2296848"/>
            <a:ext cx="682800" cy="1408075"/>
            <a:chOff x="7042649" y="3089047"/>
            <a:chExt cx="682800" cy="1408075"/>
          </a:xfrm>
        </p:grpSpPr>
        <p:sp>
          <p:nvSpPr>
            <p:cNvPr id="92" name="Google Shape;674;p56">
              <a:extLst>
                <a:ext uri="{FF2B5EF4-FFF2-40B4-BE49-F238E27FC236}">
                  <a16:creationId xmlns:a16="http://schemas.microsoft.com/office/drawing/2014/main" id="{B1EF24C2-5EC9-913E-F8ED-4B1AB4CF7AD5}"/>
                </a:ext>
              </a:extLst>
            </p:cNvPr>
            <p:cNvSpPr/>
            <p:nvPr/>
          </p:nvSpPr>
          <p:spPr>
            <a:xfrm>
              <a:off x="7042649" y="3089047"/>
              <a:ext cx="682800" cy="682800"/>
            </a:xfrm>
            <a:prstGeom prst="rect">
              <a:avLst/>
            </a:prstGeom>
            <a:noFill/>
            <a:ln w="19050" cap="flat" cmpd="sng">
              <a:solidFill>
                <a:srgbClr val="6CB2E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cxnSp>
          <p:nvCxnSpPr>
            <p:cNvPr id="98" name="Google Shape;685;p56">
              <a:extLst>
                <a:ext uri="{FF2B5EF4-FFF2-40B4-BE49-F238E27FC236}">
                  <a16:creationId xmlns:a16="http://schemas.microsoft.com/office/drawing/2014/main" id="{036182C0-98AB-9891-2EAD-68A64B1D5730}"/>
                </a:ext>
              </a:extLst>
            </p:cNvPr>
            <p:cNvCxnSpPr>
              <a:cxnSpLocks/>
            </p:cNvCxnSpPr>
            <p:nvPr/>
          </p:nvCxnSpPr>
          <p:spPr>
            <a:xfrm rot="10800000">
              <a:off x="7384049" y="3771722"/>
              <a:ext cx="0" cy="725400"/>
            </a:xfrm>
            <a:prstGeom prst="straightConnector1">
              <a:avLst/>
            </a:prstGeom>
            <a:noFill/>
            <a:ln w="19050" cap="flat" cmpd="sng">
              <a:solidFill>
                <a:srgbClr val="6CB2E3"/>
              </a:solidFill>
              <a:prstDash val="solid"/>
              <a:round/>
              <a:headEnd type="none" w="med" len="med"/>
              <a:tailEnd type="none" w="med" len="med"/>
            </a:ln>
          </p:spPr>
        </p:cxnSp>
        <p:grpSp>
          <p:nvGrpSpPr>
            <p:cNvPr id="111" name="Google Shape;702;p56">
              <a:extLst>
                <a:ext uri="{FF2B5EF4-FFF2-40B4-BE49-F238E27FC236}">
                  <a16:creationId xmlns:a16="http://schemas.microsoft.com/office/drawing/2014/main" id="{B8FF459E-4CA0-EB30-43FE-222262506CCD}"/>
                </a:ext>
              </a:extLst>
            </p:cNvPr>
            <p:cNvGrpSpPr/>
            <p:nvPr/>
          </p:nvGrpSpPr>
          <p:grpSpPr>
            <a:xfrm>
              <a:off x="7200790" y="3237931"/>
              <a:ext cx="379098" cy="396350"/>
              <a:chOff x="5914915" y="2529622"/>
              <a:chExt cx="379098" cy="396350"/>
            </a:xfrm>
          </p:grpSpPr>
          <p:sp>
            <p:nvSpPr>
              <p:cNvPr id="140" name="Google Shape;703;p56">
                <a:extLst>
                  <a:ext uri="{FF2B5EF4-FFF2-40B4-BE49-F238E27FC236}">
                    <a16:creationId xmlns:a16="http://schemas.microsoft.com/office/drawing/2014/main" id="{3A9D39A7-3E83-14F5-ED89-7417A28F8CB2}"/>
                  </a:ext>
                </a:extLst>
              </p:cNvPr>
              <p:cNvSpPr/>
              <p:nvPr/>
            </p:nvSpPr>
            <p:spPr>
              <a:xfrm>
                <a:off x="5937508" y="2626390"/>
                <a:ext cx="334755" cy="299582"/>
              </a:xfrm>
              <a:custGeom>
                <a:avLst/>
                <a:gdLst/>
                <a:ahLst/>
                <a:cxnLst/>
                <a:rect l="l" t="t" r="r" b="b"/>
                <a:pathLst>
                  <a:path w="9527" h="8526" extrusionOk="0">
                    <a:moveTo>
                      <a:pt x="8121" y="6835"/>
                    </a:moveTo>
                    <a:lnTo>
                      <a:pt x="9050" y="7764"/>
                    </a:lnTo>
                    <a:cubicBezTo>
                      <a:pt x="9169" y="7883"/>
                      <a:pt x="9121" y="8026"/>
                      <a:pt x="9050" y="8097"/>
                    </a:cubicBezTo>
                    <a:cubicBezTo>
                      <a:pt x="9024" y="8106"/>
                      <a:pt x="8991" y="8112"/>
                      <a:pt x="8958" y="8112"/>
                    </a:cubicBezTo>
                    <a:cubicBezTo>
                      <a:pt x="8901" y="8112"/>
                      <a:pt x="8842" y="8095"/>
                      <a:pt x="8812" y="8050"/>
                    </a:cubicBezTo>
                    <a:lnTo>
                      <a:pt x="7883" y="7145"/>
                    </a:lnTo>
                    <a:cubicBezTo>
                      <a:pt x="7978" y="7049"/>
                      <a:pt x="8050" y="6954"/>
                      <a:pt x="8121" y="6835"/>
                    </a:cubicBezTo>
                    <a:close/>
                    <a:moveTo>
                      <a:pt x="1334" y="6883"/>
                    </a:moveTo>
                    <a:cubicBezTo>
                      <a:pt x="1429" y="6954"/>
                      <a:pt x="1477" y="7073"/>
                      <a:pt x="1572" y="7169"/>
                    </a:cubicBezTo>
                    <a:lnTo>
                      <a:pt x="667" y="8074"/>
                    </a:lnTo>
                    <a:cubicBezTo>
                      <a:pt x="639" y="8101"/>
                      <a:pt x="595" y="8113"/>
                      <a:pt x="544" y="8113"/>
                    </a:cubicBezTo>
                    <a:cubicBezTo>
                      <a:pt x="508" y="8113"/>
                      <a:pt x="469" y="8107"/>
                      <a:pt x="429" y="8097"/>
                    </a:cubicBezTo>
                    <a:cubicBezTo>
                      <a:pt x="310" y="8026"/>
                      <a:pt x="310" y="7883"/>
                      <a:pt x="405" y="7788"/>
                    </a:cubicBezTo>
                    <a:lnTo>
                      <a:pt x="1334" y="6883"/>
                    </a:lnTo>
                    <a:close/>
                    <a:moveTo>
                      <a:pt x="4763" y="358"/>
                    </a:moveTo>
                    <a:cubicBezTo>
                      <a:pt x="6930" y="358"/>
                      <a:pt x="8693" y="2120"/>
                      <a:pt x="8693" y="4287"/>
                    </a:cubicBezTo>
                    <a:cubicBezTo>
                      <a:pt x="8693" y="6430"/>
                      <a:pt x="6930" y="8216"/>
                      <a:pt x="4763" y="8216"/>
                    </a:cubicBezTo>
                    <a:cubicBezTo>
                      <a:pt x="2572" y="8216"/>
                      <a:pt x="834" y="6454"/>
                      <a:pt x="834" y="4287"/>
                    </a:cubicBezTo>
                    <a:cubicBezTo>
                      <a:pt x="834" y="2120"/>
                      <a:pt x="2572" y="358"/>
                      <a:pt x="4763" y="358"/>
                    </a:cubicBezTo>
                    <a:close/>
                    <a:moveTo>
                      <a:pt x="4763" y="0"/>
                    </a:moveTo>
                    <a:cubicBezTo>
                      <a:pt x="2406" y="0"/>
                      <a:pt x="501" y="1906"/>
                      <a:pt x="501" y="4239"/>
                    </a:cubicBezTo>
                    <a:cubicBezTo>
                      <a:pt x="501" y="5121"/>
                      <a:pt x="739" y="5883"/>
                      <a:pt x="1191" y="6573"/>
                    </a:cubicBezTo>
                    <a:lnTo>
                      <a:pt x="191" y="7550"/>
                    </a:lnTo>
                    <a:cubicBezTo>
                      <a:pt x="24" y="7740"/>
                      <a:pt x="0" y="8026"/>
                      <a:pt x="143" y="8240"/>
                    </a:cubicBezTo>
                    <a:cubicBezTo>
                      <a:pt x="167" y="8288"/>
                      <a:pt x="239" y="8335"/>
                      <a:pt x="286" y="8383"/>
                    </a:cubicBezTo>
                    <a:cubicBezTo>
                      <a:pt x="373" y="8431"/>
                      <a:pt x="467" y="8456"/>
                      <a:pt x="558" y="8456"/>
                    </a:cubicBezTo>
                    <a:cubicBezTo>
                      <a:pt x="692" y="8456"/>
                      <a:pt x="820" y="8402"/>
                      <a:pt x="905" y="8288"/>
                    </a:cubicBezTo>
                    <a:lnTo>
                      <a:pt x="1834" y="7383"/>
                    </a:lnTo>
                    <a:cubicBezTo>
                      <a:pt x="2620" y="8097"/>
                      <a:pt x="3620" y="8526"/>
                      <a:pt x="4763" y="8526"/>
                    </a:cubicBezTo>
                    <a:cubicBezTo>
                      <a:pt x="5883" y="8526"/>
                      <a:pt x="6907" y="8097"/>
                      <a:pt x="7669" y="7383"/>
                    </a:cubicBezTo>
                    <a:lnTo>
                      <a:pt x="8597" y="8288"/>
                    </a:lnTo>
                    <a:cubicBezTo>
                      <a:pt x="8697" y="8402"/>
                      <a:pt x="8822" y="8456"/>
                      <a:pt x="8952" y="8456"/>
                    </a:cubicBezTo>
                    <a:cubicBezTo>
                      <a:pt x="9040" y="8456"/>
                      <a:pt x="9130" y="8431"/>
                      <a:pt x="9217" y="8383"/>
                    </a:cubicBezTo>
                    <a:cubicBezTo>
                      <a:pt x="9431" y="8240"/>
                      <a:pt x="9526" y="7978"/>
                      <a:pt x="9431" y="7740"/>
                    </a:cubicBezTo>
                    <a:cubicBezTo>
                      <a:pt x="9407" y="7669"/>
                      <a:pt x="9360" y="7597"/>
                      <a:pt x="9312" y="7550"/>
                    </a:cubicBezTo>
                    <a:lnTo>
                      <a:pt x="8335" y="6573"/>
                    </a:lnTo>
                    <a:cubicBezTo>
                      <a:pt x="8740" y="5906"/>
                      <a:pt x="9002" y="5121"/>
                      <a:pt x="9002" y="4239"/>
                    </a:cubicBezTo>
                    <a:cubicBezTo>
                      <a:pt x="9002" y="1906"/>
                      <a:pt x="7097" y="0"/>
                      <a:pt x="4763"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1" name="Google Shape;704;p56">
                <a:extLst>
                  <a:ext uri="{FF2B5EF4-FFF2-40B4-BE49-F238E27FC236}">
                    <a16:creationId xmlns:a16="http://schemas.microsoft.com/office/drawing/2014/main" id="{B6CC1402-8052-302A-02B1-811A6590E7BD}"/>
                  </a:ext>
                </a:extLst>
              </p:cNvPr>
              <p:cNvSpPr/>
              <p:nvPr/>
            </p:nvSpPr>
            <p:spPr>
              <a:xfrm>
                <a:off x="5986033" y="2659033"/>
                <a:ext cx="238513" cy="238513"/>
              </a:xfrm>
              <a:custGeom>
                <a:avLst/>
                <a:gdLst/>
                <a:ahLst/>
                <a:cxnLst/>
                <a:rect l="l" t="t" r="r" b="b"/>
                <a:pathLst>
                  <a:path w="6788" h="6788" extrusionOk="0">
                    <a:moveTo>
                      <a:pt x="3406" y="0"/>
                    </a:moveTo>
                    <a:cubicBezTo>
                      <a:pt x="1525" y="0"/>
                      <a:pt x="1" y="1501"/>
                      <a:pt x="1" y="3382"/>
                    </a:cubicBezTo>
                    <a:cubicBezTo>
                      <a:pt x="1" y="5263"/>
                      <a:pt x="1525" y="6787"/>
                      <a:pt x="3406" y="6787"/>
                    </a:cubicBezTo>
                    <a:cubicBezTo>
                      <a:pt x="5287" y="6787"/>
                      <a:pt x="6788" y="5263"/>
                      <a:pt x="6788" y="3382"/>
                    </a:cubicBezTo>
                    <a:cubicBezTo>
                      <a:pt x="6740" y="2215"/>
                      <a:pt x="6192" y="1143"/>
                      <a:pt x="5240" y="524"/>
                    </a:cubicBezTo>
                    <a:cubicBezTo>
                      <a:pt x="5216" y="508"/>
                      <a:pt x="5190" y="500"/>
                      <a:pt x="5162" y="500"/>
                    </a:cubicBezTo>
                    <a:cubicBezTo>
                      <a:pt x="5108" y="500"/>
                      <a:pt x="5049" y="532"/>
                      <a:pt x="5002" y="596"/>
                    </a:cubicBezTo>
                    <a:cubicBezTo>
                      <a:pt x="4954" y="667"/>
                      <a:pt x="4978" y="762"/>
                      <a:pt x="5073" y="834"/>
                    </a:cubicBezTo>
                    <a:cubicBezTo>
                      <a:pt x="5907" y="1381"/>
                      <a:pt x="6407" y="2334"/>
                      <a:pt x="6407" y="3358"/>
                    </a:cubicBezTo>
                    <a:cubicBezTo>
                      <a:pt x="6407" y="5025"/>
                      <a:pt x="5049" y="6382"/>
                      <a:pt x="3382" y="6382"/>
                    </a:cubicBezTo>
                    <a:cubicBezTo>
                      <a:pt x="1715" y="6382"/>
                      <a:pt x="334" y="5025"/>
                      <a:pt x="334" y="3358"/>
                    </a:cubicBezTo>
                    <a:cubicBezTo>
                      <a:pt x="334" y="1691"/>
                      <a:pt x="1715" y="310"/>
                      <a:pt x="3382" y="310"/>
                    </a:cubicBezTo>
                    <a:cubicBezTo>
                      <a:pt x="3740" y="310"/>
                      <a:pt x="4097" y="381"/>
                      <a:pt x="4406" y="500"/>
                    </a:cubicBezTo>
                    <a:cubicBezTo>
                      <a:pt x="4429" y="506"/>
                      <a:pt x="4451" y="509"/>
                      <a:pt x="4473" y="509"/>
                    </a:cubicBezTo>
                    <a:cubicBezTo>
                      <a:pt x="4543" y="509"/>
                      <a:pt x="4602" y="478"/>
                      <a:pt x="4621" y="405"/>
                    </a:cubicBezTo>
                    <a:cubicBezTo>
                      <a:pt x="4644" y="310"/>
                      <a:pt x="4621" y="238"/>
                      <a:pt x="4525" y="191"/>
                    </a:cubicBezTo>
                    <a:cubicBezTo>
                      <a:pt x="4168" y="72"/>
                      <a:pt x="3787" y="0"/>
                      <a:pt x="3406"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2" name="Google Shape;705;p56">
                <a:extLst>
                  <a:ext uri="{FF2B5EF4-FFF2-40B4-BE49-F238E27FC236}">
                    <a16:creationId xmlns:a16="http://schemas.microsoft.com/office/drawing/2014/main" id="{15CDE8C3-99B6-4B9B-FC61-A6F0264EEB0D}"/>
                  </a:ext>
                </a:extLst>
              </p:cNvPr>
              <p:cNvSpPr/>
              <p:nvPr/>
            </p:nvSpPr>
            <p:spPr>
              <a:xfrm>
                <a:off x="6064706" y="2707980"/>
                <a:ext cx="80359" cy="135244"/>
              </a:xfrm>
              <a:custGeom>
                <a:avLst/>
                <a:gdLst/>
                <a:ahLst/>
                <a:cxnLst/>
                <a:rect l="l" t="t" r="r" b="b"/>
                <a:pathLst>
                  <a:path w="2287" h="3849" extrusionOk="0">
                    <a:moveTo>
                      <a:pt x="1139" y="1"/>
                    </a:moveTo>
                    <a:cubicBezTo>
                      <a:pt x="1049" y="1"/>
                      <a:pt x="977" y="69"/>
                      <a:pt x="977" y="179"/>
                    </a:cubicBezTo>
                    <a:lnTo>
                      <a:pt x="977" y="536"/>
                    </a:lnTo>
                    <a:cubicBezTo>
                      <a:pt x="381" y="584"/>
                      <a:pt x="0" y="1298"/>
                      <a:pt x="500" y="1917"/>
                    </a:cubicBezTo>
                    <a:cubicBezTo>
                      <a:pt x="596" y="2036"/>
                      <a:pt x="715" y="2108"/>
                      <a:pt x="858" y="2108"/>
                    </a:cubicBezTo>
                    <a:lnTo>
                      <a:pt x="1310" y="2108"/>
                    </a:lnTo>
                    <a:cubicBezTo>
                      <a:pt x="1381" y="2108"/>
                      <a:pt x="1453" y="2132"/>
                      <a:pt x="1524" y="2203"/>
                    </a:cubicBezTo>
                    <a:cubicBezTo>
                      <a:pt x="1858" y="2584"/>
                      <a:pt x="1572" y="2989"/>
                      <a:pt x="1215" y="2989"/>
                    </a:cubicBezTo>
                    <a:lnTo>
                      <a:pt x="953" y="2989"/>
                    </a:lnTo>
                    <a:cubicBezTo>
                      <a:pt x="738" y="2989"/>
                      <a:pt x="596" y="2846"/>
                      <a:pt x="596" y="2632"/>
                    </a:cubicBezTo>
                    <a:cubicBezTo>
                      <a:pt x="596" y="2584"/>
                      <a:pt x="572" y="2537"/>
                      <a:pt x="500" y="2489"/>
                    </a:cubicBezTo>
                    <a:cubicBezTo>
                      <a:pt x="478" y="2480"/>
                      <a:pt x="457" y="2476"/>
                      <a:pt x="436" y="2476"/>
                    </a:cubicBezTo>
                    <a:cubicBezTo>
                      <a:pt x="342" y="2476"/>
                      <a:pt x="262" y="2554"/>
                      <a:pt x="262" y="2632"/>
                    </a:cubicBezTo>
                    <a:cubicBezTo>
                      <a:pt x="262" y="3037"/>
                      <a:pt x="572" y="3322"/>
                      <a:pt x="953" y="3322"/>
                    </a:cubicBezTo>
                    <a:lnTo>
                      <a:pt x="977" y="3322"/>
                    </a:lnTo>
                    <a:lnTo>
                      <a:pt x="977" y="3727"/>
                    </a:lnTo>
                    <a:cubicBezTo>
                      <a:pt x="977" y="3751"/>
                      <a:pt x="977" y="3775"/>
                      <a:pt x="1024" y="3799"/>
                    </a:cubicBezTo>
                    <a:cubicBezTo>
                      <a:pt x="1066" y="3834"/>
                      <a:pt x="1108" y="3848"/>
                      <a:pt x="1146" y="3848"/>
                    </a:cubicBezTo>
                    <a:cubicBezTo>
                      <a:pt x="1239" y="3848"/>
                      <a:pt x="1310" y="3764"/>
                      <a:pt x="1310" y="3680"/>
                    </a:cubicBezTo>
                    <a:lnTo>
                      <a:pt x="1310" y="3322"/>
                    </a:lnTo>
                    <a:cubicBezTo>
                      <a:pt x="1905" y="3275"/>
                      <a:pt x="2286" y="2584"/>
                      <a:pt x="1786" y="1965"/>
                    </a:cubicBezTo>
                    <a:cubicBezTo>
                      <a:pt x="1691" y="1846"/>
                      <a:pt x="1548" y="1775"/>
                      <a:pt x="1405" y="1775"/>
                    </a:cubicBezTo>
                    <a:lnTo>
                      <a:pt x="1096" y="1775"/>
                    </a:lnTo>
                    <a:cubicBezTo>
                      <a:pt x="834" y="1775"/>
                      <a:pt x="619" y="1584"/>
                      <a:pt x="619" y="1274"/>
                    </a:cubicBezTo>
                    <a:cubicBezTo>
                      <a:pt x="667" y="1036"/>
                      <a:pt x="834" y="870"/>
                      <a:pt x="1072" y="870"/>
                    </a:cubicBezTo>
                    <a:lnTo>
                      <a:pt x="1334" y="870"/>
                    </a:lnTo>
                    <a:cubicBezTo>
                      <a:pt x="1548" y="870"/>
                      <a:pt x="1691" y="1036"/>
                      <a:pt x="1691" y="1227"/>
                    </a:cubicBezTo>
                    <a:lnTo>
                      <a:pt x="1691" y="1393"/>
                    </a:lnTo>
                    <a:cubicBezTo>
                      <a:pt x="1667" y="1513"/>
                      <a:pt x="1762" y="1584"/>
                      <a:pt x="1858" y="1584"/>
                    </a:cubicBezTo>
                    <a:cubicBezTo>
                      <a:pt x="1929" y="1584"/>
                      <a:pt x="2024" y="1489"/>
                      <a:pt x="2024" y="1393"/>
                    </a:cubicBezTo>
                    <a:lnTo>
                      <a:pt x="2024" y="1179"/>
                    </a:lnTo>
                    <a:cubicBezTo>
                      <a:pt x="2024" y="798"/>
                      <a:pt x="1691" y="465"/>
                      <a:pt x="1310" y="465"/>
                    </a:cubicBezTo>
                    <a:lnTo>
                      <a:pt x="1310" y="155"/>
                    </a:lnTo>
                    <a:cubicBezTo>
                      <a:pt x="1310" y="108"/>
                      <a:pt x="1310" y="84"/>
                      <a:pt x="1286" y="60"/>
                    </a:cubicBezTo>
                    <a:cubicBezTo>
                      <a:pt x="1237" y="19"/>
                      <a:pt x="1186" y="1"/>
                      <a:pt x="1139"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3" name="Google Shape;706;p56">
                <a:extLst>
                  <a:ext uri="{FF2B5EF4-FFF2-40B4-BE49-F238E27FC236}">
                    <a16:creationId xmlns:a16="http://schemas.microsoft.com/office/drawing/2014/main" id="{3D673123-0DBB-58D2-CD31-50C07EE20CDA}"/>
                  </a:ext>
                </a:extLst>
              </p:cNvPr>
              <p:cNvSpPr/>
              <p:nvPr/>
            </p:nvSpPr>
            <p:spPr>
              <a:xfrm>
                <a:off x="6165937" y="2576390"/>
                <a:ext cx="89565" cy="81414"/>
              </a:xfrm>
              <a:custGeom>
                <a:avLst/>
                <a:gdLst/>
                <a:ahLst/>
                <a:cxnLst/>
                <a:rect l="l" t="t" r="r" b="b"/>
                <a:pathLst>
                  <a:path w="2549" h="2317" extrusionOk="0">
                    <a:moveTo>
                      <a:pt x="1327" y="333"/>
                    </a:moveTo>
                    <a:cubicBezTo>
                      <a:pt x="1463" y="333"/>
                      <a:pt x="1595" y="372"/>
                      <a:pt x="1715" y="423"/>
                    </a:cubicBezTo>
                    <a:cubicBezTo>
                      <a:pt x="2073" y="638"/>
                      <a:pt x="2192" y="1090"/>
                      <a:pt x="1954" y="1447"/>
                    </a:cubicBezTo>
                    <a:lnTo>
                      <a:pt x="1644" y="1900"/>
                    </a:lnTo>
                    <a:lnTo>
                      <a:pt x="429" y="1114"/>
                    </a:lnTo>
                    <a:lnTo>
                      <a:pt x="715" y="685"/>
                    </a:lnTo>
                    <a:cubicBezTo>
                      <a:pt x="834" y="518"/>
                      <a:pt x="1001" y="399"/>
                      <a:pt x="1168" y="352"/>
                    </a:cubicBezTo>
                    <a:cubicBezTo>
                      <a:pt x="1221" y="338"/>
                      <a:pt x="1274" y="333"/>
                      <a:pt x="1327" y="333"/>
                    </a:cubicBezTo>
                    <a:close/>
                    <a:moveTo>
                      <a:pt x="1320" y="1"/>
                    </a:moveTo>
                    <a:cubicBezTo>
                      <a:pt x="1253" y="1"/>
                      <a:pt x="1186" y="6"/>
                      <a:pt x="1120" y="18"/>
                    </a:cubicBezTo>
                    <a:cubicBezTo>
                      <a:pt x="834" y="90"/>
                      <a:pt x="596" y="257"/>
                      <a:pt x="453" y="495"/>
                    </a:cubicBezTo>
                    <a:lnTo>
                      <a:pt x="72" y="1090"/>
                    </a:lnTo>
                    <a:cubicBezTo>
                      <a:pt x="1" y="1185"/>
                      <a:pt x="25" y="1281"/>
                      <a:pt x="120" y="1328"/>
                    </a:cubicBezTo>
                    <a:lnTo>
                      <a:pt x="1644" y="2281"/>
                    </a:lnTo>
                    <a:cubicBezTo>
                      <a:pt x="1677" y="2306"/>
                      <a:pt x="1710" y="2316"/>
                      <a:pt x="1742" y="2316"/>
                    </a:cubicBezTo>
                    <a:cubicBezTo>
                      <a:pt x="1800" y="2316"/>
                      <a:pt x="1851" y="2280"/>
                      <a:pt x="1882" y="2233"/>
                    </a:cubicBezTo>
                    <a:lnTo>
                      <a:pt x="2263" y="1638"/>
                    </a:lnTo>
                    <a:cubicBezTo>
                      <a:pt x="2549" y="1114"/>
                      <a:pt x="2430" y="471"/>
                      <a:pt x="1906" y="161"/>
                    </a:cubicBezTo>
                    <a:cubicBezTo>
                      <a:pt x="1727" y="54"/>
                      <a:pt x="1522" y="1"/>
                      <a:pt x="1320"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4" name="Google Shape;707;p56">
                <a:extLst>
                  <a:ext uri="{FF2B5EF4-FFF2-40B4-BE49-F238E27FC236}">
                    <a16:creationId xmlns:a16="http://schemas.microsoft.com/office/drawing/2014/main" id="{13DC260C-4590-4140-9492-CDE1124936A3}"/>
                  </a:ext>
                </a:extLst>
              </p:cNvPr>
              <p:cNvSpPr/>
              <p:nvPr/>
            </p:nvSpPr>
            <p:spPr>
              <a:xfrm>
                <a:off x="5954234" y="2576390"/>
                <a:ext cx="87914" cy="80605"/>
              </a:xfrm>
              <a:custGeom>
                <a:avLst/>
                <a:gdLst/>
                <a:ahLst/>
                <a:cxnLst/>
                <a:rect l="l" t="t" r="r" b="b"/>
                <a:pathLst>
                  <a:path w="2502" h="2294" extrusionOk="0">
                    <a:moveTo>
                      <a:pt x="1144" y="328"/>
                    </a:moveTo>
                    <a:cubicBezTo>
                      <a:pt x="1215" y="328"/>
                      <a:pt x="1263" y="328"/>
                      <a:pt x="1311" y="352"/>
                    </a:cubicBezTo>
                    <a:cubicBezTo>
                      <a:pt x="1477" y="376"/>
                      <a:pt x="1668" y="495"/>
                      <a:pt x="1739" y="685"/>
                    </a:cubicBezTo>
                    <a:lnTo>
                      <a:pt x="2049" y="1114"/>
                    </a:lnTo>
                    <a:lnTo>
                      <a:pt x="858" y="1900"/>
                    </a:lnTo>
                    <a:lnTo>
                      <a:pt x="548" y="1447"/>
                    </a:lnTo>
                    <a:cubicBezTo>
                      <a:pt x="358" y="1114"/>
                      <a:pt x="429" y="685"/>
                      <a:pt x="763" y="447"/>
                    </a:cubicBezTo>
                    <a:cubicBezTo>
                      <a:pt x="882" y="352"/>
                      <a:pt x="1001" y="328"/>
                      <a:pt x="1144" y="328"/>
                    </a:cubicBezTo>
                    <a:close/>
                    <a:moveTo>
                      <a:pt x="1216" y="1"/>
                    </a:moveTo>
                    <a:cubicBezTo>
                      <a:pt x="1004" y="1"/>
                      <a:pt x="798" y="54"/>
                      <a:pt x="620" y="161"/>
                    </a:cubicBezTo>
                    <a:cubicBezTo>
                      <a:pt x="96" y="495"/>
                      <a:pt x="1" y="1161"/>
                      <a:pt x="286" y="1614"/>
                    </a:cubicBezTo>
                    <a:lnTo>
                      <a:pt x="668" y="2209"/>
                    </a:lnTo>
                    <a:cubicBezTo>
                      <a:pt x="715" y="2273"/>
                      <a:pt x="763" y="2294"/>
                      <a:pt x="817" y="2294"/>
                    </a:cubicBezTo>
                    <a:cubicBezTo>
                      <a:pt x="845" y="2294"/>
                      <a:pt x="874" y="2289"/>
                      <a:pt x="906" y="2281"/>
                    </a:cubicBezTo>
                    <a:lnTo>
                      <a:pt x="2430" y="1328"/>
                    </a:lnTo>
                    <a:cubicBezTo>
                      <a:pt x="2454" y="1281"/>
                      <a:pt x="2501" y="1161"/>
                      <a:pt x="2454" y="1090"/>
                    </a:cubicBezTo>
                    <a:lnTo>
                      <a:pt x="2073" y="495"/>
                    </a:lnTo>
                    <a:cubicBezTo>
                      <a:pt x="1930" y="257"/>
                      <a:pt x="1692" y="90"/>
                      <a:pt x="1430" y="18"/>
                    </a:cubicBezTo>
                    <a:cubicBezTo>
                      <a:pt x="1358" y="6"/>
                      <a:pt x="1287" y="1"/>
                      <a:pt x="1216"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5" name="Google Shape;708;p56">
                <a:extLst>
                  <a:ext uri="{FF2B5EF4-FFF2-40B4-BE49-F238E27FC236}">
                    <a16:creationId xmlns:a16="http://schemas.microsoft.com/office/drawing/2014/main" id="{702AF853-8478-666A-2A6E-D457C5218843}"/>
                  </a:ext>
                </a:extLst>
              </p:cNvPr>
              <p:cNvSpPr/>
              <p:nvPr/>
            </p:nvSpPr>
            <p:spPr>
              <a:xfrm>
                <a:off x="6232874" y="2529622"/>
                <a:ext cx="61139" cy="47436"/>
              </a:xfrm>
              <a:custGeom>
                <a:avLst/>
                <a:gdLst/>
                <a:ahLst/>
                <a:cxnLst/>
                <a:rect l="l" t="t" r="r" b="b"/>
                <a:pathLst>
                  <a:path w="1740" h="1350" extrusionOk="0">
                    <a:moveTo>
                      <a:pt x="190" y="1"/>
                    </a:moveTo>
                    <a:cubicBezTo>
                      <a:pt x="129" y="1"/>
                      <a:pt x="67" y="60"/>
                      <a:pt x="49" y="135"/>
                    </a:cubicBezTo>
                    <a:cubicBezTo>
                      <a:pt x="1" y="230"/>
                      <a:pt x="72" y="302"/>
                      <a:pt x="168" y="325"/>
                    </a:cubicBezTo>
                    <a:cubicBezTo>
                      <a:pt x="430" y="397"/>
                      <a:pt x="668" y="516"/>
                      <a:pt x="882" y="659"/>
                    </a:cubicBezTo>
                    <a:cubicBezTo>
                      <a:pt x="1073" y="825"/>
                      <a:pt x="1263" y="1016"/>
                      <a:pt x="1382" y="1254"/>
                    </a:cubicBezTo>
                    <a:cubicBezTo>
                      <a:pt x="1414" y="1318"/>
                      <a:pt x="1467" y="1349"/>
                      <a:pt x="1527" y="1349"/>
                    </a:cubicBezTo>
                    <a:cubicBezTo>
                      <a:pt x="1557" y="1349"/>
                      <a:pt x="1589" y="1341"/>
                      <a:pt x="1620" y="1326"/>
                    </a:cubicBezTo>
                    <a:cubicBezTo>
                      <a:pt x="1716" y="1302"/>
                      <a:pt x="1739" y="1159"/>
                      <a:pt x="1668" y="1111"/>
                    </a:cubicBezTo>
                    <a:cubicBezTo>
                      <a:pt x="1525" y="849"/>
                      <a:pt x="1311" y="611"/>
                      <a:pt x="1073" y="397"/>
                    </a:cubicBezTo>
                    <a:cubicBezTo>
                      <a:pt x="834" y="230"/>
                      <a:pt x="549" y="63"/>
                      <a:pt x="239" y="16"/>
                    </a:cubicBezTo>
                    <a:cubicBezTo>
                      <a:pt x="223" y="5"/>
                      <a:pt x="207" y="1"/>
                      <a:pt x="190"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6" name="Google Shape;709;p56">
                <a:extLst>
                  <a:ext uri="{FF2B5EF4-FFF2-40B4-BE49-F238E27FC236}">
                    <a16:creationId xmlns:a16="http://schemas.microsoft.com/office/drawing/2014/main" id="{5080C437-E1C3-73EE-420F-9D0480105872}"/>
                  </a:ext>
                </a:extLst>
              </p:cNvPr>
              <p:cNvSpPr/>
              <p:nvPr/>
            </p:nvSpPr>
            <p:spPr>
              <a:xfrm>
                <a:off x="6227885" y="2553902"/>
                <a:ext cx="42692" cy="34646"/>
              </a:xfrm>
              <a:custGeom>
                <a:avLst/>
                <a:gdLst/>
                <a:ahLst/>
                <a:cxnLst/>
                <a:rect l="l" t="t" r="r" b="b"/>
                <a:pathLst>
                  <a:path w="1215" h="986" extrusionOk="0">
                    <a:moveTo>
                      <a:pt x="179" y="0"/>
                    </a:moveTo>
                    <a:cubicBezTo>
                      <a:pt x="113" y="0"/>
                      <a:pt x="61" y="60"/>
                      <a:pt x="24" y="134"/>
                    </a:cubicBezTo>
                    <a:cubicBezTo>
                      <a:pt x="0" y="206"/>
                      <a:pt x="71" y="301"/>
                      <a:pt x="143" y="325"/>
                    </a:cubicBezTo>
                    <a:cubicBezTo>
                      <a:pt x="310" y="373"/>
                      <a:pt x="453" y="420"/>
                      <a:pt x="572" y="539"/>
                    </a:cubicBezTo>
                    <a:cubicBezTo>
                      <a:pt x="691" y="635"/>
                      <a:pt x="810" y="754"/>
                      <a:pt x="857" y="897"/>
                    </a:cubicBezTo>
                    <a:cubicBezTo>
                      <a:pt x="901" y="954"/>
                      <a:pt x="953" y="986"/>
                      <a:pt x="1003" y="986"/>
                    </a:cubicBezTo>
                    <a:cubicBezTo>
                      <a:pt x="1035" y="986"/>
                      <a:pt x="1067" y="972"/>
                      <a:pt x="1096" y="944"/>
                    </a:cubicBezTo>
                    <a:cubicBezTo>
                      <a:pt x="1215" y="920"/>
                      <a:pt x="1215" y="801"/>
                      <a:pt x="1191" y="754"/>
                    </a:cubicBezTo>
                    <a:cubicBezTo>
                      <a:pt x="1096" y="563"/>
                      <a:pt x="953" y="396"/>
                      <a:pt x="810" y="277"/>
                    </a:cubicBezTo>
                    <a:cubicBezTo>
                      <a:pt x="619" y="158"/>
                      <a:pt x="453" y="63"/>
                      <a:pt x="238" y="15"/>
                    </a:cubicBezTo>
                    <a:cubicBezTo>
                      <a:pt x="217" y="5"/>
                      <a:pt x="198" y="0"/>
                      <a:pt x="179"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7" name="Google Shape;710;p56">
                <a:extLst>
                  <a:ext uri="{FF2B5EF4-FFF2-40B4-BE49-F238E27FC236}">
                    <a16:creationId xmlns:a16="http://schemas.microsoft.com/office/drawing/2014/main" id="{37C85B81-A06C-9F1D-D50D-FBDB845346CD}"/>
                  </a:ext>
                </a:extLst>
              </p:cNvPr>
              <p:cNvSpPr/>
              <p:nvPr/>
            </p:nvSpPr>
            <p:spPr>
              <a:xfrm>
                <a:off x="5914915" y="2529622"/>
                <a:ext cx="60296" cy="47436"/>
              </a:xfrm>
              <a:custGeom>
                <a:avLst/>
                <a:gdLst/>
                <a:ahLst/>
                <a:cxnLst/>
                <a:rect l="l" t="t" r="r" b="b"/>
                <a:pathLst>
                  <a:path w="1716" h="1350" extrusionOk="0">
                    <a:moveTo>
                      <a:pt x="1526" y="1"/>
                    </a:moveTo>
                    <a:cubicBezTo>
                      <a:pt x="1509" y="1"/>
                      <a:pt x="1493" y="5"/>
                      <a:pt x="1477" y="16"/>
                    </a:cubicBezTo>
                    <a:cubicBezTo>
                      <a:pt x="1167" y="63"/>
                      <a:pt x="882" y="230"/>
                      <a:pt x="643" y="397"/>
                    </a:cubicBezTo>
                    <a:cubicBezTo>
                      <a:pt x="405" y="587"/>
                      <a:pt x="191" y="849"/>
                      <a:pt x="48" y="1111"/>
                    </a:cubicBezTo>
                    <a:cubicBezTo>
                      <a:pt x="0" y="1207"/>
                      <a:pt x="48" y="1302"/>
                      <a:pt x="96" y="1326"/>
                    </a:cubicBezTo>
                    <a:cubicBezTo>
                      <a:pt x="127" y="1341"/>
                      <a:pt x="162" y="1349"/>
                      <a:pt x="194" y="1349"/>
                    </a:cubicBezTo>
                    <a:cubicBezTo>
                      <a:pt x="260" y="1349"/>
                      <a:pt x="318" y="1318"/>
                      <a:pt x="334" y="1254"/>
                    </a:cubicBezTo>
                    <a:cubicBezTo>
                      <a:pt x="453" y="1016"/>
                      <a:pt x="643" y="825"/>
                      <a:pt x="834" y="659"/>
                    </a:cubicBezTo>
                    <a:cubicBezTo>
                      <a:pt x="1048" y="516"/>
                      <a:pt x="1286" y="397"/>
                      <a:pt x="1548" y="325"/>
                    </a:cubicBezTo>
                    <a:cubicBezTo>
                      <a:pt x="1644" y="302"/>
                      <a:pt x="1715" y="230"/>
                      <a:pt x="1667" y="135"/>
                    </a:cubicBezTo>
                    <a:cubicBezTo>
                      <a:pt x="1649" y="60"/>
                      <a:pt x="1587" y="1"/>
                      <a:pt x="1526"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48" name="Google Shape;711;p56">
                <a:extLst>
                  <a:ext uri="{FF2B5EF4-FFF2-40B4-BE49-F238E27FC236}">
                    <a16:creationId xmlns:a16="http://schemas.microsoft.com/office/drawing/2014/main" id="{33356058-38A8-4893-8EB5-02B2798ACB6D}"/>
                  </a:ext>
                </a:extLst>
              </p:cNvPr>
              <p:cNvSpPr/>
              <p:nvPr/>
            </p:nvSpPr>
            <p:spPr>
              <a:xfrm>
                <a:off x="5937508" y="2555061"/>
                <a:ext cx="42692" cy="34856"/>
              </a:xfrm>
              <a:custGeom>
                <a:avLst/>
                <a:gdLst/>
                <a:ahLst/>
                <a:cxnLst/>
                <a:rect l="l" t="t" r="r" b="b"/>
                <a:pathLst>
                  <a:path w="1215" h="992" extrusionOk="0">
                    <a:moveTo>
                      <a:pt x="1024" y="0"/>
                    </a:moveTo>
                    <a:cubicBezTo>
                      <a:pt x="1009" y="0"/>
                      <a:pt x="993" y="2"/>
                      <a:pt x="977" y="6"/>
                    </a:cubicBezTo>
                    <a:cubicBezTo>
                      <a:pt x="762" y="30"/>
                      <a:pt x="596" y="125"/>
                      <a:pt x="405" y="268"/>
                    </a:cubicBezTo>
                    <a:cubicBezTo>
                      <a:pt x="239" y="387"/>
                      <a:pt x="119" y="578"/>
                      <a:pt x="24" y="744"/>
                    </a:cubicBezTo>
                    <a:cubicBezTo>
                      <a:pt x="0" y="840"/>
                      <a:pt x="24" y="935"/>
                      <a:pt x="72" y="983"/>
                    </a:cubicBezTo>
                    <a:cubicBezTo>
                      <a:pt x="97" y="989"/>
                      <a:pt x="123" y="992"/>
                      <a:pt x="148" y="992"/>
                    </a:cubicBezTo>
                    <a:cubicBezTo>
                      <a:pt x="215" y="992"/>
                      <a:pt x="275" y="970"/>
                      <a:pt x="310" y="935"/>
                    </a:cubicBezTo>
                    <a:cubicBezTo>
                      <a:pt x="381" y="768"/>
                      <a:pt x="501" y="649"/>
                      <a:pt x="620" y="578"/>
                    </a:cubicBezTo>
                    <a:cubicBezTo>
                      <a:pt x="739" y="483"/>
                      <a:pt x="882" y="387"/>
                      <a:pt x="1024" y="363"/>
                    </a:cubicBezTo>
                    <a:cubicBezTo>
                      <a:pt x="1144" y="292"/>
                      <a:pt x="1215" y="221"/>
                      <a:pt x="1191" y="125"/>
                    </a:cubicBezTo>
                    <a:cubicBezTo>
                      <a:pt x="1152" y="46"/>
                      <a:pt x="1096" y="0"/>
                      <a:pt x="1024"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grpSp>
        <p:nvGrpSpPr>
          <p:cNvPr id="3" name="Grupo 2">
            <a:extLst>
              <a:ext uri="{FF2B5EF4-FFF2-40B4-BE49-F238E27FC236}">
                <a16:creationId xmlns:a16="http://schemas.microsoft.com/office/drawing/2014/main" id="{5F1BF9E7-74C7-441F-BD57-231265C28538}"/>
              </a:ext>
            </a:extLst>
          </p:cNvPr>
          <p:cNvGrpSpPr/>
          <p:nvPr/>
        </p:nvGrpSpPr>
        <p:grpSpPr>
          <a:xfrm>
            <a:off x="9525037" y="3287026"/>
            <a:ext cx="682800" cy="682800"/>
            <a:chOff x="5458625" y="3072201"/>
            <a:chExt cx="682800" cy="682800"/>
          </a:xfrm>
        </p:grpSpPr>
        <p:sp>
          <p:nvSpPr>
            <p:cNvPr id="91" name="Google Shape;673;p56">
              <a:extLst>
                <a:ext uri="{FF2B5EF4-FFF2-40B4-BE49-F238E27FC236}">
                  <a16:creationId xmlns:a16="http://schemas.microsoft.com/office/drawing/2014/main" id="{2EFF25E7-CEBE-08D6-19D3-4E88552DB640}"/>
                </a:ext>
              </a:extLst>
            </p:cNvPr>
            <p:cNvSpPr/>
            <p:nvPr/>
          </p:nvSpPr>
          <p:spPr>
            <a:xfrm>
              <a:off x="5458625" y="3072201"/>
              <a:ext cx="682800" cy="682800"/>
            </a:xfrm>
            <a:prstGeom prst="rect">
              <a:avLst/>
            </a:prstGeom>
            <a:noFill/>
            <a:ln w="19050" cap="flat" cmpd="sng">
              <a:solidFill>
                <a:srgbClr val="6CB2E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105" name="Google Shape;740;p56">
              <a:extLst>
                <a:ext uri="{FF2B5EF4-FFF2-40B4-BE49-F238E27FC236}">
                  <a16:creationId xmlns:a16="http://schemas.microsoft.com/office/drawing/2014/main" id="{19C0B7E6-FAD2-E9A0-25B7-2D21A508D0EF}"/>
                </a:ext>
              </a:extLst>
            </p:cNvPr>
            <p:cNvGrpSpPr/>
            <p:nvPr/>
          </p:nvGrpSpPr>
          <p:grpSpPr>
            <a:xfrm>
              <a:off x="5679746" y="3199758"/>
              <a:ext cx="378255" cy="377447"/>
              <a:chOff x="4381965" y="2539074"/>
              <a:chExt cx="378255" cy="377447"/>
            </a:xfrm>
          </p:grpSpPr>
          <p:sp>
            <p:nvSpPr>
              <p:cNvPr id="106" name="Google Shape;741;p56">
                <a:extLst>
                  <a:ext uri="{FF2B5EF4-FFF2-40B4-BE49-F238E27FC236}">
                    <a16:creationId xmlns:a16="http://schemas.microsoft.com/office/drawing/2014/main" id="{251DCA62-24D4-9892-ED8D-8D290EA19A7D}"/>
                  </a:ext>
                </a:extLst>
              </p:cNvPr>
              <p:cNvSpPr/>
              <p:nvPr/>
            </p:nvSpPr>
            <p:spPr>
              <a:xfrm>
                <a:off x="4381965" y="2539074"/>
                <a:ext cx="378255" cy="377447"/>
              </a:xfrm>
              <a:custGeom>
                <a:avLst/>
                <a:gdLst/>
                <a:ahLst/>
                <a:cxnLst/>
                <a:rect l="l" t="t" r="r" b="b"/>
                <a:pathLst>
                  <a:path w="10765" h="10742" extrusionOk="0">
                    <a:moveTo>
                      <a:pt x="7573" y="334"/>
                    </a:moveTo>
                    <a:lnTo>
                      <a:pt x="7573" y="1334"/>
                    </a:lnTo>
                    <a:lnTo>
                      <a:pt x="5549" y="1334"/>
                    </a:lnTo>
                    <a:lnTo>
                      <a:pt x="5549" y="334"/>
                    </a:lnTo>
                    <a:close/>
                    <a:moveTo>
                      <a:pt x="7002" y="1692"/>
                    </a:moveTo>
                    <a:lnTo>
                      <a:pt x="6383" y="1977"/>
                    </a:lnTo>
                    <a:lnTo>
                      <a:pt x="6383" y="1692"/>
                    </a:lnTo>
                    <a:close/>
                    <a:moveTo>
                      <a:pt x="8859" y="1025"/>
                    </a:moveTo>
                    <a:lnTo>
                      <a:pt x="8455" y="1406"/>
                    </a:lnTo>
                    <a:cubicBezTo>
                      <a:pt x="8407" y="1453"/>
                      <a:pt x="8407" y="1549"/>
                      <a:pt x="8455" y="1620"/>
                    </a:cubicBezTo>
                    <a:lnTo>
                      <a:pt x="8859" y="2001"/>
                    </a:lnTo>
                    <a:lnTo>
                      <a:pt x="6978" y="2001"/>
                    </a:lnTo>
                    <a:lnTo>
                      <a:pt x="7812" y="1668"/>
                    </a:lnTo>
                    <a:cubicBezTo>
                      <a:pt x="7859" y="1644"/>
                      <a:pt x="7907" y="1573"/>
                      <a:pt x="7907" y="1525"/>
                    </a:cubicBezTo>
                    <a:lnTo>
                      <a:pt x="7907" y="1025"/>
                    </a:lnTo>
                    <a:close/>
                    <a:moveTo>
                      <a:pt x="2215" y="5430"/>
                    </a:moveTo>
                    <a:lnTo>
                      <a:pt x="2691" y="6383"/>
                    </a:lnTo>
                    <a:lnTo>
                      <a:pt x="2215" y="6812"/>
                    </a:lnTo>
                    <a:lnTo>
                      <a:pt x="1763" y="6383"/>
                    </a:lnTo>
                    <a:lnTo>
                      <a:pt x="2215" y="5430"/>
                    </a:lnTo>
                    <a:close/>
                    <a:moveTo>
                      <a:pt x="5406" y="3883"/>
                    </a:moveTo>
                    <a:lnTo>
                      <a:pt x="6954" y="7121"/>
                    </a:lnTo>
                    <a:lnTo>
                      <a:pt x="6740" y="7336"/>
                    </a:lnTo>
                    <a:lnTo>
                      <a:pt x="6168" y="6764"/>
                    </a:lnTo>
                    <a:cubicBezTo>
                      <a:pt x="6145" y="6728"/>
                      <a:pt x="6109" y="6710"/>
                      <a:pt x="6070" y="6710"/>
                    </a:cubicBezTo>
                    <a:cubicBezTo>
                      <a:pt x="6031" y="6710"/>
                      <a:pt x="5990" y="6728"/>
                      <a:pt x="5954" y="6764"/>
                    </a:cubicBezTo>
                    <a:lnTo>
                      <a:pt x="5406" y="7336"/>
                    </a:lnTo>
                    <a:lnTo>
                      <a:pt x="4835" y="6764"/>
                    </a:lnTo>
                    <a:cubicBezTo>
                      <a:pt x="4799" y="6728"/>
                      <a:pt x="4763" y="6710"/>
                      <a:pt x="4728" y="6710"/>
                    </a:cubicBezTo>
                    <a:cubicBezTo>
                      <a:pt x="4692" y="6710"/>
                      <a:pt x="4656" y="6728"/>
                      <a:pt x="4620" y="6764"/>
                    </a:cubicBezTo>
                    <a:lnTo>
                      <a:pt x="4049" y="7336"/>
                    </a:lnTo>
                    <a:lnTo>
                      <a:pt x="3858" y="7121"/>
                    </a:lnTo>
                    <a:lnTo>
                      <a:pt x="5406" y="3883"/>
                    </a:lnTo>
                    <a:close/>
                    <a:moveTo>
                      <a:pt x="8907" y="6383"/>
                    </a:moveTo>
                    <a:lnTo>
                      <a:pt x="9360" y="7217"/>
                    </a:lnTo>
                    <a:lnTo>
                      <a:pt x="8907" y="7645"/>
                    </a:lnTo>
                    <a:lnTo>
                      <a:pt x="8455" y="7217"/>
                    </a:lnTo>
                    <a:lnTo>
                      <a:pt x="8907" y="6383"/>
                    </a:lnTo>
                    <a:close/>
                    <a:moveTo>
                      <a:pt x="5406" y="1"/>
                    </a:moveTo>
                    <a:cubicBezTo>
                      <a:pt x="5311" y="1"/>
                      <a:pt x="5240" y="72"/>
                      <a:pt x="5240" y="144"/>
                    </a:cubicBezTo>
                    <a:lnTo>
                      <a:pt x="5240" y="3525"/>
                    </a:lnTo>
                    <a:lnTo>
                      <a:pt x="3454" y="7264"/>
                    </a:lnTo>
                    <a:lnTo>
                      <a:pt x="2358" y="5002"/>
                    </a:lnTo>
                    <a:cubicBezTo>
                      <a:pt x="2334" y="4942"/>
                      <a:pt x="2275" y="4912"/>
                      <a:pt x="2218" y="4912"/>
                    </a:cubicBezTo>
                    <a:cubicBezTo>
                      <a:pt x="2162" y="4912"/>
                      <a:pt x="2108" y="4942"/>
                      <a:pt x="2096" y="5002"/>
                    </a:cubicBezTo>
                    <a:lnTo>
                      <a:pt x="96" y="9241"/>
                    </a:lnTo>
                    <a:cubicBezTo>
                      <a:pt x="72" y="9288"/>
                      <a:pt x="96" y="9384"/>
                      <a:pt x="167" y="9431"/>
                    </a:cubicBezTo>
                    <a:cubicBezTo>
                      <a:pt x="188" y="9445"/>
                      <a:pt x="211" y="9451"/>
                      <a:pt x="234" y="9451"/>
                    </a:cubicBezTo>
                    <a:cubicBezTo>
                      <a:pt x="288" y="9451"/>
                      <a:pt x="341" y="9417"/>
                      <a:pt x="358" y="9384"/>
                    </a:cubicBezTo>
                    <a:lnTo>
                      <a:pt x="1620" y="6740"/>
                    </a:lnTo>
                    <a:lnTo>
                      <a:pt x="2096" y="7217"/>
                    </a:lnTo>
                    <a:cubicBezTo>
                      <a:pt x="2120" y="7240"/>
                      <a:pt x="2156" y="7252"/>
                      <a:pt x="2194" y="7252"/>
                    </a:cubicBezTo>
                    <a:cubicBezTo>
                      <a:pt x="2233" y="7252"/>
                      <a:pt x="2275" y="7240"/>
                      <a:pt x="2310" y="7217"/>
                    </a:cubicBezTo>
                    <a:lnTo>
                      <a:pt x="2811" y="6693"/>
                    </a:lnTo>
                    <a:lnTo>
                      <a:pt x="3263" y="7645"/>
                    </a:lnTo>
                    <a:lnTo>
                      <a:pt x="1906" y="10455"/>
                    </a:lnTo>
                    <a:lnTo>
                      <a:pt x="191" y="10455"/>
                    </a:lnTo>
                    <a:cubicBezTo>
                      <a:pt x="120" y="10455"/>
                      <a:pt x="48" y="10503"/>
                      <a:pt x="48" y="10574"/>
                    </a:cubicBezTo>
                    <a:cubicBezTo>
                      <a:pt x="0" y="10670"/>
                      <a:pt x="96" y="10741"/>
                      <a:pt x="191" y="10741"/>
                    </a:cubicBezTo>
                    <a:lnTo>
                      <a:pt x="6621" y="10741"/>
                    </a:lnTo>
                    <a:cubicBezTo>
                      <a:pt x="6668" y="10741"/>
                      <a:pt x="6764" y="10693"/>
                      <a:pt x="6764" y="10622"/>
                    </a:cubicBezTo>
                    <a:cubicBezTo>
                      <a:pt x="6788" y="10551"/>
                      <a:pt x="6716" y="10455"/>
                      <a:pt x="6621" y="10455"/>
                    </a:cubicBezTo>
                    <a:lnTo>
                      <a:pt x="2263" y="10455"/>
                    </a:lnTo>
                    <a:lnTo>
                      <a:pt x="3692" y="7478"/>
                    </a:lnTo>
                    <a:lnTo>
                      <a:pt x="3930" y="7717"/>
                    </a:lnTo>
                    <a:cubicBezTo>
                      <a:pt x="3966" y="7740"/>
                      <a:pt x="4007" y="7752"/>
                      <a:pt x="4046" y="7752"/>
                    </a:cubicBezTo>
                    <a:cubicBezTo>
                      <a:pt x="4085" y="7752"/>
                      <a:pt x="4120" y="7740"/>
                      <a:pt x="4144" y="7717"/>
                    </a:cubicBezTo>
                    <a:lnTo>
                      <a:pt x="4716" y="7145"/>
                    </a:lnTo>
                    <a:lnTo>
                      <a:pt x="5287" y="7717"/>
                    </a:lnTo>
                    <a:cubicBezTo>
                      <a:pt x="5311" y="7740"/>
                      <a:pt x="5347" y="7752"/>
                      <a:pt x="5383" y="7752"/>
                    </a:cubicBezTo>
                    <a:cubicBezTo>
                      <a:pt x="5418" y="7752"/>
                      <a:pt x="5454" y="7740"/>
                      <a:pt x="5478" y="7717"/>
                    </a:cubicBezTo>
                    <a:lnTo>
                      <a:pt x="6049" y="7145"/>
                    </a:lnTo>
                    <a:lnTo>
                      <a:pt x="6621" y="7717"/>
                    </a:lnTo>
                    <a:cubicBezTo>
                      <a:pt x="6645" y="7740"/>
                      <a:pt x="6680" y="7752"/>
                      <a:pt x="6719" y="7752"/>
                    </a:cubicBezTo>
                    <a:cubicBezTo>
                      <a:pt x="6758" y="7752"/>
                      <a:pt x="6799" y="7740"/>
                      <a:pt x="6835" y="7717"/>
                    </a:cubicBezTo>
                    <a:lnTo>
                      <a:pt x="7073" y="7478"/>
                    </a:lnTo>
                    <a:lnTo>
                      <a:pt x="8502" y="10455"/>
                    </a:lnTo>
                    <a:lnTo>
                      <a:pt x="7431" y="10455"/>
                    </a:lnTo>
                    <a:cubicBezTo>
                      <a:pt x="7359" y="10455"/>
                      <a:pt x="7264" y="10503"/>
                      <a:pt x="7264" y="10574"/>
                    </a:cubicBezTo>
                    <a:cubicBezTo>
                      <a:pt x="7240" y="10670"/>
                      <a:pt x="7335" y="10741"/>
                      <a:pt x="7431" y="10741"/>
                    </a:cubicBezTo>
                    <a:lnTo>
                      <a:pt x="10574" y="10741"/>
                    </a:lnTo>
                    <a:cubicBezTo>
                      <a:pt x="10646" y="10741"/>
                      <a:pt x="10717" y="10693"/>
                      <a:pt x="10717" y="10622"/>
                    </a:cubicBezTo>
                    <a:cubicBezTo>
                      <a:pt x="10765" y="10503"/>
                      <a:pt x="10669" y="10431"/>
                      <a:pt x="10574" y="10431"/>
                    </a:cubicBezTo>
                    <a:lnTo>
                      <a:pt x="8812" y="10431"/>
                    </a:lnTo>
                    <a:lnTo>
                      <a:pt x="7859" y="8407"/>
                    </a:lnTo>
                    <a:lnTo>
                      <a:pt x="8312" y="7526"/>
                    </a:lnTo>
                    <a:lnTo>
                      <a:pt x="8788" y="8002"/>
                    </a:lnTo>
                    <a:cubicBezTo>
                      <a:pt x="8824" y="8038"/>
                      <a:pt x="8859" y="8056"/>
                      <a:pt x="8895" y="8056"/>
                    </a:cubicBezTo>
                    <a:cubicBezTo>
                      <a:pt x="8931" y="8056"/>
                      <a:pt x="8967" y="8038"/>
                      <a:pt x="9002" y="8002"/>
                    </a:cubicBezTo>
                    <a:lnTo>
                      <a:pt x="9479" y="7526"/>
                    </a:lnTo>
                    <a:lnTo>
                      <a:pt x="10431" y="9384"/>
                    </a:lnTo>
                    <a:cubicBezTo>
                      <a:pt x="10446" y="9441"/>
                      <a:pt x="10495" y="9473"/>
                      <a:pt x="10553" y="9473"/>
                    </a:cubicBezTo>
                    <a:cubicBezTo>
                      <a:pt x="10590" y="9473"/>
                      <a:pt x="10632" y="9459"/>
                      <a:pt x="10669" y="9431"/>
                    </a:cubicBezTo>
                    <a:cubicBezTo>
                      <a:pt x="10717" y="9407"/>
                      <a:pt x="10765" y="9312"/>
                      <a:pt x="10717" y="9241"/>
                    </a:cubicBezTo>
                    <a:lnTo>
                      <a:pt x="9050" y="5978"/>
                    </a:lnTo>
                    <a:cubicBezTo>
                      <a:pt x="9026" y="5919"/>
                      <a:pt x="8978" y="5889"/>
                      <a:pt x="8928" y="5889"/>
                    </a:cubicBezTo>
                    <a:cubicBezTo>
                      <a:pt x="8877" y="5889"/>
                      <a:pt x="8824" y="5919"/>
                      <a:pt x="8788" y="5978"/>
                    </a:cubicBezTo>
                    <a:lnTo>
                      <a:pt x="7716" y="8050"/>
                    </a:lnTo>
                    <a:lnTo>
                      <a:pt x="5573" y="3525"/>
                    </a:lnTo>
                    <a:lnTo>
                      <a:pt x="5573" y="1692"/>
                    </a:lnTo>
                    <a:lnTo>
                      <a:pt x="6121" y="1692"/>
                    </a:lnTo>
                    <a:lnTo>
                      <a:pt x="6121" y="2216"/>
                    </a:lnTo>
                    <a:cubicBezTo>
                      <a:pt x="6121" y="2239"/>
                      <a:pt x="6121" y="2287"/>
                      <a:pt x="6145" y="2287"/>
                    </a:cubicBezTo>
                    <a:cubicBezTo>
                      <a:pt x="6168" y="2358"/>
                      <a:pt x="6240" y="2358"/>
                      <a:pt x="6287" y="2358"/>
                    </a:cubicBezTo>
                    <a:lnTo>
                      <a:pt x="9264" y="2358"/>
                    </a:lnTo>
                    <a:cubicBezTo>
                      <a:pt x="9407" y="2358"/>
                      <a:pt x="9479" y="2168"/>
                      <a:pt x="9383" y="2096"/>
                    </a:cubicBezTo>
                    <a:lnTo>
                      <a:pt x="8812" y="1525"/>
                    </a:lnTo>
                    <a:lnTo>
                      <a:pt x="9383" y="953"/>
                    </a:lnTo>
                    <a:cubicBezTo>
                      <a:pt x="9479" y="858"/>
                      <a:pt x="9407" y="691"/>
                      <a:pt x="9264" y="691"/>
                    </a:cubicBezTo>
                    <a:lnTo>
                      <a:pt x="7907" y="691"/>
                    </a:lnTo>
                    <a:lnTo>
                      <a:pt x="7907" y="144"/>
                    </a:lnTo>
                    <a:cubicBezTo>
                      <a:pt x="7907" y="72"/>
                      <a:pt x="7835" y="1"/>
                      <a:pt x="7740"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07" name="Google Shape;742;p56">
                <a:extLst>
                  <a:ext uri="{FF2B5EF4-FFF2-40B4-BE49-F238E27FC236}">
                    <a16:creationId xmlns:a16="http://schemas.microsoft.com/office/drawing/2014/main" id="{22D7766C-19EA-7A00-15BA-7FC3D2465472}"/>
                  </a:ext>
                </a:extLst>
              </p:cNvPr>
              <p:cNvSpPr/>
              <p:nvPr/>
            </p:nvSpPr>
            <p:spPr>
              <a:xfrm>
                <a:off x="4481545" y="2558083"/>
                <a:ext cx="56923" cy="85876"/>
              </a:xfrm>
              <a:custGeom>
                <a:avLst/>
                <a:gdLst/>
                <a:ahLst/>
                <a:cxnLst/>
                <a:rect l="l" t="t" r="r" b="b"/>
                <a:pathLst>
                  <a:path w="1620" h="2444" extrusionOk="0">
                    <a:moveTo>
                      <a:pt x="789" y="0"/>
                    </a:moveTo>
                    <a:cubicBezTo>
                      <a:pt x="696" y="0"/>
                      <a:pt x="620" y="70"/>
                      <a:pt x="620" y="150"/>
                    </a:cubicBezTo>
                    <a:lnTo>
                      <a:pt x="620" y="317"/>
                    </a:lnTo>
                    <a:cubicBezTo>
                      <a:pt x="238" y="412"/>
                      <a:pt x="0" y="889"/>
                      <a:pt x="381" y="1317"/>
                    </a:cubicBezTo>
                    <a:cubicBezTo>
                      <a:pt x="429" y="1365"/>
                      <a:pt x="500" y="1365"/>
                      <a:pt x="572" y="1365"/>
                    </a:cubicBezTo>
                    <a:lnTo>
                      <a:pt x="905" y="1365"/>
                    </a:lnTo>
                    <a:cubicBezTo>
                      <a:pt x="929" y="1365"/>
                      <a:pt x="953" y="1365"/>
                      <a:pt x="953" y="1389"/>
                    </a:cubicBezTo>
                    <a:cubicBezTo>
                      <a:pt x="1143" y="1579"/>
                      <a:pt x="1024" y="1817"/>
                      <a:pt x="810" y="1817"/>
                    </a:cubicBezTo>
                    <a:lnTo>
                      <a:pt x="596" y="1817"/>
                    </a:lnTo>
                    <a:cubicBezTo>
                      <a:pt x="548" y="1817"/>
                      <a:pt x="500" y="1746"/>
                      <a:pt x="548" y="1698"/>
                    </a:cubicBezTo>
                    <a:cubicBezTo>
                      <a:pt x="584" y="1590"/>
                      <a:pt x="497" y="1467"/>
                      <a:pt x="379" y="1467"/>
                    </a:cubicBezTo>
                    <a:cubicBezTo>
                      <a:pt x="342" y="1467"/>
                      <a:pt x="302" y="1479"/>
                      <a:pt x="262" y="1508"/>
                    </a:cubicBezTo>
                    <a:cubicBezTo>
                      <a:pt x="262" y="1508"/>
                      <a:pt x="238" y="1555"/>
                      <a:pt x="238" y="1579"/>
                    </a:cubicBezTo>
                    <a:cubicBezTo>
                      <a:pt x="215" y="1841"/>
                      <a:pt x="429" y="2079"/>
                      <a:pt x="667" y="2103"/>
                    </a:cubicBezTo>
                    <a:lnTo>
                      <a:pt x="667" y="2317"/>
                    </a:lnTo>
                    <a:cubicBezTo>
                      <a:pt x="667" y="2341"/>
                      <a:pt x="667" y="2341"/>
                      <a:pt x="691" y="2389"/>
                    </a:cubicBezTo>
                    <a:cubicBezTo>
                      <a:pt x="730" y="2428"/>
                      <a:pt x="773" y="2444"/>
                      <a:pt x="815" y="2444"/>
                    </a:cubicBezTo>
                    <a:cubicBezTo>
                      <a:pt x="901" y="2444"/>
                      <a:pt x="977" y="2374"/>
                      <a:pt x="977" y="2294"/>
                    </a:cubicBezTo>
                    <a:lnTo>
                      <a:pt x="977" y="2103"/>
                    </a:lnTo>
                    <a:cubicBezTo>
                      <a:pt x="1358" y="2008"/>
                      <a:pt x="1620" y="1555"/>
                      <a:pt x="1215" y="1127"/>
                    </a:cubicBezTo>
                    <a:cubicBezTo>
                      <a:pt x="1167" y="1079"/>
                      <a:pt x="1096" y="1032"/>
                      <a:pt x="1048" y="1032"/>
                    </a:cubicBezTo>
                    <a:lnTo>
                      <a:pt x="810" y="1032"/>
                    </a:lnTo>
                    <a:cubicBezTo>
                      <a:pt x="691" y="1032"/>
                      <a:pt x="596" y="936"/>
                      <a:pt x="572" y="817"/>
                    </a:cubicBezTo>
                    <a:cubicBezTo>
                      <a:pt x="572" y="722"/>
                      <a:pt x="667" y="579"/>
                      <a:pt x="786" y="579"/>
                    </a:cubicBezTo>
                    <a:lnTo>
                      <a:pt x="929" y="579"/>
                    </a:lnTo>
                    <a:cubicBezTo>
                      <a:pt x="1024" y="579"/>
                      <a:pt x="1096" y="674"/>
                      <a:pt x="1096" y="770"/>
                    </a:cubicBezTo>
                    <a:lnTo>
                      <a:pt x="1096" y="889"/>
                    </a:lnTo>
                    <a:cubicBezTo>
                      <a:pt x="1096" y="984"/>
                      <a:pt x="1167" y="1032"/>
                      <a:pt x="1263" y="1032"/>
                    </a:cubicBezTo>
                    <a:cubicBezTo>
                      <a:pt x="1334" y="1032"/>
                      <a:pt x="1405" y="984"/>
                      <a:pt x="1405" y="889"/>
                    </a:cubicBezTo>
                    <a:lnTo>
                      <a:pt x="1405" y="793"/>
                    </a:lnTo>
                    <a:cubicBezTo>
                      <a:pt x="1405" y="531"/>
                      <a:pt x="1191" y="317"/>
                      <a:pt x="953" y="317"/>
                    </a:cubicBezTo>
                    <a:lnTo>
                      <a:pt x="953" y="127"/>
                    </a:lnTo>
                    <a:cubicBezTo>
                      <a:pt x="953" y="79"/>
                      <a:pt x="953" y="79"/>
                      <a:pt x="929" y="55"/>
                    </a:cubicBezTo>
                    <a:cubicBezTo>
                      <a:pt x="883" y="16"/>
                      <a:pt x="834" y="0"/>
                      <a:pt x="789"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08" name="Google Shape;743;p56">
                <a:extLst>
                  <a:ext uri="{FF2B5EF4-FFF2-40B4-BE49-F238E27FC236}">
                    <a16:creationId xmlns:a16="http://schemas.microsoft.com/office/drawing/2014/main" id="{D3935BA7-A361-CD47-E4D5-D930855DF23D}"/>
                  </a:ext>
                </a:extLst>
              </p:cNvPr>
              <p:cNvSpPr/>
              <p:nvPr/>
            </p:nvSpPr>
            <p:spPr>
              <a:xfrm>
                <a:off x="4386146" y="2635667"/>
                <a:ext cx="54428" cy="85279"/>
              </a:xfrm>
              <a:custGeom>
                <a:avLst/>
                <a:gdLst/>
                <a:ahLst/>
                <a:cxnLst/>
                <a:rect l="l" t="t" r="r" b="b"/>
                <a:pathLst>
                  <a:path w="1549" h="2427" extrusionOk="0">
                    <a:moveTo>
                      <a:pt x="781" y="1"/>
                    </a:moveTo>
                    <a:cubicBezTo>
                      <a:pt x="702" y="1"/>
                      <a:pt x="643" y="57"/>
                      <a:pt x="643" y="133"/>
                    </a:cubicBezTo>
                    <a:lnTo>
                      <a:pt x="643" y="324"/>
                    </a:lnTo>
                    <a:cubicBezTo>
                      <a:pt x="239" y="419"/>
                      <a:pt x="1" y="895"/>
                      <a:pt x="405" y="1300"/>
                    </a:cubicBezTo>
                    <a:cubicBezTo>
                      <a:pt x="429" y="1372"/>
                      <a:pt x="524" y="1372"/>
                      <a:pt x="572" y="1372"/>
                    </a:cubicBezTo>
                    <a:lnTo>
                      <a:pt x="905" y="1372"/>
                    </a:lnTo>
                    <a:cubicBezTo>
                      <a:pt x="929" y="1372"/>
                      <a:pt x="953" y="1372"/>
                      <a:pt x="953" y="1395"/>
                    </a:cubicBezTo>
                    <a:cubicBezTo>
                      <a:pt x="1144" y="1562"/>
                      <a:pt x="1025" y="1800"/>
                      <a:pt x="810" y="1800"/>
                    </a:cubicBezTo>
                    <a:lnTo>
                      <a:pt x="548" y="1800"/>
                    </a:lnTo>
                    <a:cubicBezTo>
                      <a:pt x="477" y="1800"/>
                      <a:pt x="453" y="1753"/>
                      <a:pt x="477" y="1681"/>
                    </a:cubicBezTo>
                    <a:cubicBezTo>
                      <a:pt x="530" y="1576"/>
                      <a:pt x="439" y="1470"/>
                      <a:pt x="331" y="1470"/>
                    </a:cubicBezTo>
                    <a:cubicBezTo>
                      <a:pt x="293" y="1470"/>
                      <a:pt x="252" y="1483"/>
                      <a:pt x="215" y="1515"/>
                    </a:cubicBezTo>
                    <a:cubicBezTo>
                      <a:pt x="215" y="1515"/>
                      <a:pt x="191" y="1538"/>
                      <a:pt x="191" y="1562"/>
                    </a:cubicBezTo>
                    <a:cubicBezTo>
                      <a:pt x="167" y="1848"/>
                      <a:pt x="358" y="2086"/>
                      <a:pt x="596" y="2110"/>
                    </a:cubicBezTo>
                    <a:lnTo>
                      <a:pt x="596" y="2324"/>
                    </a:lnTo>
                    <a:cubicBezTo>
                      <a:pt x="596" y="2348"/>
                      <a:pt x="596" y="2348"/>
                      <a:pt x="643" y="2372"/>
                    </a:cubicBezTo>
                    <a:cubicBezTo>
                      <a:pt x="682" y="2411"/>
                      <a:pt x="726" y="2427"/>
                      <a:pt x="767" y="2427"/>
                    </a:cubicBezTo>
                    <a:cubicBezTo>
                      <a:pt x="853" y="2427"/>
                      <a:pt x="929" y="2357"/>
                      <a:pt x="929" y="2277"/>
                    </a:cubicBezTo>
                    <a:lnTo>
                      <a:pt x="929" y="2110"/>
                    </a:lnTo>
                    <a:cubicBezTo>
                      <a:pt x="1310" y="2015"/>
                      <a:pt x="1548" y="1538"/>
                      <a:pt x="1167" y="1110"/>
                    </a:cubicBezTo>
                    <a:cubicBezTo>
                      <a:pt x="1120" y="1062"/>
                      <a:pt x="1048" y="1038"/>
                      <a:pt x="1001" y="1038"/>
                    </a:cubicBezTo>
                    <a:lnTo>
                      <a:pt x="763" y="1038"/>
                    </a:lnTo>
                    <a:cubicBezTo>
                      <a:pt x="643" y="1038"/>
                      <a:pt x="548" y="943"/>
                      <a:pt x="524" y="824"/>
                    </a:cubicBezTo>
                    <a:cubicBezTo>
                      <a:pt x="524" y="705"/>
                      <a:pt x="596" y="586"/>
                      <a:pt x="715" y="586"/>
                    </a:cubicBezTo>
                    <a:lnTo>
                      <a:pt x="882" y="586"/>
                    </a:lnTo>
                    <a:cubicBezTo>
                      <a:pt x="953" y="586"/>
                      <a:pt x="1048" y="681"/>
                      <a:pt x="1048" y="752"/>
                    </a:cubicBezTo>
                    <a:lnTo>
                      <a:pt x="1048" y="872"/>
                    </a:lnTo>
                    <a:cubicBezTo>
                      <a:pt x="1120" y="967"/>
                      <a:pt x="1167" y="1038"/>
                      <a:pt x="1263" y="1038"/>
                    </a:cubicBezTo>
                    <a:cubicBezTo>
                      <a:pt x="1358" y="1038"/>
                      <a:pt x="1406" y="967"/>
                      <a:pt x="1406" y="895"/>
                    </a:cubicBezTo>
                    <a:lnTo>
                      <a:pt x="1406" y="776"/>
                    </a:lnTo>
                    <a:cubicBezTo>
                      <a:pt x="1406" y="491"/>
                      <a:pt x="1191" y="300"/>
                      <a:pt x="953" y="300"/>
                    </a:cubicBezTo>
                    <a:lnTo>
                      <a:pt x="953" y="109"/>
                    </a:lnTo>
                    <a:cubicBezTo>
                      <a:pt x="953" y="86"/>
                      <a:pt x="953" y="86"/>
                      <a:pt x="929" y="62"/>
                    </a:cubicBezTo>
                    <a:cubicBezTo>
                      <a:pt x="878" y="19"/>
                      <a:pt x="826" y="1"/>
                      <a:pt x="781" y="1"/>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09" name="Google Shape;744;p56">
                <a:extLst>
                  <a:ext uri="{FF2B5EF4-FFF2-40B4-BE49-F238E27FC236}">
                    <a16:creationId xmlns:a16="http://schemas.microsoft.com/office/drawing/2014/main" id="{43C86B27-E20F-D952-9D1A-22146DE92258}"/>
                  </a:ext>
                </a:extLst>
              </p:cNvPr>
              <p:cNvSpPr/>
              <p:nvPr/>
            </p:nvSpPr>
            <p:spPr>
              <a:xfrm>
                <a:off x="4637169" y="2658506"/>
                <a:ext cx="49403" cy="86895"/>
              </a:xfrm>
              <a:custGeom>
                <a:avLst/>
                <a:gdLst/>
                <a:ahLst/>
                <a:cxnLst/>
                <a:rect l="l" t="t" r="r" b="b"/>
                <a:pathLst>
                  <a:path w="1406" h="2473" extrusionOk="0">
                    <a:moveTo>
                      <a:pt x="795" y="0"/>
                    </a:moveTo>
                    <a:cubicBezTo>
                      <a:pt x="709" y="0"/>
                      <a:pt x="644" y="70"/>
                      <a:pt x="644" y="150"/>
                    </a:cubicBezTo>
                    <a:lnTo>
                      <a:pt x="644" y="317"/>
                    </a:lnTo>
                    <a:cubicBezTo>
                      <a:pt x="239" y="412"/>
                      <a:pt x="1" y="888"/>
                      <a:pt x="406" y="1317"/>
                    </a:cubicBezTo>
                    <a:cubicBezTo>
                      <a:pt x="430" y="1365"/>
                      <a:pt x="477" y="1365"/>
                      <a:pt x="572" y="1365"/>
                    </a:cubicBezTo>
                    <a:lnTo>
                      <a:pt x="906" y="1365"/>
                    </a:lnTo>
                    <a:cubicBezTo>
                      <a:pt x="930" y="1365"/>
                      <a:pt x="953" y="1365"/>
                      <a:pt x="953" y="1388"/>
                    </a:cubicBezTo>
                    <a:cubicBezTo>
                      <a:pt x="1144" y="1579"/>
                      <a:pt x="1025" y="1817"/>
                      <a:pt x="811" y="1817"/>
                    </a:cubicBezTo>
                    <a:lnTo>
                      <a:pt x="644" y="1817"/>
                    </a:lnTo>
                    <a:cubicBezTo>
                      <a:pt x="549" y="1817"/>
                      <a:pt x="453" y="1746"/>
                      <a:pt x="453" y="1674"/>
                    </a:cubicBezTo>
                    <a:cubicBezTo>
                      <a:pt x="453" y="1571"/>
                      <a:pt x="381" y="1503"/>
                      <a:pt x="284" y="1503"/>
                    </a:cubicBezTo>
                    <a:cubicBezTo>
                      <a:pt x="269" y="1503"/>
                      <a:pt x="254" y="1504"/>
                      <a:pt x="239" y="1508"/>
                    </a:cubicBezTo>
                    <a:cubicBezTo>
                      <a:pt x="191" y="1555"/>
                      <a:pt x="120" y="1603"/>
                      <a:pt x="120" y="1674"/>
                    </a:cubicBezTo>
                    <a:cubicBezTo>
                      <a:pt x="120" y="1912"/>
                      <a:pt x="334" y="2103"/>
                      <a:pt x="572" y="2151"/>
                    </a:cubicBezTo>
                    <a:lnTo>
                      <a:pt x="572" y="2317"/>
                    </a:lnTo>
                    <a:cubicBezTo>
                      <a:pt x="572" y="2389"/>
                      <a:pt x="596" y="2436"/>
                      <a:pt x="691" y="2460"/>
                    </a:cubicBezTo>
                    <a:cubicBezTo>
                      <a:pt x="713" y="2469"/>
                      <a:pt x="734" y="2473"/>
                      <a:pt x="754" y="2473"/>
                    </a:cubicBezTo>
                    <a:cubicBezTo>
                      <a:pt x="842" y="2473"/>
                      <a:pt x="906" y="2395"/>
                      <a:pt x="906" y="2317"/>
                    </a:cubicBezTo>
                    <a:lnTo>
                      <a:pt x="906" y="2151"/>
                    </a:lnTo>
                    <a:cubicBezTo>
                      <a:pt x="1144" y="2079"/>
                      <a:pt x="1358" y="1865"/>
                      <a:pt x="1358" y="1603"/>
                    </a:cubicBezTo>
                    <a:cubicBezTo>
                      <a:pt x="1358" y="1317"/>
                      <a:pt x="1072" y="1031"/>
                      <a:pt x="811" y="1031"/>
                    </a:cubicBezTo>
                    <a:lnTo>
                      <a:pt x="715" y="1031"/>
                    </a:lnTo>
                    <a:cubicBezTo>
                      <a:pt x="644" y="1031"/>
                      <a:pt x="549" y="984"/>
                      <a:pt x="525" y="888"/>
                    </a:cubicBezTo>
                    <a:cubicBezTo>
                      <a:pt x="453" y="745"/>
                      <a:pt x="572" y="603"/>
                      <a:pt x="715" y="603"/>
                    </a:cubicBezTo>
                    <a:lnTo>
                      <a:pt x="906" y="603"/>
                    </a:lnTo>
                    <a:cubicBezTo>
                      <a:pt x="1001" y="603"/>
                      <a:pt x="1072" y="650"/>
                      <a:pt x="1072" y="769"/>
                    </a:cubicBezTo>
                    <a:lnTo>
                      <a:pt x="1072" y="888"/>
                    </a:lnTo>
                    <a:cubicBezTo>
                      <a:pt x="1072" y="960"/>
                      <a:pt x="1120" y="1007"/>
                      <a:pt x="1192" y="1031"/>
                    </a:cubicBezTo>
                    <a:cubicBezTo>
                      <a:pt x="1213" y="1040"/>
                      <a:pt x="1234" y="1044"/>
                      <a:pt x="1254" y="1044"/>
                    </a:cubicBezTo>
                    <a:cubicBezTo>
                      <a:pt x="1342" y="1044"/>
                      <a:pt x="1406" y="966"/>
                      <a:pt x="1406" y="888"/>
                    </a:cubicBezTo>
                    <a:lnTo>
                      <a:pt x="1406" y="793"/>
                    </a:lnTo>
                    <a:cubicBezTo>
                      <a:pt x="1406" y="531"/>
                      <a:pt x="1192" y="317"/>
                      <a:pt x="953" y="317"/>
                    </a:cubicBezTo>
                    <a:lnTo>
                      <a:pt x="953" y="126"/>
                    </a:lnTo>
                    <a:cubicBezTo>
                      <a:pt x="953" y="79"/>
                      <a:pt x="953" y="79"/>
                      <a:pt x="930" y="55"/>
                    </a:cubicBezTo>
                    <a:cubicBezTo>
                      <a:pt x="883" y="16"/>
                      <a:pt x="837" y="0"/>
                      <a:pt x="795" y="0"/>
                    </a:cubicBezTo>
                    <a:close/>
                  </a:path>
                </a:pathLst>
              </a:custGeom>
              <a:solidFill>
                <a:schemeClr val="l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nvGrpSpPr>
            <p:cNvPr id="112" name="Google Shape;712;p56">
              <a:extLst>
                <a:ext uri="{FF2B5EF4-FFF2-40B4-BE49-F238E27FC236}">
                  <a16:creationId xmlns:a16="http://schemas.microsoft.com/office/drawing/2014/main" id="{E605759A-CC17-6A74-C603-CA1DDB0D5C87}"/>
                </a:ext>
              </a:extLst>
            </p:cNvPr>
            <p:cNvGrpSpPr/>
            <p:nvPr/>
          </p:nvGrpSpPr>
          <p:grpSpPr>
            <a:xfrm>
              <a:off x="5723351" y="3249158"/>
              <a:ext cx="342274" cy="376604"/>
              <a:chOff x="7366028" y="2539496"/>
              <a:chExt cx="342274" cy="376604"/>
            </a:xfrm>
          </p:grpSpPr>
          <p:sp>
            <p:nvSpPr>
              <p:cNvPr id="127" name="Google Shape;713;p56">
                <a:extLst>
                  <a:ext uri="{FF2B5EF4-FFF2-40B4-BE49-F238E27FC236}">
                    <a16:creationId xmlns:a16="http://schemas.microsoft.com/office/drawing/2014/main" id="{1915BFF2-01C1-8C27-67D5-2DC4E165F815}"/>
                  </a:ext>
                </a:extLst>
              </p:cNvPr>
              <p:cNvSpPr/>
              <p:nvPr/>
            </p:nvSpPr>
            <p:spPr>
              <a:xfrm>
                <a:off x="7366028" y="2669786"/>
                <a:ext cx="53585" cy="86719"/>
              </a:xfrm>
              <a:custGeom>
                <a:avLst/>
                <a:gdLst/>
                <a:ahLst/>
                <a:cxnLst/>
                <a:rect l="l" t="t" r="r" b="b"/>
                <a:pathLst>
                  <a:path w="1525" h="2468" extrusionOk="0">
                    <a:moveTo>
                      <a:pt x="716" y="1"/>
                    </a:moveTo>
                    <a:cubicBezTo>
                      <a:pt x="637" y="1"/>
                      <a:pt x="572" y="70"/>
                      <a:pt x="572" y="150"/>
                    </a:cubicBezTo>
                    <a:lnTo>
                      <a:pt x="572" y="317"/>
                    </a:lnTo>
                    <a:cubicBezTo>
                      <a:pt x="215" y="389"/>
                      <a:pt x="0" y="889"/>
                      <a:pt x="358" y="1294"/>
                    </a:cubicBezTo>
                    <a:cubicBezTo>
                      <a:pt x="381" y="1365"/>
                      <a:pt x="477" y="1389"/>
                      <a:pt x="524" y="1389"/>
                    </a:cubicBezTo>
                    <a:lnTo>
                      <a:pt x="834" y="1389"/>
                    </a:lnTo>
                    <a:cubicBezTo>
                      <a:pt x="858" y="1389"/>
                      <a:pt x="882" y="1389"/>
                      <a:pt x="882" y="1413"/>
                    </a:cubicBezTo>
                    <a:cubicBezTo>
                      <a:pt x="1048" y="1603"/>
                      <a:pt x="929" y="1841"/>
                      <a:pt x="762" y="1841"/>
                    </a:cubicBezTo>
                    <a:lnTo>
                      <a:pt x="501" y="1841"/>
                    </a:lnTo>
                    <a:cubicBezTo>
                      <a:pt x="453" y="1841"/>
                      <a:pt x="405" y="1770"/>
                      <a:pt x="453" y="1722"/>
                    </a:cubicBezTo>
                    <a:cubicBezTo>
                      <a:pt x="489" y="1614"/>
                      <a:pt x="401" y="1491"/>
                      <a:pt x="284" y="1491"/>
                    </a:cubicBezTo>
                    <a:cubicBezTo>
                      <a:pt x="247" y="1491"/>
                      <a:pt x="207" y="1503"/>
                      <a:pt x="167" y="1532"/>
                    </a:cubicBezTo>
                    <a:cubicBezTo>
                      <a:pt x="167" y="1532"/>
                      <a:pt x="143" y="1579"/>
                      <a:pt x="143" y="1603"/>
                    </a:cubicBezTo>
                    <a:cubicBezTo>
                      <a:pt x="120" y="1865"/>
                      <a:pt x="334" y="2103"/>
                      <a:pt x="572" y="2127"/>
                    </a:cubicBezTo>
                    <a:lnTo>
                      <a:pt x="572" y="2341"/>
                    </a:lnTo>
                    <a:cubicBezTo>
                      <a:pt x="572" y="2365"/>
                      <a:pt x="572" y="2365"/>
                      <a:pt x="596" y="2413"/>
                    </a:cubicBezTo>
                    <a:cubicBezTo>
                      <a:pt x="634" y="2452"/>
                      <a:pt x="678" y="2468"/>
                      <a:pt x="719" y="2468"/>
                    </a:cubicBezTo>
                    <a:cubicBezTo>
                      <a:pt x="806" y="2468"/>
                      <a:pt x="882" y="2398"/>
                      <a:pt x="882" y="2318"/>
                    </a:cubicBezTo>
                    <a:lnTo>
                      <a:pt x="882" y="2127"/>
                    </a:lnTo>
                    <a:cubicBezTo>
                      <a:pt x="1286" y="2056"/>
                      <a:pt x="1525" y="1579"/>
                      <a:pt x="1120" y="1151"/>
                    </a:cubicBezTo>
                    <a:cubicBezTo>
                      <a:pt x="1072" y="1103"/>
                      <a:pt x="1001" y="1055"/>
                      <a:pt x="953" y="1055"/>
                    </a:cubicBezTo>
                    <a:lnTo>
                      <a:pt x="691" y="1055"/>
                    </a:lnTo>
                    <a:cubicBezTo>
                      <a:pt x="572" y="1055"/>
                      <a:pt x="477" y="984"/>
                      <a:pt x="453" y="865"/>
                    </a:cubicBezTo>
                    <a:cubicBezTo>
                      <a:pt x="453" y="746"/>
                      <a:pt x="524" y="627"/>
                      <a:pt x="643" y="627"/>
                    </a:cubicBezTo>
                    <a:lnTo>
                      <a:pt x="810" y="627"/>
                    </a:lnTo>
                    <a:cubicBezTo>
                      <a:pt x="882" y="627"/>
                      <a:pt x="977" y="698"/>
                      <a:pt x="977" y="793"/>
                    </a:cubicBezTo>
                    <a:lnTo>
                      <a:pt x="977" y="913"/>
                    </a:lnTo>
                    <a:cubicBezTo>
                      <a:pt x="1001" y="1008"/>
                      <a:pt x="1072" y="1055"/>
                      <a:pt x="1167" y="1055"/>
                    </a:cubicBezTo>
                    <a:cubicBezTo>
                      <a:pt x="1239" y="1055"/>
                      <a:pt x="1310" y="1008"/>
                      <a:pt x="1310" y="913"/>
                    </a:cubicBezTo>
                    <a:lnTo>
                      <a:pt x="1310" y="793"/>
                    </a:lnTo>
                    <a:cubicBezTo>
                      <a:pt x="1310" y="532"/>
                      <a:pt x="1096" y="317"/>
                      <a:pt x="858" y="317"/>
                    </a:cubicBezTo>
                    <a:lnTo>
                      <a:pt x="858" y="103"/>
                    </a:lnTo>
                    <a:cubicBezTo>
                      <a:pt x="858" y="79"/>
                      <a:pt x="858" y="79"/>
                      <a:pt x="834" y="55"/>
                    </a:cubicBezTo>
                    <a:cubicBezTo>
                      <a:pt x="795" y="17"/>
                      <a:pt x="754" y="1"/>
                      <a:pt x="716"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8" name="Google Shape;714;p56">
                <a:extLst>
                  <a:ext uri="{FF2B5EF4-FFF2-40B4-BE49-F238E27FC236}">
                    <a16:creationId xmlns:a16="http://schemas.microsoft.com/office/drawing/2014/main" id="{005B9A89-69F3-ABC3-1A60-A01C513B9DD8}"/>
                  </a:ext>
                </a:extLst>
              </p:cNvPr>
              <p:cNvSpPr/>
              <p:nvPr/>
            </p:nvSpPr>
            <p:spPr>
              <a:xfrm>
                <a:off x="7610374" y="2547156"/>
                <a:ext cx="54428" cy="85525"/>
              </a:xfrm>
              <a:custGeom>
                <a:avLst/>
                <a:gdLst/>
                <a:ahLst/>
                <a:cxnLst/>
                <a:rect l="l" t="t" r="r" b="b"/>
                <a:pathLst>
                  <a:path w="1549" h="2434" extrusionOk="0">
                    <a:moveTo>
                      <a:pt x="806" y="0"/>
                    </a:moveTo>
                    <a:cubicBezTo>
                      <a:pt x="720" y="0"/>
                      <a:pt x="643" y="59"/>
                      <a:pt x="643" y="140"/>
                    </a:cubicBezTo>
                    <a:lnTo>
                      <a:pt x="643" y="330"/>
                    </a:lnTo>
                    <a:cubicBezTo>
                      <a:pt x="238" y="426"/>
                      <a:pt x="0" y="902"/>
                      <a:pt x="405" y="1307"/>
                    </a:cubicBezTo>
                    <a:cubicBezTo>
                      <a:pt x="429" y="1378"/>
                      <a:pt x="524" y="1378"/>
                      <a:pt x="572" y="1378"/>
                    </a:cubicBezTo>
                    <a:lnTo>
                      <a:pt x="905" y="1378"/>
                    </a:lnTo>
                    <a:cubicBezTo>
                      <a:pt x="929" y="1378"/>
                      <a:pt x="953" y="1378"/>
                      <a:pt x="953" y="1402"/>
                    </a:cubicBezTo>
                    <a:cubicBezTo>
                      <a:pt x="1143" y="1569"/>
                      <a:pt x="1024" y="1807"/>
                      <a:pt x="810" y="1807"/>
                    </a:cubicBezTo>
                    <a:lnTo>
                      <a:pt x="548" y="1807"/>
                    </a:lnTo>
                    <a:cubicBezTo>
                      <a:pt x="477" y="1807"/>
                      <a:pt x="453" y="1759"/>
                      <a:pt x="477" y="1688"/>
                    </a:cubicBezTo>
                    <a:cubicBezTo>
                      <a:pt x="529" y="1582"/>
                      <a:pt x="439" y="1477"/>
                      <a:pt x="331" y="1477"/>
                    </a:cubicBezTo>
                    <a:cubicBezTo>
                      <a:pt x="293" y="1477"/>
                      <a:pt x="252" y="1490"/>
                      <a:pt x="215" y="1521"/>
                    </a:cubicBezTo>
                    <a:cubicBezTo>
                      <a:pt x="215" y="1521"/>
                      <a:pt x="191" y="1545"/>
                      <a:pt x="191" y="1569"/>
                    </a:cubicBezTo>
                    <a:cubicBezTo>
                      <a:pt x="167" y="1831"/>
                      <a:pt x="357" y="2093"/>
                      <a:pt x="596" y="2116"/>
                    </a:cubicBezTo>
                    <a:lnTo>
                      <a:pt x="596" y="2331"/>
                    </a:lnTo>
                    <a:cubicBezTo>
                      <a:pt x="596" y="2355"/>
                      <a:pt x="596" y="2355"/>
                      <a:pt x="643" y="2378"/>
                    </a:cubicBezTo>
                    <a:cubicBezTo>
                      <a:pt x="682" y="2417"/>
                      <a:pt x="726" y="2433"/>
                      <a:pt x="767" y="2433"/>
                    </a:cubicBezTo>
                    <a:cubicBezTo>
                      <a:pt x="853" y="2433"/>
                      <a:pt x="929" y="2363"/>
                      <a:pt x="929" y="2283"/>
                    </a:cubicBezTo>
                    <a:lnTo>
                      <a:pt x="929" y="2116"/>
                    </a:lnTo>
                    <a:cubicBezTo>
                      <a:pt x="1310" y="2021"/>
                      <a:pt x="1548" y="1545"/>
                      <a:pt x="1167" y="1116"/>
                    </a:cubicBezTo>
                    <a:cubicBezTo>
                      <a:pt x="1120" y="1069"/>
                      <a:pt x="1048" y="1045"/>
                      <a:pt x="1000" y="1045"/>
                    </a:cubicBezTo>
                    <a:lnTo>
                      <a:pt x="667" y="1045"/>
                    </a:lnTo>
                    <a:cubicBezTo>
                      <a:pt x="572" y="1045"/>
                      <a:pt x="477" y="973"/>
                      <a:pt x="453" y="926"/>
                    </a:cubicBezTo>
                    <a:cubicBezTo>
                      <a:pt x="357" y="735"/>
                      <a:pt x="524" y="568"/>
                      <a:pt x="667" y="568"/>
                    </a:cubicBezTo>
                    <a:lnTo>
                      <a:pt x="834" y="568"/>
                    </a:lnTo>
                    <a:cubicBezTo>
                      <a:pt x="929" y="568"/>
                      <a:pt x="1024" y="640"/>
                      <a:pt x="1024" y="735"/>
                    </a:cubicBezTo>
                    <a:lnTo>
                      <a:pt x="1024" y="854"/>
                    </a:lnTo>
                    <a:cubicBezTo>
                      <a:pt x="1072" y="973"/>
                      <a:pt x="1143" y="1069"/>
                      <a:pt x="1239" y="1069"/>
                    </a:cubicBezTo>
                    <a:cubicBezTo>
                      <a:pt x="1310" y="1069"/>
                      <a:pt x="1405" y="1021"/>
                      <a:pt x="1405" y="902"/>
                    </a:cubicBezTo>
                    <a:lnTo>
                      <a:pt x="1405" y="783"/>
                    </a:lnTo>
                    <a:cubicBezTo>
                      <a:pt x="1405" y="497"/>
                      <a:pt x="1191" y="306"/>
                      <a:pt x="953" y="306"/>
                    </a:cubicBezTo>
                    <a:lnTo>
                      <a:pt x="953" y="116"/>
                    </a:lnTo>
                    <a:cubicBezTo>
                      <a:pt x="953" y="92"/>
                      <a:pt x="953" y="92"/>
                      <a:pt x="929" y="45"/>
                    </a:cubicBezTo>
                    <a:cubicBezTo>
                      <a:pt x="891" y="14"/>
                      <a:pt x="847" y="0"/>
                      <a:pt x="806"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9" name="Google Shape;715;p56">
                <a:extLst>
                  <a:ext uri="{FF2B5EF4-FFF2-40B4-BE49-F238E27FC236}">
                    <a16:creationId xmlns:a16="http://schemas.microsoft.com/office/drawing/2014/main" id="{1ECFFBCE-2C0F-CB96-2EDB-EE423D685F4D}"/>
                  </a:ext>
                </a:extLst>
              </p:cNvPr>
              <p:cNvSpPr/>
              <p:nvPr/>
            </p:nvSpPr>
            <p:spPr>
              <a:xfrm>
                <a:off x="7654717" y="2828783"/>
                <a:ext cx="53585" cy="86719"/>
              </a:xfrm>
              <a:custGeom>
                <a:avLst/>
                <a:gdLst/>
                <a:ahLst/>
                <a:cxnLst/>
                <a:rect l="l" t="t" r="r" b="b"/>
                <a:pathLst>
                  <a:path w="1525" h="2468" extrusionOk="0">
                    <a:moveTo>
                      <a:pt x="716" y="0"/>
                    </a:moveTo>
                    <a:cubicBezTo>
                      <a:pt x="637" y="0"/>
                      <a:pt x="572" y="70"/>
                      <a:pt x="572" y="150"/>
                    </a:cubicBezTo>
                    <a:lnTo>
                      <a:pt x="572" y="317"/>
                    </a:lnTo>
                    <a:cubicBezTo>
                      <a:pt x="215" y="388"/>
                      <a:pt x="0" y="888"/>
                      <a:pt x="358" y="1293"/>
                    </a:cubicBezTo>
                    <a:cubicBezTo>
                      <a:pt x="381" y="1365"/>
                      <a:pt x="477" y="1389"/>
                      <a:pt x="524" y="1389"/>
                    </a:cubicBezTo>
                    <a:lnTo>
                      <a:pt x="834" y="1389"/>
                    </a:lnTo>
                    <a:cubicBezTo>
                      <a:pt x="858" y="1389"/>
                      <a:pt x="882" y="1389"/>
                      <a:pt x="882" y="1412"/>
                    </a:cubicBezTo>
                    <a:cubicBezTo>
                      <a:pt x="1048" y="1603"/>
                      <a:pt x="929" y="1841"/>
                      <a:pt x="762" y="1841"/>
                    </a:cubicBezTo>
                    <a:lnTo>
                      <a:pt x="501" y="1841"/>
                    </a:lnTo>
                    <a:cubicBezTo>
                      <a:pt x="453" y="1841"/>
                      <a:pt x="405" y="1770"/>
                      <a:pt x="453" y="1722"/>
                    </a:cubicBezTo>
                    <a:cubicBezTo>
                      <a:pt x="489" y="1613"/>
                      <a:pt x="401" y="1491"/>
                      <a:pt x="284" y="1491"/>
                    </a:cubicBezTo>
                    <a:cubicBezTo>
                      <a:pt x="247" y="1491"/>
                      <a:pt x="207" y="1503"/>
                      <a:pt x="167" y="1531"/>
                    </a:cubicBezTo>
                    <a:cubicBezTo>
                      <a:pt x="167" y="1531"/>
                      <a:pt x="143" y="1579"/>
                      <a:pt x="143" y="1603"/>
                    </a:cubicBezTo>
                    <a:cubicBezTo>
                      <a:pt x="119" y="1865"/>
                      <a:pt x="334" y="2103"/>
                      <a:pt x="572" y="2127"/>
                    </a:cubicBezTo>
                    <a:lnTo>
                      <a:pt x="572" y="2341"/>
                    </a:lnTo>
                    <a:cubicBezTo>
                      <a:pt x="572" y="2365"/>
                      <a:pt x="572" y="2365"/>
                      <a:pt x="596" y="2413"/>
                    </a:cubicBezTo>
                    <a:cubicBezTo>
                      <a:pt x="634" y="2451"/>
                      <a:pt x="678" y="2467"/>
                      <a:pt x="719" y="2467"/>
                    </a:cubicBezTo>
                    <a:cubicBezTo>
                      <a:pt x="806" y="2467"/>
                      <a:pt x="882" y="2398"/>
                      <a:pt x="882" y="2317"/>
                    </a:cubicBezTo>
                    <a:lnTo>
                      <a:pt x="882" y="2127"/>
                    </a:lnTo>
                    <a:cubicBezTo>
                      <a:pt x="1286" y="2055"/>
                      <a:pt x="1525" y="1579"/>
                      <a:pt x="1120" y="1150"/>
                    </a:cubicBezTo>
                    <a:cubicBezTo>
                      <a:pt x="1072" y="1103"/>
                      <a:pt x="1001" y="1055"/>
                      <a:pt x="953" y="1055"/>
                    </a:cubicBezTo>
                    <a:lnTo>
                      <a:pt x="691" y="1055"/>
                    </a:lnTo>
                    <a:cubicBezTo>
                      <a:pt x="572" y="1055"/>
                      <a:pt x="477" y="960"/>
                      <a:pt x="453" y="865"/>
                    </a:cubicBezTo>
                    <a:cubicBezTo>
                      <a:pt x="453" y="746"/>
                      <a:pt x="524" y="627"/>
                      <a:pt x="643" y="627"/>
                    </a:cubicBezTo>
                    <a:lnTo>
                      <a:pt x="810" y="627"/>
                    </a:lnTo>
                    <a:cubicBezTo>
                      <a:pt x="882" y="627"/>
                      <a:pt x="977" y="698"/>
                      <a:pt x="977" y="793"/>
                    </a:cubicBezTo>
                    <a:lnTo>
                      <a:pt x="977" y="912"/>
                    </a:lnTo>
                    <a:cubicBezTo>
                      <a:pt x="977" y="1008"/>
                      <a:pt x="1072" y="1055"/>
                      <a:pt x="1167" y="1055"/>
                    </a:cubicBezTo>
                    <a:cubicBezTo>
                      <a:pt x="1239" y="1055"/>
                      <a:pt x="1310" y="1008"/>
                      <a:pt x="1310" y="912"/>
                    </a:cubicBezTo>
                    <a:lnTo>
                      <a:pt x="1310" y="793"/>
                    </a:lnTo>
                    <a:cubicBezTo>
                      <a:pt x="1310" y="531"/>
                      <a:pt x="1096" y="317"/>
                      <a:pt x="858" y="317"/>
                    </a:cubicBezTo>
                    <a:lnTo>
                      <a:pt x="858" y="103"/>
                    </a:lnTo>
                    <a:cubicBezTo>
                      <a:pt x="858" y="79"/>
                      <a:pt x="858" y="79"/>
                      <a:pt x="834" y="55"/>
                    </a:cubicBezTo>
                    <a:cubicBezTo>
                      <a:pt x="795" y="16"/>
                      <a:pt x="754" y="0"/>
                      <a:pt x="716"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0" name="Google Shape;716;p56">
                <a:extLst>
                  <a:ext uri="{FF2B5EF4-FFF2-40B4-BE49-F238E27FC236}">
                    <a16:creationId xmlns:a16="http://schemas.microsoft.com/office/drawing/2014/main" id="{E6794114-D76E-B885-75BB-C2FEACF93A52}"/>
                  </a:ext>
                </a:extLst>
              </p:cNvPr>
              <p:cNvSpPr/>
              <p:nvPr/>
            </p:nvSpPr>
            <p:spPr>
              <a:xfrm>
                <a:off x="7411215" y="2539496"/>
                <a:ext cx="248563" cy="263637"/>
              </a:xfrm>
              <a:custGeom>
                <a:avLst/>
                <a:gdLst/>
                <a:ahLst/>
                <a:cxnLst/>
                <a:rect l="l" t="t" r="r" b="b"/>
                <a:pathLst>
                  <a:path w="7074" h="7503" extrusionOk="0">
                    <a:moveTo>
                      <a:pt x="3525" y="358"/>
                    </a:moveTo>
                    <a:cubicBezTo>
                      <a:pt x="5049" y="929"/>
                      <a:pt x="5311" y="2239"/>
                      <a:pt x="5359" y="2692"/>
                    </a:cubicBezTo>
                    <a:lnTo>
                      <a:pt x="1691" y="2692"/>
                    </a:lnTo>
                    <a:cubicBezTo>
                      <a:pt x="1739" y="2239"/>
                      <a:pt x="2025" y="953"/>
                      <a:pt x="3525" y="358"/>
                    </a:cubicBezTo>
                    <a:close/>
                    <a:moveTo>
                      <a:pt x="5716" y="6026"/>
                    </a:moveTo>
                    <a:cubicBezTo>
                      <a:pt x="5906" y="6073"/>
                      <a:pt x="6145" y="6240"/>
                      <a:pt x="6335" y="6430"/>
                    </a:cubicBezTo>
                    <a:cubicBezTo>
                      <a:pt x="6502" y="6645"/>
                      <a:pt x="6668" y="6907"/>
                      <a:pt x="6692" y="7145"/>
                    </a:cubicBezTo>
                    <a:lnTo>
                      <a:pt x="5716" y="7145"/>
                    </a:lnTo>
                    <a:lnTo>
                      <a:pt x="5716" y="6026"/>
                    </a:lnTo>
                    <a:close/>
                    <a:moveTo>
                      <a:pt x="1358" y="6049"/>
                    </a:moveTo>
                    <a:lnTo>
                      <a:pt x="1358" y="7192"/>
                    </a:lnTo>
                    <a:lnTo>
                      <a:pt x="381" y="7192"/>
                    </a:lnTo>
                    <a:cubicBezTo>
                      <a:pt x="405" y="6954"/>
                      <a:pt x="548" y="6669"/>
                      <a:pt x="739" y="6478"/>
                    </a:cubicBezTo>
                    <a:cubicBezTo>
                      <a:pt x="905" y="6264"/>
                      <a:pt x="1144" y="6121"/>
                      <a:pt x="1358" y="6049"/>
                    </a:cubicBezTo>
                    <a:close/>
                    <a:moveTo>
                      <a:pt x="5359" y="6502"/>
                    </a:moveTo>
                    <a:lnTo>
                      <a:pt x="5359" y="7192"/>
                    </a:lnTo>
                    <a:lnTo>
                      <a:pt x="1667" y="7192"/>
                    </a:lnTo>
                    <a:lnTo>
                      <a:pt x="1667" y="6502"/>
                    </a:lnTo>
                    <a:close/>
                    <a:moveTo>
                      <a:pt x="3454" y="1"/>
                    </a:moveTo>
                    <a:cubicBezTo>
                      <a:pt x="1334" y="786"/>
                      <a:pt x="1334" y="2739"/>
                      <a:pt x="1334" y="2834"/>
                    </a:cubicBezTo>
                    <a:lnTo>
                      <a:pt x="1334" y="5692"/>
                    </a:lnTo>
                    <a:cubicBezTo>
                      <a:pt x="1024" y="5764"/>
                      <a:pt x="715" y="5930"/>
                      <a:pt x="429" y="6240"/>
                    </a:cubicBezTo>
                    <a:cubicBezTo>
                      <a:pt x="143" y="6550"/>
                      <a:pt x="0" y="6978"/>
                      <a:pt x="0" y="7335"/>
                    </a:cubicBezTo>
                    <a:cubicBezTo>
                      <a:pt x="0" y="7431"/>
                      <a:pt x="72" y="7502"/>
                      <a:pt x="167" y="7502"/>
                    </a:cubicBezTo>
                    <a:lnTo>
                      <a:pt x="6907" y="7502"/>
                    </a:lnTo>
                    <a:cubicBezTo>
                      <a:pt x="6978" y="7502"/>
                      <a:pt x="7073" y="7454"/>
                      <a:pt x="7073" y="7335"/>
                    </a:cubicBezTo>
                    <a:cubicBezTo>
                      <a:pt x="7049" y="7002"/>
                      <a:pt x="6859" y="6597"/>
                      <a:pt x="6573" y="6264"/>
                    </a:cubicBezTo>
                    <a:cubicBezTo>
                      <a:pt x="6311" y="5954"/>
                      <a:pt x="6002" y="5764"/>
                      <a:pt x="5668" y="5716"/>
                    </a:cubicBezTo>
                    <a:lnTo>
                      <a:pt x="5668" y="4144"/>
                    </a:lnTo>
                    <a:cubicBezTo>
                      <a:pt x="5668" y="4049"/>
                      <a:pt x="5621" y="4001"/>
                      <a:pt x="5549" y="3954"/>
                    </a:cubicBezTo>
                    <a:cubicBezTo>
                      <a:pt x="5537" y="3951"/>
                      <a:pt x="5525" y="3950"/>
                      <a:pt x="5513" y="3950"/>
                    </a:cubicBezTo>
                    <a:cubicBezTo>
                      <a:pt x="5416" y="3950"/>
                      <a:pt x="5359" y="4038"/>
                      <a:pt x="5359" y="4144"/>
                    </a:cubicBezTo>
                    <a:lnTo>
                      <a:pt x="5359" y="6216"/>
                    </a:lnTo>
                    <a:lnTo>
                      <a:pt x="1667" y="6216"/>
                    </a:lnTo>
                    <a:lnTo>
                      <a:pt x="1667" y="3049"/>
                    </a:lnTo>
                    <a:lnTo>
                      <a:pt x="5359" y="3049"/>
                    </a:lnTo>
                    <a:lnTo>
                      <a:pt x="5359" y="3382"/>
                    </a:lnTo>
                    <a:cubicBezTo>
                      <a:pt x="5359" y="3454"/>
                      <a:pt x="5406" y="3525"/>
                      <a:pt x="5478" y="3549"/>
                    </a:cubicBezTo>
                    <a:cubicBezTo>
                      <a:pt x="5493" y="3552"/>
                      <a:pt x="5508" y="3554"/>
                      <a:pt x="5522" y="3554"/>
                    </a:cubicBezTo>
                    <a:cubicBezTo>
                      <a:pt x="5614" y="3554"/>
                      <a:pt x="5668" y="3489"/>
                      <a:pt x="5668" y="3406"/>
                    </a:cubicBezTo>
                    <a:lnTo>
                      <a:pt x="5668" y="2834"/>
                    </a:lnTo>
                    <a:cubicBezTo>
                      <a:pt x="5668" y="2739"/>
                      <a:pt x="5644" y="763"/>
                      <a:pt x="3573"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1" name="Google Shape;717;p56">
                <a:extLst>
                  <a:ext uri="{FF2B5EF4-FFF2-40B4-BE49-F238E27FC236}">
                    <a16:creationId xmlns:a16="http://schemas.microsoft.com/office/drawing/2014/main" id="{78F756E7-B224-175A-9CE2-CE3BC441C849}"/>
                  </a:ext>
                </a:extLst>
              </p:cNvPr>
              <p:cNvSpPr/>
              <p:nvPr/>
            </p:nvSpPr>
            <p:spPr>
              <a:xfrm>
                <a:off x="7530050" y="2776147"/>
                <a:ext cx="10893" cy="10225"/>
              </a:xfrm>
              <a:custGeom>
                <a:avLst/>
                <a:gdLst/>
                <a:ahLst/>
                <a:cxnLst/>
                <a:rect l="l" t="t" r="r" b="b"/>
                <a:pathLst>
                  <a:path w="310" h="291" extrusionOk="0">
                    <a:moveTo>
                      <a:pt x="179" y="0"/>
                    </a:moveTo>
                    <a:cubicBezTo>
                      <a:pt x="168" y="0"/>
                      <a:pt x="155" y="2"/>
                      <a:pt x="143" y="5"/>
                    </a:cubicBezTo>
                    <a:cubicBezTo>
                      <a:pt x="72" y="5"/>
                      <a:pt x="0" y="53"/>
                      <a:pt x="0" y="148"/>
                    </a:cubicBezTo>
                    <a:cubicBezTo>
                      <a:pt x="0" y="243"/>
                      <a:pt x="72" y="291"/>
                      <a:pt x="143" y="291"/>
                    </a:cubicBezTo>
                    <a:cubicBezTo>
                      <a:pt x="238" y="291"/>
                      <a:pt x="310" y="243"/>
                      <a:pt x="310" y="148"/>
                    </a:cubicBezTo>
                    <a:cubicBezTo>
                      <a:pt x="310" y="65"/>
                      <a:pt x="256" y="0"/>
                      <a:pt x="179"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2" name="Google Shape;718;p56">
                <a:extLst>
                  <a:ext uri="{FF2B5EF4-FFF2-40B4-BE49-F238E27FC236}">
                    <a16:creationId xmlns:a16="http://schemas.microsoft.com/office/drawing/2014/main" id="{BEEEDD37-C603-C623-6DDA-EF2F1EA8B760}"/>
                  </a:ext>
                </a:extLst>
              </p:cNvPr>
              <p:cNvSpPr/>
              <p:nvPr/>
            </p:nvSpPr>
            <p:spPr>
              <a:xfrm>
                <a:off x="7576888" y="2776147"/>
                <a:ext cx="10928" cy="10225"/>
              </a:xfrm>
              <a:custGeom>
                <a:avLst/>
                <a:gdLst/>
                <a:ahLst/>
                <a:cxnLst/>
                <a:rect l="l" t="t" r="r" b="b"/>
                <a:pathLst>
                  <a:path w="311" h="291" extrusionOk="0">
                    <a:moveTo>
                      <a:pt x="195" y="0"/>
                    </a:moveTo>
                    <a:cubicBezTo>
                      <a:pt x="186" y="0"/>
                      <a:pt x="177" y="2"/>
                      <a:pt x="167" y="5"/>
                    </a:cubicBezTo>
                    <a:cubicBezTo>
                      <a:pt x="72" y="5"/>
                      <a:pt x="1" y="53"/>
                      <a:pt x="1" y="148"/>
                    </a:cubicBezTo>
                    <a:cubicBezTo>
                      <a:pt x="1" y="243"/>
                      <a:pt x="72" y="291"/>
                      <a:pt x="167" y="291"/>
                    </a:cubicBezTo>
                    <a:cubicBezTo>
                      <a:pt x="239" y="291"/>
                      <a:pt x="310" y="243"/>
                      <a:pt x="310" y="148"/>
                    </a:cubicBezTo>
                    <a:cubicBezTo>
                      <a:pt x="310" y="65"/>
                      <a:pt x="256" y="0"/>
                      <a:pt x="195"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3" name="Google Shape;719;p56">
                <a:extLst>
                  <a:ext uri="{FF2B5EF4-FFF2-40B4-BE49-F238E27FC236}">
                    <a16:creationId xmlns:a16="http://schemas.microsoft.com/office/drawing/2014/main" id="{DC3E90A8-EDFC-D5C2-7C73-D860AF20071D}"/>
                  </a:ext>
                </a:extLst>
              </p:cNvPr>
              <p:cNvSpPr/>
              <p:nvPr/>
            </p:nvSpPr>
            <p:spPr>
              <a:xfrm>
                <a:off x="7554294" y="2776147"/>
                <a:ext cx="10084" cy="10225"/>
              </a:xfrm>
              <a:custGeom>
                <a:avLst/>
                <a:gdLst/>
                <a:ahLst/>
                <a:cxnLst/>
                <a:rect l="l" t="t" r="r" b="b"/>
                <a:pathLst>
                  <a:path w="287" h="291" extrusionOk="0">
                    <a:moveTo>
                      <a:pt x="172" y="0"/>
                    </a:moveTo>
                    <a:cubicBezTo>
                      <a:pt x="162" y="0"/>
                      <a:pt x="153" y="2"/>
                      <a:pt x="144" y="5"/>
                    </a:cubicBezTo>
                    <a:cubicBezTo>
                      <a:pt x="48" y="5"/>
                      <a:pt x="1" y="53"/>
                      <a:pt x="1" y="148"/>
                    </a:cubicBezTo>
                    <a:cubicBezTo>
                      <a:pt x="1" y="243"/>
                      <a:pt x="48" y="291"/>
                      <a:pt x="144" y="291"/>
                    </a:cubicBezTo>
                    <a:cubicBezTo>
                      <a:pt x="239" y="291"/>
                      <a:pt x="286" y="243"/>
                      <a:pt x="286" y="148"/>
                    </a:cubicBezTo>
                    <a:cubicBezTo>
                      <a:pt x="286" y="65"/>
                      <a:pt x="233" y="0"/>
                      <a:pt x="172"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4" name="Google Shape;720;p56">
                <a:extLst>
                  <a:ext uri="{FF2B5EF4-FFF2-40B4-BE49-F238E27FC236}">
                    <a16:creationId xmlns:a16="http://schemas.microsoft.com/office/drawing/2014/main" id="{848DE518-6210-EA80-07AA-CF979DC573C1}"/>
                  </a:ext>
                </a:extLst>
              </p:cNvPr>
              <p:cNvSpPr/>
              <p:nvPr/>
            </p:nvSpPr>
            <p:spPr>
              <a:xfrm>
                <a:off x="7483176" y="2776147"/>
                <a:ext cx="10084" cy="10225"/>
              </a:xfrm>
              <a:custGeom>
                <a:avLst/>
                <a:gdLst/>
                <a:ahLst/>
                <a:cxnLst/>
                <a:rect l="l" t="t" r="r" b="b"/>
                <a:pathLst>
                  <a:path w="287" h="291" extrusionOk="0">
                    <a:moveTo>
                      <a:pt x="178" y="0"/>
                    </a:moveTo>
                    <a:cubicBezTo>
                      <a:pt x="168" y="0"/>
                      <a:pt x="156" y="2"/>
                      <a:pt x="143" y="5"/>
                    </a:cubicBezTo>
                    <a:cubicBezTo>
                      <a:pt x="48" y="5"/>
                      <a:pt x="0" y="53"/>
                      <a:pt x="0" y="148"/>
                    </a:cubicBezTo>
                    <a:cubicBezTo>
                      <a:pt x="0" y="243"/>
                      <a:pt x="48" y="291"/>
                      <a:pt x="143" y="291"/>
                    </a:cubicBezTo>
                    <a:cubicBezTo>
                      <a:pt x="239" y="291"/>
                      <a:pt x="286" y="243"/>
                      <a:pt x="286" y="148"/>
                    </a:cubicBezTo>
                    <a:cubicBezTo>
                      <a:pt x="286" y="65"/>
                      <a:pt x="250" y="0"/>
                      <a:pt x="178"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5" name="Google Shape;721;p56">
                <a:extLst>
                  <a:ext uri="{FF2B5EF4-FFF2-40B4-BE49-F238E27FC236}">
                    <a16:creationId xmlns:a16="http://schemas.microsoft.com/office/drawing/2014/main" id="{B5DCFF7B-B71C-76F4-411F-7A1930330ADC}"/>
                  </a:ext>
                </a:extLst>
              </p:cNvPr>
              <p:cNvSpPr/>
              <p:nvPr/>
            </p:nvSpPr>
            <p:spPr>
              <a:xfrm>
                <a:off x="7507456" y="2776147"/>
                <a:ext cx="10049" cy="10225"/>
              </a:xfrm>
              <a:custGeom>
                <a:avLst/>
                <a:gdLst/>
                <a:ahLst/>
                <a:cxnLst/>
                <a:rect l="l" t="t" r="r" b="b"/>
                <a:pathLst>
                  <a:path w="286" h="291" extrusionOk="0">
                    <a:moveTo>
                      <a:pt x="164" y="0"/>
                    </a:moveTo>
                    <a:cubicBezTo>
                      <a:pt x="156" y="0"/>
                      <a:pt x="149" y="2"/>
                      <a:pt x="143" y="5"/>
                    </a:cubicBezTo>
                    <a:cubicBezTo>
                      <a:pt x="48" y="5"/>
                      <a:pt x="0" y="53"/>
                      <a:pt x="0" y="148"/>
                    </a:cubicBezTo>
                    <a:cubicBezTo>
                      <a:pt x="0" y="243"/>
                      <a:pt x="48" y="291"/>
                      <a:pt x="143" y="291"/>
                    </a:cubicBezTo>
                    <a:cubicBezTo>
                      <a:pt x="238" y="291"/>
                      <a:pt x="286" y="243"/>
                      <a:pt x="286" y="148"/>
                    </a:cubicBezTo>
                    <a:cubicBezTo>
                      <a:pt x="286" y="65"/>
                      <a:pt x="214" y="0"/>
                      <a:pt x="164"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6" name="Google Shape;722;p56">
                <a:extLst>
                  <a:ext uri="{FF2B5EF4-FFF2-40B4-BE49-F238E27FC236}">
                    <a16:creationId xmlns:a16="http://schemas.microsoft.com/office/drawing/2014/main" id="{A28DE3D9-D72D-EC85-F967-F0988187E3BC}"/>
                  </a:ext>
                </a:extLst>
              </p:cNvPr>
              <p:cNvSpPr/>
              <p:nvPr/>
            </p:nvSpPr>
            <p:spPr>
              <a:xfrm>
                <a:off x="7494877" y="2658331"/>
                <a:ext cx="81203" cy="81203"/>
              </a:xfrm>
              <a:custGeom>
                <a:avLst/>
                <a:gdLst/>
                <a:ahLst/>
                <a:cxnLst/>
                <a:rect l="l" t="t" r="r" b="b"/>
                <a:pathLst>
                  <a:path w="2311" h="2311" extrusionOk="0">
                    <a:moveTo>
                      <a:pt x="1144" y="310"/>
                    </a:moveTo>
                    <a:cubicBezTo>
                      <a:pt x="1620" y="310"/>
                      <a:pt x="1977" y="715"/>
                      <a:pt x="1977" y="1143"/>
                    </a:cubicBezTo>
                    <a:cubicBezTo>
                      <a:pt x="1977" y="1620"/>
                      <a:pt x="1596" y="1977"/>
                      <a:pt x="1144" y="1977"/>
                    </a:cubicBezTo>
                    <a:cubicBezTo>
                      <a:pt x="668" y="1977"/>
                      <a:pt x="310" y="1596"/>
                      <a:pt x="310" y="1143"/>
                    </a:cubicBezTo>
                    <a:cubicBezTo>
                      <a:pt x="310" y="667"/>
                      <a:pt x="715" y="310"/>
                      <a:pt x="1144" y="310"/>
                    </a:cubicBezTo>
                    <a:close/>
                    <a:moveTo>
                      <a:pt x="1144" y="0"/>
                    </a:moveTo>
                    <a:cubicBezTo>
                      <a:pt x="501" y="0"/>
                      <a:pt x="1" y="500"/>
                      <a:pt x="1" y="1143"/>
                    </a:cubicBezTo>
                    <a:cubicBezTo>
                      <a:pt x="1" y="1810"/>
                      <a:pt x="501" y="2310"/>
                      <a:pt x="1144" y="2310"/>
                    </a:cubicBezTo>
                    <a:cubicBezTo>
                      <a:pt x="1811" y="2310"/>
                      <a:pt x="2311" y="1810"/>
                      <a:pt x="2311" y="1143"/>
                    </a:cubicBezTo>
                    <a:cubicBezTo>
                      <a:pt x="2311" y="500"/>
                      <a:pt x="1787" y="0"/>
                      <a:pt x="1144"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7" name="Google Shape;723;p56">
                <a:extLst>
                  <a:ext uri="{FF2B5EF4-FFF2-40B4-BE49-F238E27FC236}">
                    <a16:creationId xmlns:a16="http://schemas.microsoft.com/office/drawing/2014/main" id="{68A9D7AC-155A-69C6-6D5D-2E992461DD13}"/>
                  </a:ext>
                </a:extLst>
              </p:cNvPr>
              <p:cNvSpPr/>
              <p:nvPr/>
            </p:nvSpPr>
            <p:spPr>
              <a:xfrm>
                <a:off x="7522495" y="2681557"/>
                <a:ext cx="19290" cy="16550"/>
              </a:xfrm>
              <a:custGeom>
                <a:avLst/>
                <a:gdLst/>
                <a:ahLst/>
                <a:cxnLst/>
                <a:rect l="l" t="t" r="r" b="b"/>
                <a:pathLst>
                  <a:path w="549" h="471" extrusionOk="0">
                    <a:moveTo>
                      <a:pt x="355" y="0"/>
                    </a:moveTo>
                    <a:cubicBezTo>
                      <a:pt x="316" y="0"/>
                      <a:pt x="275" y="18"/>
                      <a:pt x="239" y="54"/>
                    </a:cubicBezTo>
                    <a:lnTo>
                      <a:pt x="72" y="220"/>
                    </a:lnTo>
                    <a:cubicBezTo>
                      <a:pt x="1" y="292"/>
                      <a:pt x="1" y="363"/>
                      <a:pt x="72" y="435"/>
                    </a:cubicBezTo>
                    <a:cubicBezTo>
                      <a:pt x="96" y="458"/>
                      <a:pt x="138" y="470"/>
                      <a:pt x="182" y="470"/>
                    </a:cubicBezTo>
                    <a:cubicBezTo>
                      <a:pt x="227" y="470"/>
                      <a:pt x="275" y="458"/>
                      <a:pt x="310" y="435"/>
                    </a:cubicBezTo>
                    <a:lnTo>
                      <a:pt x="477" y="244"/>
                    </a:lnTo>
                    <a:cubicBezTo>
                      <a:pt x="548" y="197"/>
                      <a:pt x="548" y="101"/>
                      <a:pt x="453" y="54"/>
                    </a:cubicBezTo>
                    <a:cubicBezTo>
                      <a:pt x="429" y="18"/>
                      <a:pt x="394" y="0"/>
                      <a:pt x="355"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8" name="Google Shape;724;p56">
                <a:extLst>
                  <a:ext uri="{FF2B5EF4-FFF2-40B4-BE49-F238E27FC236}">
                    <a16:creationId xmlns:a16="http://schemas.microsoft.com/office/drawing/2014/main" id="{13D1B4D3-12DE-420B-C145-E35F0786A812}"/>
                  </a:ext>
                </a:extLst>
              </p:cNvPr>
              <p:cNvSpPr/>
              <p:nvPr/>
            </p:nvSpPr>
            <p:spPr>
              <a:xfrm>
                <a:off x="7530050" y="2693047"/>
                <a:ext cx="23437" cy="21785"/>
              </a:xfrm>
              <a:custGeom>
                <a:avLst/>
                <a:gdLst/>
                <a:ahLst/>
                <a:cxnLst/>
                <a:rect l="l" t="t" r="r" b="b"/>
                <a:pathLst>
                  <a:path w="667" h="620" extrusionOk="0">
                    <a:moveTo>
                      <a:pt x="488" y="0"/>
                    </a:moveTo>
                    <a:cubicBezTo>
                      <a:pt x="453" y="0"/>
                      <a:pt x="417" y="12"/>
                      <a:pt x="381" y="36"/>
                    </a:cubicBezTo>
                    <a:lnTo>
                      <a:pt x="48" y="370"/>
                    </a:lnTo>
                    <a:cubicBezTo>
                      <a:pt x="0" y="441"/>
                      <a:pt x="0" y="513"/>
                      <a:pt x="48" y="584"/>
                    </a:cubicBezTo>
                    <a:cubicBezTo>
                      <a:pt x="83" y="608"/>
                      <a:pt x="125" y="620"/>
                      <a:pt x="164" y="620"/>
                    </a:cubicBezTo>
                    <a:cubicBezTo>
                      <a:pt x="202" y="620"/>
                      <a:pt x="238" y="608"/>
                      <a:pt x="262" y="584"/>
                    </a:cubicBezTo>
                    <a:lnTo>
                      <a:pt x="595" y="251"/>
                    </a:lnTo>
                    <a:cubicBezTo>
                      <a:pt x="667" y="203"/>
                      <a:pt x="667" y="108"/>
                      <a:pt x="595" y="36"/>
                    </a:cubicBezTo>
                    <a:cubicBezTo>
                      <a:pt x="560" y="12"/>
                      <a:pt x="524" y="0"/>
                      <a:pt x="488"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39" name="Google Shape;725;p56">
                <a:extLst>
                  <a:ext uri="{FF2B5EF4-FFF2-40B4-BE49-F238E27FC236}">
                    <a16:creationId xmlns:a16="http://schemas.microsoft.com/office/drawing/2014/main" id="{709000EE-61CC-8D69-856A-A13589F0C58D}"/>
                  </a:ext>
                </a:extLst>
              </p:cNvPr>
              <p:cNvSpPr/>
              <p:nvPr/>
            </p:nvSpPr>
            <p:spPr>
              <a:xfrm>
                <a:off x="7494877" y="2810617"/>
                <a:ext cx="81203" cy="105483"/>
              </a:xfrm>
              <a:custGeom>
                <a:avLst/>
                <a:gdLst/>
                <a:ahLst/>
                <a:cxnLst/>
                <a:rect l="l" t="t" r="r" b="b"/>
                <a:pathLst>
                  <a:path w="2311" h="3002" extrusionOk="0">
                    <a:moveTo>
                      <a:pt x="1144" y="334"/>
                    </a:moveTo>
                    <a:cubicBezTo>
                      <a:pt x="1334" y="334"/>
                      <a:pt x="1501" y="477"/>
                      <a:pt x="1501" y="691"/>
                    </a:cubicBezTo>
                    <a:cubicBezTo>
                      <a:pt x="1501" y="810"/>
                      <a:pt x="1358" y="1096"/>
                      <a:pt x="1144" y="1405"/>
                    </a:cubicBezTo>
                    <a:cubicBezTo>
                      <a:pt x="977" y="1096"/>
                      <a:pt x="787" y="810"/>
                      <a:pt x="787" y="691"/>
                    </a:cubicBezTo>
                    <a:cubicBezTo>
                      <a:pt x="787" y="477"/>
                      <a:pt x="953" y="334"/>
                      <a:pt x="1144" y="334"/>
                    </a:cubicBezTo>
                    <a:close/>
                    <a:moveTo>
                      <a:pt x="1811" y="620"/>
                    </a:moveTo>
                    <a:cubicBezTo>
                      <a:pt x="1930" y="786"/>
                      <a:pt x="1977" y="953"/>
                      <a:pt x="1977" y="1167"/>
                    </a:cubicBezTo>
                    <a:cubicBezTo>
                      <a:pt x="1977" y="1477"/>
                      <a:pt x="1501" y="2168"/>
                      <a:pt x="1144" y="2596"/>
                    </a:cubicBezTo>
                    <a:cubicBezTo>
                      <a:pt x="787" y="2144"/>
                      <a:pt x="310" y="1501"/>
                      <a:pt x="310" y="1167"/>
                    </a:cubicBezTo>
                    <a:cubicBezTo>
                      <a:pt x="310" y="953"/>
                      <a:pt x="382" y="786"/>
                      <a:pt x="501" y="620"/>
                    </a:cubicBezTo>
                    <a:lnTo>
                      <a:pt x="501" y="667"/>
                    </a:lnTo>
                    <a:cubicBezTo>
                      <a:pt x="501" y="953"/>
                      <a:pt x="953" y="1620"/>
                      <a:pt x="1025" y="1763"/>
                    </a:cubicBezTo>
                    <a:cubicBezTo>
                      <a:pt x="1073" y="1786"/>
                      <a:pt x="1120" y="1810"/>
                      <a:pt x="1144" y="1810"/>
                    </a:cubicBezTo>
                    <a:cubicBezTo>
                      <a:pt x="1192" y="1810"/>
                      <a:pt x="1239" y="1786"/>
                      <a:pt x="1263" y="1763"/>
                    </a:cubicBezTo>
                    <a:cubicBezTo>
                      <a:pt x="1358" y="1644"/>
                      <a:pt x="1811" y="977"/>
                      <a:pt x="1811" y="667"/>
                    </a:cubicBezTo>
                    <a:lnTo>
                      <a:pt x="1811" y="620"/>
                    </a:lnTo>
                    <a:close/>
                    <a:moveTo>
                      <a:pt x="1144" y="0"/>
                    </a:moveTo>
                    <a:cubicBezTo>
                      <a:pt x="501" y="0"/>
                      <a:pt x="1" y="501"/>
                      <a:pt x="1" y="1167"/>
                    </a:cubicBezTo>
                    <a:cubicBezTo>
                      <a:pt x="1" y="1763"/>
                      <a:pt x="906" y="2834"/>
                      <a:pt x="1025" y="2953"/>
                    </a:cubicBezTo>
                    <a:cubicBezTo>
                      <a:pt x="1073" y="2977"/>
                      <a:pt x="1096" y="3001"/>
                      <a:pt x="1144" y="3001"/>
                    </a:cubicBezTo>
                    <a:cubicBezTo>
                      <a:pt x="1192" y="3001"/>
                      <a:pt x="1239" y="2977"/>
                      <a:pt x="1263" y="2953"/>
                    </a:cubicBezTo>
                    <a:cubicBezTo>
                      <a:pt x="1382" y="2834"/>
                      <a:pt x="2311" y="1763"/>
                      <a:pt x="2311" y="1167"/>
                    </a:cubicBezTo>
                    <a:cubicBezTo>
                      <a:pt x="2311" y="501"/>
                      <a:pt x="1787" y="0"/>
                      <a:pt x="1144"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grpSp>
        <p:nvGrpSpPr>
          <p:cNvPr id="4" name="Grupo 3">
            <a:extLst>
              <a:ext uri="{FF2B5EF4-FFF2-40B4-BE49-F238E27FC236}">
                <a16:creationId xmlns:a16="http://schemas.microsoft.com/office/drawing/2014/main" id="{7773111C-2AF9-4B21-A774-1B43F75BD41B}"/>
              </a:ext>
            </a:extLst>
          </p:cNvPr>
          <p:cNvGrpSpPr/>
          <p:nvPr/>
        </p:nvGrpSpPr>
        <p:grpSpPr>
          <a:xfrm>
            <a:off x="4270310" y="2849254"/>
            <a:ext cx="682800" cy="1422225"/>
            <a:chOff x="3983681" y="3089047"/>
            <a:chExt cx="682800" cy="1422225"/>
          </a:xfrm>
        </p:grpSpPr>
        <p:sp>
          <p:nvSpPr>
            <p:cNvPr id="90" name="Google Shape;672;p56">
              <a:extLst>
                <a:ext uri="{FF2B5EF4-FFF2-40B4-BE49-F238E27FC236}">
                  <a16:creationId xmlns:a16="http://schemas.microsoft.com/office/drawing/2014/main" id="{7F2BFFE1-F740-4AFE-F2AF-6D123A989A0C}"/>
                </a:ext>
              </a:extLst>
            </p:cNvPr>
            <p:cNvSpPr/>
            <p:nvPr/>
          </p:nvSpPr>
          <p:spPr>
            <a:xfrm>
              <a:off x="3983681" y="3089047"/>
              <a:ext cx="682800" cy="682800"/>
            </a:xfrm>
            <a:prstGeom prst="rect">
              <a:avLst/>
            </a:prstGeom>
            <a:noFill/>
            <a:ln w="19050" cap="flat" cmpd="sng">
              <a:solidFill>
                <a:srgbClr val="6CB2E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cxnSp>
          <p:nvCxnSpPr>
            <p:cNvPr id="97" name="Google Shape;683;p56">
              <a:extLst>
                <a:ext uri="{FF2B5EF4-FFF2-40B4-BE49-F238E27FC236}">
                  <a16:creationId xmlns:a16="http://schemas.microsoft.com/office/drawing/2014/main" id="{4662A18C-FFF0-B5DE-52E7-26B81BD7B568}"/>
                </a:ext>
              </a:extLst>
            </p:cNvPr>
            <p:cNvCxnSpPr>
              <a:cxnSpLocks/>
            </p:cNvCxnSpPr>
            <p:nvPr/>
          </p:nvCxnSpPr>
          <p:spPr>
            <a:xfrm rot="10800000">
              <a:off x="4325081" y="3771772"/>
              <a:ext cx="0" cy="739500"/>
            </a:xfrm>
            <a:prstGeom prst="straightConnector1">
              <a:avLst/>
            </a:prstGeom>
            <a:noFill/>
            <a:ln w="19050" cap="flat" cmpd="sng">
              <a:solidFill>
                <a:srgbClr val="6CB2E3"/>
              </a:solidFill>
              <a:prstDash val="solid"/>
              <a:round/>
              <a:headEnd type="none" w="med" len="med"/>
              <a:tailEnd type="none" w="med" len="med"/>
            </a:ln>
          </p:spPr>
        </p:cxnSp>
        <p:grpSp>
          <p:nvGrpSpPr>
            <p:cNvPr id="113" name="Google Shape;726;p56">
              <a:extLst>
                <a:ext uri="{FF2B5EF4-FFF2-40B4-BE49-F238E27FC236}">
                  <a16:creationId xmlns:a16="http://schemas.microsoft.com/office/drawing/2014/main" id="{B155A74B-7F88-CBFA-A2E8-6E623AD80180}"/>
                </a:ext>
              </a:extLst>
            </p:cNvPr>
            <p:cNvGrpSpPr/>
            <p:nvPr/>
          </p:nvGrpSpPr>
          <p:grpSpPr>
            <a:xfrm>
              <a:off x="4169440" y="3237773"/>
              <a:ext cx="323862" cy="396667"/>
              <a:chOff x="2883565" y="2529464"/>
              <a:chExt cx="323862" cy="396667"/>
            </a:xfrm>
          </p:grpSpPr>
          <p:sp>
            <p:nvSpPr>
              <p:cNvPr id="114" name="Google Shape;727;p56">
                <a:extLst>
                  <a:ext uri="{FF2B5EF4-FFF2-40B4-BE49-F238E27FC236}">
                    <a16:creationId xmlns:a16="http://schemas.microsoft.com/office/drawing/2014/main" id="{35EFDD67-0A08-854B-FA21-B50527C6B374}"/>
                  </a:ext>
                </a:extLst>
              </p:cNvPr>
              <p:cNvSpPr/>
              <p:nvPr/>
            </p:nvSpPr>
            <p:spPr>
              <a:xfrm>
                <a:off x="2947163" y="2591376"/>
                <a:ext cx="198351" cy="334755"/>
              </a:xfrm>
              <a:custGeom>
                <a:avLst/>
                <a:gdLst/>
                <a:ahLst/>
                <a:cxnLst/>
                <a:rect l="l" t="t" r="r" b="b"/>
                <a:pathLst>
                  <a:path w="5645" h="9527" extrusionOk="0">
                    <a:moveTo>
                      <a:pt x="4072" y="7383"/>
                    </a:moveTo>
                    <a:lnTo>
                      <a:pt x="4072" y="7764"/>
                    </a:lnTo>
                    <a:lnTo>
                      <a:pt x="1572" y="7764"/>
                    </a:lnTo>
                    <a:lnTo>
                      <a:pt x="1572" y="7383"/>
                    </a:lnTo>
                    <a:close/>
                    <a:moveTo>
                      <a:pt x="4072" y="8097"/>
                    </a:moveTo>
                    <a:lnTo>
                      <a:pt x="4072" y="8478"/>
                    </a:lnTo>
                    <a:lnTo>
                      <a:pt x="1572" y="8478"/>
                    </a:lnTo>
                    <a:lnTo>
                      <a:pt x="1572" y="8097"/>
                    </a:lnTo>
                    <a:close/>
                    <a:moveTo>
                      <a:pt x="4072" y="8812"/>
                    </a:moveTo>
                    <a:lnTo>
                      <a:pt x="4072" y="8835"/>
                    </a:lnTo>
                    <a:cubicBezTo>
                      <a:pt x="4072" y="9050"/>
                      <a:pt x="3930" y="9193"/>
                      <a:pt x="3715" y="9193"/>
                    </a:cubicBezTo>
                    <a:lnTo>
                      <a:pt x="1929" y="9193"/>
                    </a:lnTo>
                    <a:cubicBezTo>
                      <a:pt x="1715" y="9193"/>
                      <a:pt x="1572" y="9050"/>
                      <a:pt x="1572" y="8835"/>
                    </a:cubicBezTo>
                    <a:lnTo>
                      <a:pt x="1572" y="8812"/>
                    </a:lnTo>
                    <a:close/>
                    <a:moveTo>
                      <a:pt x="2834" y="0"/>
                    </a:moveTo>
                    <a:cubicBezTo>
                      <a:pt x="1286" y="0"/>
                      <a:pt x="0" y="1262"/>
                      <a:pt x="0" y="2834"/>
                    </a:cubicBezTo>
                    <a:cubicBezTo>
                      <a:pt x="0" y="3953"/>
                      <a:pt x="405" y="4477"/>
                      <a:pt x="810" y="4977"/>
                    </a:cubicBezTo>
                    <a:cubicBezTo>
                      <a:pt x="1048" y="5311"/>
                      <a:pt x="1286" y="5597"/>
                      <a:pt x="1429" y="6073"/>
                    </a:cubicBezTo>
                    <a:cubicBezTo>
                      <a:pt x="1477" y="6335"/>
                      <a:pt x="1548" y="6811"/>
                      <a:pt x="1572" y="7073"/>
                    </a:cubicBezTo>
                    <a:lnTo>
                      <a:pt x="1310" y="7073"/>
                    </a:lnTo>
                    <a:cubicBezTo>
                      <a:pt x="1286" y="7073"/>
                      <a:pt x="1215" y="7121"/>
                      <a:pt x="1215" y="7168"/>
                    </a:cubicBezTo>
                    <a:lnTo>
                      <a:pt x="1215" y="9193"/>
                    </a:lnTo>
                    <a:cubicBezTo>
                      <a:pt x="1215" y="9383"/>
                      <a:pt x="1358" y="9526"/>
                      <a:pt x="1548" y="9526"/>
                    </a:cubicBezTo>
                    <a:lnTo>
                      <a:pt x="4049" y="9526"/>
                    </a:lnTo>
                    <a:cubicBezTo>
                      <a:pt x="4215" y="9526"/>
                      <a:pt x="4382" y="9383"/>
                      <a:pt x="4382" y="9193"/>
                    </a:cubicBezTo>
                    <a:lnTo>
                      <a:pt x="4382" y="7168"/>
                    </a:lnTo>
                    <a:cubicBezTo>
                      <a:pt x="4382" y="7145"/>
                      <a:pt x="4334" y="7073"/>
                      <a:pt x="4287" y="7073"/>
                    </a:cubicBezTo>
                    <a:lnTo>
                      <a:pt x="4025" y="7073"/>
                    </a:lnTo>
                    <a:cubicBezTo>
                      <a:pt x="4049" y="6811"/>
                      <a:pt x="4096" y="6311"/>
                      <a:pt x="4168" y="6073"/>
                    </a:cubicBezTo>
                    <a:cubicBezTo>
                      <a:pt x="4191" y="5930"/>
                      <a:pt x="4263" y="5811"/>
                      <a:pt x="4311" y="5692"/>
                    </a:cubicBezTo>
                    <a:cubicBezTo>
                      <a:pt x="4334" y="5597"/>
                      <a:pt x="4311" y="5501"/>
                      <a:pt x="4215" y="5478"/>
                    </a:cubicBezTo>
                    <a:cubicBezTo>
                      <a:pt x="4198" y="5472"/>
                      <a:pt x="4180" y="5469"/>
                      <a:pt x="4162" y="5469"/>
                    </a:cubicBezTo>
                    <a:cubicBezTo>
                      <a:pt x="4103" y="5469"/>
                      <a:pt x="4043" y="5500"/>
                      <a:pt x="4025" y="5573"/>
                    </a:cubicBezTo>
                    <a:lnTo>
                      <a:pt x="3834" y="6025"/>
                    </a:lnTo>
                    <a:cubicBezTo>
                      <a:pt x="3739" y="6311"/>
                      <a:pt x="3691" y="6883"/>
                      <a:pt x="3668" y="7145"/>
                    </a:cubicBezTo>
                    <a:lnTo>
                      <a:pt x="1834" y="7145"/>
                    </a:lnTo>
                    <a:cubicBezTo>
                      <a:pt x="1810" y="6883"/>
                      <a:pt x="1762" y="6311"/>
                      <a:pt x="1667" y="6025"/>
                    </a:cubicBezTo>
                    <a:cubicBezTo>
                      <a:pt x="1524" y="5478"/>
                      <a:pt x="1239" y="5144"/>
                      <a:pt x="977" y="4835"/>
                    </a:cubicBezTo>
                    <a:cubicBezTo>
                      <a:pt x="500" y="4239"/>
                      <a:pt x="48" y="3668"/>
                      <a:pt x="334" y="1953"/>
                    </a:cubicBezTo>
                    <a:cubicBezTo>
                      <a:pt x="381" y="1667"/>
                      <a:pt x="500" y="1429"/>
                      <a:pt x="738" y="1215"/>
                    </a:cubicBezTo>
                    <a:cubicBezTo>
                      <a:pt x="1404" y="647"/>
                      <a:pt x="2101" y="407"/>
                      <a:pt x="2742" y="407"/>
                    </a:cubicBezTo>
                    <a:cubicBezTo>
                      <a:pt x="4119" y="407"/>
                      <a:pt x="5239" y="1517"/>
                      <a:pt x="5239" y="2882"/>
                    </a:cubicBezTo>
                    <a:cubicBezTo>
                      <a:pt x="5239" y="3906"/>
                      <a:pt x="4882" y="4335"/>
                      <a:pt x="4501" y="4835"/>
                    </a:cubicBezTo>
                    <a:cubicBezTo>
                      <a:pt x="4453" y="4882"/>
                      <a:pt x="4406" y="4930"/>
                      <a:pt x="4382" y="5001"/>
                    </a:cubicBezTo>
                    <a:cubicBezTo>
                      <a:pt x="4382" y="5073"/>
                      <a:pt x="4406" y="5120"/>
                      <a:pt x="4430" y="5144"/>
                    </a:cubicBezTo>
                    <a:cubicBezTo>
                      <a:pt x="4447" y="5179"/>
                      <a:pt x="4503" y="5201"/>
                      <a:pt x="4541" y="5201"/>
                    </a:cubicBezTo>
                    <a:cubicBezTo>
                      <a:pt x="4555" y="5201"/>
                      <a:pt x="4566" y="5198"/>
                      <a:pt x="4573" y="5192"/>
                    </a:cubicBezTo>
                    <a:cubicBezTo>
                      <a:pt x="4644" y="5144"/>
                      <a:pt x="4692" y="5097"/>
                      <a:pt x="4739" y="5025"/>
                    </a:cubicBezTo>
                    <a:cubicBezTo>
                      <a:pt x="5120" y="4525"/>
                      <a:pt x="5525" y="4025"/>
                      <a:pt x="5525" y="2882"/>
                    </a:cubicBezTo>
                    <a:cubicBezTo>
                      <a:pt x="5644" y="1286"/>
                      <a:pt x="4358" y="0"/>
                      <a:pt x="2834"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15" name="Google Shape;728;p56">
                <a:extLst>
                  <a:ext uri="{FF2B5EF4-FFF2-40B4-BE49-F238E27FC236}">
                    <a16:creationId xmlns:a16="http://schemas.microsoft.com/office/drawing/2014/main" id="{DA07242A-3715-555F-280B-B7F3C9D301D1}"/>
                  </a:ext>
                </a:extLst>
              </p:cNvPr>
              <p:cNvSpPr/>
              <p:nvPr/>
            </p:nvSpPr>
            <p:spPr>
              <a:xfrm>
                <a:off x="3005738" y="2640534"/>
                <a:ext cx="80359" cy="135842"/>
              </a:xfrm>
              <a:custGeom>
                <a:avLst/>
                <a:gdLst/>
                <a:ahLst/>
                <a:cxnLst/>
                <a:rect l="l" t="t" r="r" b="b"/>
                <a:pathLst>
                  <a:path w="2287" h="3866" extrusionOk="0">
                    <a:moveTo>
                      <a:pt x="1139" y="0"/>
                    </a:moveTo>
                    <a:cubicBezTo>
                      <a:pt x="1043" y="0"/>
                      <a:pt x="977" y="75"/>
                      <a:pt x="977" y="173"/>
                    </a:cubicBezTo>
                    <a:lnTo>
                      <a:pt x="977" y="530"/>
                    </a:lnTo>
                    <a:cubicBezTo>
                      <a:pt x="381" y="602"/>
                      <a:pt x="0" y="1316"/>
                      <a:pt x="500" y="1935"/>
                    </a:cubicBezTo>
                    <a:cubicBezTo>
                      <a:pt x="596" y="2054"/>
                      <a:pt x="715" y="2102"/>
                      <a:pt x="857" y="2102"/>
                    </a:cubicBezTo>
                    <a:lnTo>
                      <a:pt x="1310" y="2102"/>
                    </a:lnTo>
                    <a:cubicBezTo>
                      <a:pt x="1358" y="2102"/>
                      <a:pt x="1453" y="2150"/>
                      <a:pt x="1524" y="2197"/>
                    </a:cubicBezTo>
                    <a:cubicBezTo>
                      <a:pt x="1834" y="2578"/>
                      <a:pt x="1572" y="3007"/>
                      <a:pt x="1215" y="3007"/>
                    </a:cubicBezTo>
                    <a:lnTo>
                      <a:pt x="977" y="3007"/>
                    </a:lnTo>
                    <a:cubicBezTo>
                      <a:pt x="762" y="3007"/>
                      <a:pt x="619" y="2864"/>
                      <a:pt x="619" y="2650"/>
                    </a:cubicBezTo>
                    <a:cubicBezTo>
                      <a:pt x="619" y="2578"/>
                      <a:pt x="596" y="2531"/>
                      <a:pt x="524" y="2507"/>
                    </a:cubicBezTo>
                    <a:cubicBezTo>
                      <a:pt x="496" y="2490"/>
                      <a:pt x="467" y="2482"/>
                      <a:pt x="440" y="2482"/>
                    </a:cubicBezTo>
                    <a:cubicBezTo>
                      <a:pt x="355" y="2482"/>
                      <a:pt x="286" y="2559"/>
                      <a:pt x="286" y="2650"/>
                    </a:cubicBezTo>
                    <a:cubicBezTo>
                      <a:pt x="286" y="3031"/>
                      <a:pt x="596" y="3340"/>
                      <a:pt x="977" y="3340"/>
                    </a:cubicBezTo>
                    <a:lnTo>
                      <a:pt x="977" y="3721"/>
                    </a:lnTo>
                    <a:cubicBezTo>
                      <a:pt x="977" y="3745"/>
                      <a:pt x="1000" y="3769"/>
                      <a:pt x="1000" y="3817"/>
                    </a:cubicBezTo>
                    <a:cubicBezTo>
                      <a:pt x="1049" y="3852"/>
                      <a:pt x="1096" y="3866"/>
                      <a:pt x="1138" y="3866"/>
                    </a:cubicBezTo>
                    <a:cubicBezTo>
                      <a:pt x="1239" y="3866"/>
                      <a:pt x="1310" y="3782"/>
                      <a:pt x="1310" y="3698"/>
                    </a:cubicBezTo>
                    <a:lnTo>
                      <a:pt x="1310" y="3340"/>
                    </a:lnTo>
                    <a:cubicBezTo>
                      <a:pt x="1905" y="3269"/>
                      <a:pt x="2286" y="2602"/>
                      <a:pt x="1786" y="1959"/>
                    </a:cubicBezTo>
                    <a:cubicBezTo>
                      <a:pt x="1691" y="1840"/>
                      <a:pt x="1548" y="1792"/>
                      <a:pt x="1405" y="1792"/>
                    </a:cubicBezTo>
                    <a:lnTo>
                      <a:pt x="1072" y="1792"/>
                    </a:lnTo>
                    <a:cubicBezTo>
                      <a:pt x="857" y="1792"/>
                      <a:pt x="643" y="1602"/>
                      <a:pt x="619" y="1388"/>
                    </a:cubicBezTo>
                    <a:cubicBezTo>
                      <a:pt x="596" y="1126"/>
                      <a:pt x="810" y="864"/>
                      <a:pt x="1072" y="864"/>
                    </a:cubicBezTo>
                    <a:lnTo>
                      <a:pt x="1334" y="864"/>
                    </a:lnTo>
                    <a:cubicBezTo>
                      <a:pt x="1548" y="864"/>
                      <a:pt x="1691" y="1007"/>
                      <a:pt x="1691" y="1221"/>
                    </a:cubicBezTo>
                    <a:lnTo>
                      <a:pt x="1691" y="1388"/>
                    </a:lnTo>
                    <a:cubicBezTo>
                      <a:pt x="1691" y="1530"/>
                      <a:pt x="1762" y="1602"/>
                      <a:pt x="1834" y="1602"/>
                    </a:cubicBezTo>
                    <a:cubicBezTo>
                      <a:pt x="1929" y="1602"/>
                      <a:pt x="2024" y="1530"/>
                      <a:pt x="2024" y="1435"/>
                    </a:cubicBezTo>
                    <a:lnTo>
                      <a:pt x="2024" y="1245"/>
                    </a:lnTo>
                    <a:cubicBezTo>
                      <a:pt x="2024" y="864"/>
                      <a:pt x="1715" y="554"/>
                      <a:pt x="1334" y="554"/>
                    </a:cubicBezTo>
                    <a:lnTo>
                      <a:pt x="1310" y="554"/>
                    </a:lnTo>
                    <a:lnTo>
                      <a:pt x="1310" y="149"/>
                    </a:lnTo>
                    <a:cubicBezTo>
                      <a:pt x="1310" y="125"/>
                      <a:pt x="1310" y="102"/>
                      <a:pt x="1286" y="54"/>
                    </a:cubicBezTo>
                    <a:cubicBezTo>
                      <a:pt x="1233" y="16"/>
                      <a:pt x="1183" y="0"/>
                      <a:pt x="1139"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16" name="Google Shape;729;p56">
                <a:extLst>
                  <a:ext uri="{FF2B5EF4-FFF2-40B4-BE49-F238E27FC236}">
                    <a16:creationId xmlns:a16="http://schemas.microsoft.com/office/drawing/2014/main" id="{FD659178-798D-849D-33A4-1CD208087332}"/>
                  </a:ext>
                </a:extLst>
              </p:cNvPr>
              <p:cNvSpPr/>
              <p:nvPr/>
            </p:nvSpPr>
            <p:spPr>
              <a:xfrm>
                <a:off x="3039189" y="2529464"/>
                <a:ext cx="12579" cy="38124"/>
              </a:xfrm>
              <a:custGeom>
                <a:avLst/>
                <a:gdLst/>
                <a:ahLst/>
                <a:cxnLst/>
                <a:rect l="l" t="t" r="r" b="b"/>
                <a:pathLst>
                  <a:path w="358" h="1085" extrusionOk="0">
                    <a:moveTo>
                      <a:pt x="167" y="0"/>
                    </a:moveTo>
                    <a:cubicBezTo>
                      <a:pt x="96" y="0"/>
                      <a:pt x="1" y="71"/>
                      <a:pt x="1" y="191"/>
                    </a:cubicBezTo>
                    <a:lnTo>
                      <a:pt x="1" y="905"/>
                    </a:lnTo>
                    <a:cubicBezTo>
                      <a:pt x="1" y="1000"/>
                      <a:pt x="48" y="1048"/>
                      <a:pt x="120" y="1072"/>
                    </a:cubicBezTo>
                    <a:cubicBezTo>
                      <a:pt x="142" y="1080"/>
                      <a:pt x="163" y="1084"/>
                      <a:pt x="183" y="1084"/>
                    </a:cubicBezTo>
                    <a:cubicBezTo>
                      <a:pt x="271" y="1084"/>
                      <a:pt x="334" y="1007"/>
                      <a:pt x="334" y="929"/>
                    </a:cubicBezTo>
                    <a:lnTo>
                      <a:pt x="334" y="167"/>
                    </a:lnTo>
                    <a:cubicBezTo>
                      <a:pt x="358" y="71"/>
                      <a:pt x="263" y="0"/>
                      <a:pt x="167"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17" name="Google Shape;730;p56">
                <a:extLst>
                  <a:ext uri="{FF2B5EF4-FFF2-40B4-BE49-F238E27FC236}">
                    <a16:creationId xmlns:a16="http://schemas.microsoft.com/office/drawing/2014/main" id="{5DBAFDD8-8C55-080C-B2EB-9BF1DBC6536B}"/>
                  </a:ext>
                </a:extLst>
              </p:cNvPr>
              <p:cNvSpPr/>
              <p:nvPr/>
            </p:nvSpPr>
            <p:spPr>
              <a:xfrm>
                <a:off x="2980614" y="2540849"/>
                <a:ext cx="21785" cy="34119"/>
              </a:xfrm>
              <a:custGeom>
                <a:avLst/>
                <a:gdLst/>
                <a:ahLst/>
                <a:cxnLst/>
                <a:rect l="l" t="t" r="r" b="b"/>
                <a:pathLst>
                  <a:path w="620" h="971" extrusionOk="0">
                    <a:moveTo>
                      <a:pt x="183" y="1"/>
                    </a:moveTo>
                    <a:cubicBezTo>
                      <a:pt x="163" y="1"/>
                      <a:pt x="142" y="4"/>
                      <a:pt x="120" y="9"/>
                    </a:cubicBezTo>
                    <a:cubicBezTo>
                      <a:pt x="25" y="33"/>
                      <a:pt x="1" y="128"/>
                      <a:pt x="25" y="224"/>
                    </a:cubicBezTo>
                    <a:lnTo>
                      <a:pt x="287" y="867"/>
                    </a:lnTo>
                    <a:cubicBezTo>
                      <a:pt x="323" y="940"/>
                      <a:pt x="387" y="971"/>
                      <a:pt x="458" y="971"/>
                    </a:cubicBezTo>
                    <a:cubicBezTo>
                      <a:pt x="480" y="971"/>
                      <a:pt x="502" y="968"/>
                      <a:pt x="525" y="962"/>
                    </a:cubicBezTo>
                    <a:cubicBezTo>
                      <a:pt x="596" y="938"/>
                      <a:pt x="620" y="843"/>
                      <a:pt x="596" y="748"/>
                    </a:cubicBezTo>
                    <a:lnTo>
                      <a:pt x="334" y="105"/>
                    </a:lnTo>
                    <a:cubicBezTo>
                      <a:pt x="298" y="32"/>
                      <a:pt x="247" y="1"/>
                      <a:pt x="183"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18" name="Google Shape;731;p56">
                <a:extLst>
                  <a:ext uri="{FF2B5EF4-FFF2-40B4-BE49-F238E27FC236}">
                    <a16:creationId xmlns:a16="http://schemas.microsoft.com/office/drawing/2014/main" id="{1C512F80-F7D5-7FB4-C49B-9EB86717CDF1}"/>
                  </a:ext>
                </a:extLst>
              </p:cNvPr>
              <p:cNvSpPr/>
              <p:nvPr/>
            </p:nvSpPr>
            <p:spPr>
              <a:xfrm>
                <a:off x="2930403" y="2575248"/>
                <a:ext cx="30991" cy="29551"/>
              </a:xfrm>
              <a:custGeom>
                <a:avLst/>
                <a:gdLst/>
                <a:ahLst/>
                <a:cxnLst/>
                <a:rect l="l" t="t" r="r" b="b"/>
                <a:pathLst>
                  <a:path w="882" h="841" extrusionOk="0">
                    <a:moveTo>
                      <a:pt x="176" y="1"/>
                    </a:moveTo>
                    <a:cubicBezTo>
                      <a:pt x="132" y="1"/>
                      <a:pt x="84" y="19"/>
                      <a:pt x="48" y="54"/>
                    </a:cubicBezTo>
                    <a:cubicBezTo>
                      <a:pt x="1" y="102"/>
                      <a:pt x="1" y="221"/>
                      <a:pt x="48" y="293"/>
                    </a:cubicBezTo>
                    <a:lnTo>
                      <a:pt x="572" y="793"/>
                    </a:lnTo>
                    <a:cubicBezTo>
                      <a:pt x="596" y="817"/>
                      <a:pt x="644" y="840"/>
                      <a:pt x="691" y="840"/>
                    </a:cubicBezTo>
                    <a:cubicBezTo>
                      <a:pt x="811" y="817"/>
                      <a:pt x="882" y="650"/>
                      <a:pt x="811" y="555"/>
                    </a:cubicBezTo>
                    <a:lnTo>
                      <a:pt x="287" y="54"/>
                    </a:lnTo>
                    <a:cubicBezTo>
                      <a:pt x="263" y="19"/>
                      <a:pt x="221" y="1"/>
                      <a:pt x="176"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19" name="Google Shape;732;p56">
                <a:extLst>
                  <a:ext uri="{FF2B5EF4-FFF2-40B4-BE49-F238E27FC236}">
                    <a16:creationId xmlns:a16="http://schemas.microsoft.com/office/drawing/2014/main" id="{733D0E52-1016-EB3B-BA9E-9619517B7652}"/>
                  </a:ext>
                </a:extLst>
              </p:cNvPr>
              <p:cNvSpPr/>
              <p:nvPr/>
            </p:nvSpPr>
            <p:spPr>
              <a:xfrm>
                <a:off x="2896952" y="2625390"/>
                <a:ext cx="35173" cy="20696"/>
              </a:xfrm>
              <a:custGeom>
                <a:avLst/>
                <a:gdLst/>
                <a:ahLst/>
                <a:cxnLst/>
                <a:rect l="l" t="t" r="r" b="b"/>
                <a:pathLst>
                  <a:path w="1001" h="589" extrusionOk="0">
                    <a:moveTo>
                      <a:pt x="172" y="0"/>
                    </a:moveTo>
                    <a:cubicBezTo>
                      <a:pt x="102" y="0"/>
                      <a:pt x="42" y="31"/>
                      <a:pt x="24" y="104"/>
                    </a:cubicBezTo>
                    <a:cubicBezTo>
                      <a:pt x="0" y="199"/>
                      <a:pt x="24" y="294"/>
                      <a:pt x="119" y="318"/>
                    </a:cubicBezTo>
                    <a:lnTo>
                      <a:pt x="762" y="580"/>
                    </a:lnTo>
                    <a:cubicBezTo>
                      <a:pt x="785" y="586"/>
                      <a:pt x="807" y="589"/>
                      <a:pt x="829" y="589"/>
                    </a:cubicBezTo>
                    <a:cubicBezTo>
                      <a:pt x="899" y="589"/>
                      <a:pt x="958" y="558"/>
                      <a:pt x="977" y="485"/>
                    </a:cubicBezTo>
                    <a:cubicBezTo>
                      <a:pt x="1000" y="414"/>
                      <a:pt x="953" y="318"/>
                      <a:pt x="881" y="294"/>
                    </a:cubicBezTo>
                    <a:lnTo>
                      <a:pt x="238" y="9"/>
                    </a:lnTo>
                    <a:cubicBezTo>
                      <a:pt x="216" y="3"/>
                      <a:pt x="193" y="0"/>
                      <a:pt x="172"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0" name="Google Shape;733;p56">
                <a:extLst>
                  <a:ext uri="{FF2B5EF4-FFF2-40B4-BE49-F238E27FC236}">
                    <a16:creationId xmlns:a16="http://schemas.microsoft.com/office/drawing/2014/main" id="{391C8E4E-EAED-90AD-6EB7-BF7F0F922FCC}"/>
                  </a:ext>
                </a:extLst>
              </p:cNvPr>
              <p:cNvSpPr/>
              <p:nvPr/>
            </p:nvSpPr>
            <p:spPr>
              <a:xfrm>
                <a:off x="2883565" y="2684245"/>
                <a:ext cx="38511" cy="11771"/>
              </a:xfrm>
              <a:custGeom>
                <a:avLst/>
                <a:gdLst/>
                <a:ahLst/>
                <a:cxnLst/>
                <a:rect l="l" t="t" r="r" b="b"/>
                <a:pathLst>
                  <a:path w="1096" h="335" extrusionOk="0">
                    <a:moveTo>
                      <a:pt x="191" y="1"/>
                    </a:moveTo>
                    <a:cubicBezTo>
                      <a:pt x="119" y="1"/>
                      <a:pt x="48" y="72"/>
                      <a:pt x="24" y="120"/>
                    </a:cubicBezTo>
                    <a:cubicBezTo>
                      <a:pt x="0" y="239"/>
                      <a:pt x="72" y="334"/>
                      <a:pt x="167" y="334"/>
                    </a:cubicBezTo>
                    <a:lnTo>
                      <a:pt x="858" y="334"/>
                    </a:lnTo>
                    <a:cubicBezTo>
                      <a:pt x="929" y="334"/>
                      <a:pt x="1000" y="286"/>
                      <a:pt x="1024" y="191"/>
                    </a:cubicBezTo>
                    <a:cubicBezTo>
                      <a:pt x="1096" y="96"/>
                      <a:pt x="1000" y="1"/>
                      <a:pt x="905"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1" name="Google Shape;734;p56">
                <a:extLst>
                  <a:ext uri="{FF2B5EF4-FFF2-40B4-BE49-F238E27FC236}">
                    <a16:creationId xmlns:a16="http://schemas.microsoft.com/office/drawing/2014/main" id="{35BBDDAA-7CEC-3FC5-0119-7D079F832605}"/>
                  </a:ext>
                </a:extLst>
              </p:cNvPr>
              <p:cNvSpPr/>
              <p:nvPr/>
            </p:nvSpPr>
            <p:spPr>
              <a:xfrm>
                <a:off x="2896952" y="2734140"/>
                <a:ext cx="35173" cy="21082"/>
              </a:xfrm>
              <a:custGeom>
                <a:avLst/>
                <a:gdLst/>
                <a:ahLst/>
                <a:cxnLst/>
                <a:rect l="l" t="t" r="r" b="b"/>
                <a:pathLst>
                  <a:path w="1001" h="600" extrusionOk="0">
                    <a:moveTo>
                      <a:pt x="829" y="1"/>
                    </a:moveTo>
                    <a:cubicBezTo>
                      <a:pt x="807" y="1"/>
                      <a:pt x="785" y="4"/>
                      <a:pt x="762" y="10"/>
                    </a:cubicBezTo>
                    <a:lnTo>
                      <a:pt x="119" y="272"/>
                    </a:lnTo>
                    <a:cubicBezTo>
                      <a:pt x="24" y="319"/>
                      <a:pt x="0" y="391"/>
                      <a:pt x="24" y="486"/>
                    </a:cubicBezTo>
                    <a:cubicBezTo>
                      <a:pt x="42" y="556"/>
                      <a:pt x="97" y="600"/>
                      <a:pt x="163" y="600"/>
                    </a:cubicBezTo>
                    <a:cubicBezTo>
                      <a:pt x="187" y="600"/>
                      <a:pt x="213" y="594"/>
                      <a:pt x="238" y="581"/>
                    </a:cubicBezTo>
                    <a:lnTo>
                      <a:pt x="881" y="319"/>
                    </a:lnTo>
                    <a:cubicBezTo>
                      <a:pt x="977" y="295"/>
                      <a:pt x="1000" y="200"/>
                      <a:pt x="977" y="105"/>
                    </a:cubicBezTo>
                    <a:cubicBezTo>
                      <a:pt x="958" y="32"/>
                      <a:pt x="899" y="1"/>
                      <a:pt x="829"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2" name="Google Shape;735;p56">
                <a:extLst>
                  <a:ext uri="{FF2B5EF4-FFF2-40B4-BE49-F238E27FC236}">
                    <a16:creationId xmlns:a16="http://schemas.microsoft.com/office/drawing/2014/main" id="{009E03B9-7127-614E-3F69-51AA159FBE93}"/>
                  </a:ext>
                </a:extLst>
              </p:cNvPr>
              <p:cNvSpPr/>
              <p:nvPr/>
            </p:nvSpPr>
            <p:spPr>
              <a:xfrm>
                <a:off x="3160518" y="2734140"/>
                <a:ext cx="35208" cy="20731"/>
              </a:xfrm>
              <a:custGeom>
                <a:avLst/>
                <a:gdLst/>
                <a:ahLst/>
                <a:cxnLst/>
                <a:rect l="l" t="t" r="r" b="b"/>
                <a:pathLst>
                  <a:path w="1002" h="590" extrusionOk="0">
                    <a:moveTo>
                      <a:pt x="172" y="1"/>
                    </a:moveTo>
                    <a:cubicBezTo>
                      <a:pt x="103" y="1"/>
                      <a:pt x="43" y="32"/>
                      <a:pt x="25" y="105"/>
                    </a:cubicBezTo>
                    <a:cubicBezTo>
                      <a:pt x="1" y="200"/>
                      <a:pt x="25" y="295"/>
                      <a:pt x="120" y="319"/>
                    </a:cubicBezTo>
                    <a:lnTo>
                      <a:pt x="763" y="581"/>
                    </a:lnTo>
                    <a:cubicBezTo>
                      <a:pt x="785" y="587"/>
                      <a:pt x="808" y="590"/>
                      <a:pt x="829" y="590"/>
                    </a:cubicBezTo>
                    <a:cubicBezTo>
                      <a:pt x="899" y="590"/>
                      <a:pt x="959" y="559"/>
                      <a:pt x="977" y="486"/>
                    </a:cubicBezTo>
                    <a:cubicBezTo>
                      <a:pt x="1001" y="414"/>
                      <a:pt x="977" y="319"/>
                      <a:pt x="882" y="295"/>
                    </a:cubicBezTo>
                    <a:lnTo>
                      <a:pt x="239" y="10"/>
                    </a:lnTo>
                    <a:cubicBezTo>
                      <a:pt x="216" y="4"/>
                      <a:pt x="194" y="1"/>
                      <a:pt x="172"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3" name="Google Shape;736;p56">
                <a:extLst>
                  <a:ext uri="{FF2B5EF4-FFF2-40B4-BE49-F238E27FC236}">
                    <a16:creationId xmlns:a16="http://schemas.microsoft.com/office/drawing/2014/main" id="{8656D20A-6F47-DFEC-84DD-F4791D58D1C1}"/>
                  </a:ext>
                </a:extLst>
              </p:cNvPr>
              <p:cNvSpPr/>
              <p:nvPr/>
            </p:nvSpPr>
            <p:spPr>
              <a:xfrm>
                <a:off x="3170568" y="2684245"/>
                <a:ext cx="36859" cy="11771"/>
              </a:xfrm>
              <a:custGeom>
                <a:avLst/>
                <a:gdLst/>
                <a:ahLst/>
                <a:cxnLst/>
                <a:rect l="l" t="t" r="r" b="b"/>
                <a:pathLst>
                  <a:path w="1049" h="335" extrusionOk="0">
                    <a:moveTo>
                      <a:pt x="191" y="1"/>
                    </a:moveTo>
                    <a:cubicBezTo>
                      <a:pt x="96" y="1"/>
                      <a:pt x="48" y="72"/>
                      <a:pt x="1" y="167"/>
                    </a:cubicBezTo>
                    <a:cubicBezTo>
                      <a:pt x="1" y="239"/>
                      <a:pt x="72" y="334"/>
                      <a:pt x="191" y="334"/>
                    </a:cubicBezTo>
                    <a:lnTo>
                      <a:pt x="882" y="334"/>
                    </a:lnTo>
                    <a:cubicBezTo>
                      <a:pt x="953" y="334"/>
                      <a:pt x="1025" y="286"/>
                      <a:pt x="1048" y="191"/>
                    </a:cubicBezTo>
                    <a:cubicBezTo>
                      <a:pt x="1048" y="96"/>
                      <a:pt x="953" y="1"/>
                      <a:pt x="882"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4" name="Google Shape;737;p56">
                <a:extLst>
                  <a:ext uri="{FF2B5EF4-FFF2-40B4-BE49-F238E27FC236}">
                    <a16:creationId xmlns:a16="http://schemas.microsoft.com/office/drawing/2014/main" id="{CB55547C-6E32-2583-4995-4650F40A4FF0}"/>
                  </a:ext>
                </a:extLst>
              </p:cNvPr>
              <p:cNvSpPr/>
              <p:nvPr/>
            </p:nvSpPr>
            <p:spPr>
              <a:xfrm>
                <a:off x="3160518" y="2625390"/>
                <a:ext cx="35208" cy="20696"/>
              </a:xfrm>
              <a:custGeom>
                <a:avLst/>
                <a:gdLst/>
                <a:ahLst/>
                <a:cxnLst/>
                <a:rect l="l" t="t" r="r" b="b"/>
                <a:pathLst>
                  <a:path w="1002" h="589" extrusionOk="0">
                    <a:moveTo>
                      <a:pt x="829" y="0"/>
                    </a:moveTo>
                    <a:cubicBezTo>
                      <a:pt x="808" y="0"/>
                      <a:pt x="785" y="3"/>
                      <a:pt x="763" y="9"/>
                    </a:cubicBezTo>
                    <a:lnTo>
                      <a:pt x="120" y="294"/>
                    </a:lnTo>
                    <a:cubicBezTo>
                      <a:pt x="25" y="318"/>
                      <a:pt x="1" y="390"/>
                      <a:pt x="25" y="485"/>
                    </a:cubicBezTo>
                    <a:cubicBezTo>
                      <a:pt x="43" y="558"/>
                      <a:pt x="103" y="589"/>
                      <a:pt x="172" y="589"/>
                    </a:cubicBezTo>
                    <a:cubicBezTo>
                      <a:pt x="194" y="589"/>
                      <a:pt x="216" y="586"/>
                      <a:pt x="239" y="580"/>
                    </a:cubicBezTo>
                    <a:lnTo>
                      <a:pt x="882" y="318"/>
                    </a:lnTo>
                    <a:cubicBezTo>
                      <a:pt x="977" y="294"/>
                      <a:pt x="1001" y="199"/>
                      <a:pt x="977" y="104"/>
                    </a:cubicBezTo>
                    <a:cubicBezTo>
                      <a:pt x="959" y="31"/>
                      <a:pt x="899" y="0"/>
                      <a:pt x="829" y="0"/>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5" name="Google Shape;738;p56">
                <a:extLst>
                  <a:ext uri="{FF2B5EF4-FFF2-40B4-BE49-F238E27FC236}">
                    <a16:creationId xmlns:a16="http://schemas.microsoft.com/office/drawing/2014/main" id="{5F29A83F-9EA1-ABBA-754F-CA194F8D11B5}"/>
                  </a:ext>
                </a:extLst>
              </p:cNvPr>
              <p:cNvSpPr/>
              <p:nvPr/>
            </p:nvSpPr>
            <p:spPr>
              <a:xfrm>
                <a:off x="3132092" y="2575248"/>
                <a:ext cx="30148" cy="29797"/>
              </a:xfrm>
              <a:custGeom>
                <a:avLst/>
                <a:gdLst/>
                <a:ahLst/>
                <a:cxnLst/>
                <a:rect l="l" t="t" r="r" b="b"/>
                <a:pathLst>
                  <a:path w="858" h="848" extrusionOk="0">
                    <a:moveTo>
                      <a:pt x="682" y="1"/>
                    </a:moveTo>
                    <a:cubicBezTo>
                      <a:pt x="637" y="1"/>
                      <a:pt x="596" y="19"/>
                      <a:pt x="572" y="54"/>
                    </a:cubicBezTo>
                    <a:lnTo>
                      <a:pt x="72" y="555"/>
                    </a:lnTo>
                    <a:cubicBezTo>
                      <a:pt x="0" y="602"/>
                      <a:pt x="0" y="697"/>
                      <a:pt x="72" y="793"/>
                    </a:cubicBezTo>
                    <a:cubicBezTo>
                      <a:pt x="99" y="820"/>
                      <a:pt x="150" y="848"/>
                      <a:pt x="198" y="848"/>
                    </a:cubicBezTo>
                    <a:cubicBezTo>
                      <a:pt x="233" y="848"/>
                      <a:pt x="266" y="833"/>
                      <a:pt x="286" y="793"/>
                    </a:cubicBezTo>
                    <a:lnTo>
                      <a:pt x="810" y="293"/>
                    </a:lnTo>
                    <a:cubicBezTo>
                      <a:pt x="857" y="221"/>
                      <a:pt x="857" y="102"/>
                      <a:pt x="810" y="54"/>
                    </a:cubicBezTo>
                    <a:cubicBezTo>
                      <a:pt x="774" y="19"/>
                      <a:pt x="726" y="1"/>
                      <a:pt x="682"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26" name="Google Shape;739;p56">
                <a:extLst>
                  <a:ext uri="{FF2B5EF4-FFF2-40B4-BE49-F238E27FC236}">
                    <a16:creationId xmlns:a16="http://schemas.microsoft.com/office/drawing/2014/main" id="{8C4B8052-0054-03EA-9709-3B9466B04D91}"/>
                  </a:ext>
                </a:extLst>
              </p:cNvPr>
              <p:cNvSpPr/>
              <p:nvPr/>
            </p:nvSpPr>
            <p:spPr>
              <a:xfrm>
                <a:off x="3090243" y="2540849"/>
                <a:ext cx="21785" cy="33802"/>
              </a:xfrm>
              <a:custGeom>
                <a:avLst/>
                <a:gdLst/>
                <a:ahLst/>
                <a:cxnLst/>
                <a:rect l="l" t="t" r="r" b="b"/>
                <a:pathLst>
                  <a:path w="620" h="962" extrusionOk="0">
                    <a:moveTo>
                      <a:pt x="447" y="1"/>
                    </a:moveTo>
                    <a:cubicBezTo>
                      <a:pt x="387" y="1"/>
                      <a:pt x="323" y="32"/>
                      <a:pt x="286" y="105"/>
                    </a:cubicBezTo>
                    <a:lnTo>
                      <a:pt x="24" y="748"/>
                    </a:lnTo>
                    <a:cubicBezTo>
                      <a:pt x="0" y="843"/>
                      <a:pt x="24" y="938"/>
                      <a:pt x="119" y="962"/>
                    </a:cubicBezTo>
                    <a:lnTo>
                      <a:pt x="191" y="962"/>
                    </a:lnTo>
                    <a:cubicBezTo>
                      <a:pt x="239" y="962"/>
                      <a:pt x="286" y="938"/>
                      <a:pt x="334" y="867"/>
                    </a:cubicBezTo>
                    <a:lnTo>
                      <a:pt x="596" y="224"/>
                    </a:lnTo>
                    <a:cubicBezTo>
                      <a:pt x="620" y="152"/>
                      <a:pt x="572" y="81"/>
                      <a:pt x="501" y="9"/>
                    </a:cubicBezTo>
                    <a:cubicBezTo>
                      <a:pt x="484" y="4"/>
                      <a:pt x="465" y="1"/>
                      <a:pt x="447" y="1"/>
                    </a:cubicBezTo>
                    <a:close/>
                  </a:path>
                </a:pathLst>
              </a:custGeom>
              <a:solidFill>
                <a:schemeClr val="accent1"/>
              </a:solidFill>
              <a:ln>
                <a:solidFill>
                  <a:srgbClr val="26577F"/>
                </a:solid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grpSp>
      <p:sp>
        <p:nvSpPr>
          <p:cNvPr id="155" name="Google Shape;682;p56">
            <a:extLst>
              <a:ext uri="{FF2B5EF4-FFF2-40B4-BE49-F238E27FC236}">
                <a16:creationId xmlns:a16="http://schemas.microsoft.com/office/drawing/2014/main" id="{98C978C7-DFA9-74A1-7B1C-A2F71645A6FF}"/>
              </a:ext>
            </a:extLst>
          </p:cNvPr>
          <p:cNvSpPr txBox="1"/>
          <p:nvPr/>
        </p:nvSpPr>
        <p:spPr>
          <a:xfrm>
            <a:off x="781059" y="3834393"/>
            <a:ext cx="1966852" cy="296045"/>
          </a:xfrm>
          <a:prstGeom prst="rect">
            <a:avLst/>
          </a:prstGeom>
          <a:noFill/>
          <a:ln>
            <a:noFill/>
          </a:ln>
        </p:spPr>
        <p:txBody>
          <a:bodyPr spcFirstLastPara="1" wrap="square" lIns="0" tIns="3600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chemeClr val="accent6">
                    <a:lumMod val="75000"/>
                  </a:schemeClr>
                </a:solidFill>
                <a:ea typeface="Marcellus"/>
                <a:cs typeface="Marcellus"/>
                <a:sym typeface="Marcellus"/>
              </a:rPr>
              <a:t>IMPLEMENTAR</a:t>
            </a:r>
            <a:endParaRPr lang="es-MX" sz="1600" b="1" dirty="0">
              <a:solidFill>
                <a:schemeClr val="accent6">
                  <a:lumMod val="75000"/>
                </a:schemeClr>
              </a:solidFill>
              <a:ea typeface="Marcellus"/>
              <a:cs typeface="Marcellus"/>
            </a:endParaRPr>
          </a:p>
        </p:txBody>
      </p:sp>
      <p:sp>
        <p:nvSpPr>
          <p:cNvPr id="157" name="Google Shape;684;p56">
            <a:extLst>
              <a:ext uri="{FF2B5EF4-FFF2-40B4-BE49-F238E27FC236}">
                <a16:creationId xmlns:a16="http://schemas.microsoft.com/office/drawing/2014/main" id="{D148D678-399E-A672-CE4E-2981F8996AB0}"/>
              </a:ext>
            </a:extLst>
          </p:cNvPr>
          <p:cNvSpPr txBox="1"/>
          <p:nvPr/>
        </p:nvSpPr>
        <p:spPr>
          <a:xfrm>
            <a:off x="3796988" y="4404868"/>
            <a:ext cx="1621005" cy="421712"/>
          </a:xfrm>
          <a:prstGeom prst="rect">
            <a:avLst/>
          </a:prstGeom>
          <a:noFill/>
          <a:ln>
            <a:noFill/>
          </a:ln>
        </p:spPr>
        <p:txBody>
          <a:bodyPr spcFirstLastPara="1" wrap="square" lIns="0" tIns="3600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E65122"/>
                </a:solidFill>
                <a:ea typeface="Marcellus"/>
                <a:cs typeface="Marcellus"/>
                <a:sym typeface="Marcellus"/>
              </a:rPr>
              <a:t>OPERAR</a:t>
            </a:r>
            <a:endParaRPr lang="es-MX" sz="1600" b="1" dirty="0">
              <a:solidFill>
                <a:srgbClr val="E65122"/>
              </a:solidFill>
              <a:ea typeface="Marcellus"/>
              <a:cs typeface="Marcellus"/>
            </a:endParaRPr>
          </a:p>
        </p:txBody>
      </p:sp>
      <p:sp>
        <p:nvSpPr>
          <p:cNvPr id="159" name="Google Shape;686;p56">
            <a:extLst>
              <a:ext uri="{FF2B5EF4-FFF2-40B4-BE49-F238E27FC236}">
                <a16:creationId xmlns:a16="http://schemas.microsoft.com/office/drawing/2014/main" id="{DA528992-D026-0140-4582-C375179718A7}"/>
              </a:ext>
            </a:extLst>
          </p:cNvPr>
          <p:cNvSpPr txBox="1"/>
          <p:nvPr/>
        </p:nvSpPr>
        <p:spPr>
          <a:xfrm>
            <a:off x="6383734" y="3889978"/>
            <a:ext cx="1382700" cy="317100"/>
          </a:xfrm>
          <a:prstGeom prst="rect">
            <a:avLst/>
          </a:prstGeom>
          <a:noFill/>
          <a:ln>
            <a:noFill/>
          </a:ln>
        </p:spPr>
        <p:txBody>
          <a:bodyPr spcFirstLastPara="1" wrap="square" lIns="0" tIns="3600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buClr>
                <a:schemeClr val="dk2"/>
              </a:buClr>
              <a:buSzPts val="1100"/>
            </a:pPr>
            <a:r>
              <a:rPr lang="en" sz="1600" b="1" dirty="0">
                <a:solidFill>
                  <a:srgbClr val="0070C0"/>
                </a:solidFill>
                <a:ea typeface="Marcellus"/>
                <a:cs typeface="Marcellus"/>
                <a:sym typeface="Marcellus"/>
              </a:rPr>
              <a:t>EVALUAR</a:t>
            </a:r>
            <a:endParaRPr lang="es-MX" sz="1600" b="1" dirty="0">
              <a:solidFill>
                <a:srgbClr val="0070C0"/>
              </a:solidFill>
              <a:ea typeface="Marcellus"/>
              <a:cs typeface="Marcellus"/>
            </a:endParaRPr>
          </a:p>
        </p:txBody>
      </p:sp>
      <p:sp>
        <p:nvSpPr>
          <p:cNvPr id="161" name="Google Shape;693;p56">
            <a:extLst>
              <a:ext uri="{FF2B5EF4-FFF2-40B4-BE49-F238E27FC236}">
                <a16:creationId xmlns:a16="http://schemas.microsoft.com/office/drawing/2014/main" id="{658908FF-85D9-A4F1-02B8-F3206EB6CF16}"/>
              </a:ext>
            </a:extLst>
          </p:cNvPr>
          <p:cNvSpPr txBox="1"/>
          <p:nvPr/>
        </p:nvSpPr>
        <p:spPr>
          <a:xfrm>
            <a:off x="8997395" y="4700910"/>
            <a:ext cx="1783200" cy="317100"/>
          </a:xfrm>
          <a:prstGeom prst="rect">
            <a:avLst/>
          </a:prstGeom>
          <a:noFill/>
          <a:ln>
            <a:noFill/>
          </a:ln>
        </p:spPr>
        <p:txBody>
          <a:bodyPr spcFirstLastPara="1" wrap="square" lIns="0" tIns="3600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 sz="1600" b="1" dirty="0">
                <a:solidFill>
                  <a:srgbClr val="7030A0"/>
                </a:solidFill>
                <a:ea typeface="Marcellus"/>
                <a:cs typeface="Marcellus"/>
                <a:sym typeface="Marcellus"/>
              </a:rPr>
              <a:t>CAPACITAR</a:t>
            </a:r>
            <a:endParaRPr lang="es-MX" sz="1600" b="1" dirty="0">
              <a:solidFill>
                <a:srgbClr val="7030A0"/>
              </a:solidFill>
              <a:ea typeface="Marcellus"/>
              <a:cs typeface="Marcellus"/>
            </a:endParaRPr>
          </a:p>
        </p:txBody>
      </p:sp>
      <p:sp>
        <p:nvSpPr>
          <p:cNvPr id="162" name="Google Shape;694;p56">
            <a:extLst>
              <a:ext uri="{FF2B5EF4-FFF2-40B4-BE49-F238E27FC236}">
                <a16:creationId xmlns:a16="http://schemas.microsoft.com/office/drawing/2014/main" id="{42063956-F7BD-DB2B-71CA-E6C77E408758}"/>
              </a:ext>
            </a:extLst>
          </p:cNvPr>
          <p:cNvSpPr txBox="1"/>
          <p:nvPr/>
        </p:nvSpPr>
        <p:spPr>
          <a:xfrm>
            <a:off x="500558" y="4711744"/>
            <a:ext cx="2829194" cy="399970"/>
          </a:xfrm>
          <a:prstGeom prst="rect">
            <a:avLst/>
          </a:prstGeom>
          <a:noFill/>
          <a:ln>
            <a:noFill/>
          </a:ln>
        </p:spPr>
        <p:txBody>
          <a:bodyPr spcFirstLastPara="1" wrap="square" lIns="182875" tIns="0" rIns="18287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2"/>
              </a:buClr>
              <a:buSzPts val="1100"/>
            </a:pPr>
            <a:r>
              <a:rPr lang="es-MX" sz="1800" dirty="0">
                <a:solidFill>
                  <a:srgbClr val="26577F"/>
                </a:solidFill>
                <a:latin typeface="Anaheim"/>
                <a:ea typeface="Anaheim"/>
                <a:cs typeface="Anaheim"/>
              </a:rPr>
              <a:t>Implementar  un </a:t>
            </a:r>
            <a:r>
              <a:rPr lang="en" sz="1800" dirty="0">
                <a:solidFill>
                  <a:srgbClr val="26577F"/>
                </a:solidFill>
                <a:latin typeface="Anaheim"/>
                <a:ea typeface="Anaheim"/>
                <a:cs typeface="Anaheim"/>
              </a:rPr>
              <a:t> sistema de integridad adaptado a la estructura de tu organización.</a:t>
            </a:r>
          </a:p>
        </p:txBody>
      </p:sp>
      <p:grpSp>
        <p:nvGrpSpPr>
          <p:cNvPr id="5" name="Grupo 4">
            <a:extLst>
              <a:ext uri="{FF2B5EF4-FFF2-40B4-BE49-F238E27FC236}">
                <a16:creationId xmlns:a16="http://schemas.microsoft.com/office/drawing/2014/main" id="{AA2633DA-D2F0-4881-AC6E-53C9DBE28AF1}"/>
              </a:ext>
            </a:extLst>
          </p:cNvPr>
          <p:cNvGrpSpPr/>
          <p:nvPr/>
        </p:nvGrpSpPr>
        <p:grpSpPr>
          <a:xfrm>
            <a:off x="1390242" y="2296848"/>
            <a:ext cx="682800" cy="1430773"/>
            <a:chOff x="2546558" y="3089047"/>
            <a:chExt cx="682800" cy="1430773"/>
          </a:xfrm>
        </p:grpSpPr>
        <p:sp>
          <p:nvSpPr>
            <p:cNvPr id="89" name="Google Shape;671;p56">
              <a:extLst>
                <a:ext uri="{FF2B5EF4-FFF2-40B4-BE49-F238E27FC236}">
                  <a16:creationId xmlns:a16="http://schemas.microsoft.com/office/drawing/2014/main" id="{EC67D888-6247-CBDC-01F1-210FDA492FA0}"/>
                </a:ext>
              </a:extLst>
            </p:cNvPr>
            <p:cNvSpPr/>
            <p:nvPr/>
          </p:nvSpPr>
          <p:spPr>
            <a:xfrm>
              <a:off x="2546558" y="3089047"/>
              <a:ext cx="682800" cy="682800"/>
            </a:xfrm>
            <a:prstGeom prst="rect">
              <a:avLst/>
            </a:prstGeom>
            <a:noFill/>
            <a:ln w="19050" cap="flat" cmpd="sng">
              <a:solidFill>
                <a:srgbClr val="6CB2E3"/>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nvGrpSpPr>
            <p:cNvPr id="110" name="Google Shape;695;p56">
              <a:extLst>
                <a:ext uri="{FF2B5EF4-FFF2-40B4-BE49-F238E27FC236}">
                  <a16:creationId xmlns:a16="http://schemas.microsoft.com/office/drawing/2014/main" id="{E841029F-D0EF-A194-5EB7-D06B682D380C}"/>
                </a:ext>
              </a:extLst>
            </p:cNvPr>
            <p:cNvGrpSpPr/>
            <p:nvPr/>
          </p:nvGrpSpPr>
          <p:grpSpPr>
            <a:xfrm>
              <a:off x="2693215" y="3300312"/>
              <a:ext cx="378256" cy="295401"/>
              <a:chOff x="1419246" y="2580097"/>
              <a:chExt cx="378256" cy="295401"/>
            </a:xfrm>
          </p:grpSpPr>
          <p:sp>
            <p:nvSpPr>
              <p:cNvPr id="149" name="Google Shape;696;p56">
                <a:extLst>
                  <a:ext uri="{FF2B5EF4-FFF2-40B4-BE49-F238E27FC236}">
                    <a16:creationId xmlns:a16="http://schemas.microsoft.com/office/drawing/2014/main" id="{F139C323-3CE7-8850-E1D8-65D7A0388807}"/>
                  </a:ext>
                </a:extLst>
              </p:cNvPr>
              <p:cNvSpPr/>
              <p:nvPr/>
            </p:nvSpPr>
            <p:spPr>
              <a:xfrm>
                <a:off x="1419246" y="2704941"/>
                <a:ext cx="378255" cy="170557"/>
              </a:xfrm>
              <a:custGeom>
                <a:avLst/>
                <a:gdLst/>
                <a:ahLst/>
                <a:cxnLst/>
                <a:rect l="l" t="t" r="r" b="b"/>
                <a:pathLst>
                  <a:path w="10765" h="4854" extrusionOk="0">
                    <a:moveTo>
                      <a:pt x="5406" y="2353"/>
                    </a:moveTo>
                    <a:lnTo>
                      <a:pt x="7073" y="4473"/>
                    </a:lnTo>
                    <a:lnTo>
                      <a:pt x="3692" y="4473"/>
                    </a:lnTo>
                    <a:lnTo>
                      <a:pt x="5406" y="2353"/>
                    </a:lnTo>
                    <a:close/>
                    <a:moveTo>
                      <a:pt x="175" y="0"/>
                    </a:moveTo>
                    <a:cubicBezTo>
                      <a:pt x="120" y="0"/>
                      <a:pt x="65" y="40"/>
                      <a:pt x="48" y="91"/>
                    </a:cubicBezTo>
                    <a:cubicBezTo>
                      <a:pt x="0" y="186"/>
                      <a:pt x="48" y="282"/>
                      <a:pt x="120" y="305"/>
                    </a:cubicBezTo>
                    <a:lnTo>
                      <a:pt x="5121" y="2234"/>
                    </a:lnTo>
                    <a:lnTo>
                      <a:pt x="3263" y="4592"/>
                    </a:lnTo>
                    <a:cubicBezTo>
                      <a:pt x="3168" y="4687"/>
                      <a:pt x="3263" y="4854"/>
                      <a:pt x="3382" y="4854"/>
                    </a:cubicBezTo>
                    <a:lnTo>
                      <a:pt x="7383" y="4854"/>
                    </a:lnTo>
                    <a:cubicBezTo>
                      <a:pt x="7502" y="4854"/>
                      <a:pt x="7597" y="4711"/>
                      <a:pt x="7502" y="4592"/>
                    </a:cubicBezTo>
                    <a:lnTo>
                      <a:pt x="5883" y="2544"/>
                    </a:lnTo>
                    <a:lnTo>
                      <a:pt x="10526" y="4330"/>
                    </a:lnTo>
                    <a:cubicBezTo>
                      <a:pt x="10539" y="4334"/>
                      <a:pt x="10552" y="4336"/>
                      <a:pt x="10566" y="4336"/>
                    </a:cubicBezTo>
                    <a:cubicBezTo>
                      <a:pt x="10629" y="4336"/>
                      <a:pt x="10697" y="4294"/>
                      <a:pt x="10717" y="4235"/>
                    </a:cubicBezTo>
                    <a:cubicBezTo>
                      <a:pt x="10765" y="4116"/>
                      <a:pt x="10717" y="4020"/>
                      <a:pt x="10646" y="3997"/>
                    </a:cubicBezTo>
                    <a:lnTo>
                      <a:pt x="239" y="20"/>
                    </a:lnTo>
                    <a:cubicBezTo>
                      <a:pt x="219" y="6"/>
                      <a:pt x="197" y="0"/>
                      <a:pt x="175" y="0"/>
                    </a:cubicBezTo>
                    <a:close/>
                  </a:path>
                </a:pathLst>
              </a:custGeom>
              <a:solidFill>
                <a:srgbClr val="26577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0" name="Google Shape;697;p56">
                <a:extLst>
                  <a:ext uri="{FF2B5EF4-FFF2-40B4-BE49-F238E27FC236}">
                    <a16:creationId xmlns:a16="http://schemas.microsoft.com/office/drawing/2014/main" id="{3E5C9D71-4087-6BBD-7259-B5ED2AF25BDD}"/>
                  </a:ext>
                </a:extLst>
              </p:cNvPr>
              <p:cNvSpPr/>
              <p:nvPr/>
            </p:nvSpPr>
            <p:spPr>
              <a:xfrm>
                <a:off x="1423427" y="2580097"/>
                <a:ext cx="138090" cy="138090"/>
              </a:xfrm>
              <a:custGeom>
                <a:avLst/>
                <a:gdLst/>
                <a:ahLst/>
                <a:cxnLst/>
                <a:rect l="l" t="t" r="r" b="b"/>
                <a:pathLst>
                  <a:path w="3930" h="3930" extrusionOk="0">
                    <a:moveTo>
                      <a:pt x="1977" y="1"/>
                    </a:moveTo>
                    <a:cubicBezTo>
                      <a:pt x="905" y="1"/>
                      <a:pt x="1" y="882"/>
                      <a:pt x="1" y="1953"/>
                    </a:cubicBezTo>
                    <a:cubicBezTo>
                      <a:pt x="1" y="3025"/>
                      <a:pt x="905" y="3930"/>
                      <a:pt x="1977" y="3930"/>
                    </a:cubicBezTo>
                    <a:cubicBezTo>
                      <a:pt x="3049" y="3930"/>
                      <a:pt x="3930" y="3025"/>
                      <a:pt x="3930" y="1953"/>
                    </a:cubicBezTo>
                    <a:cubicBezTo>
                      <a:pt x="3906" y="1501"/>
                      <a:pt x="3763" y="1072"/>
                      <a:pt x="3454" y="715"/>
                    </a:cubicBezTo>
                    <a:cubicBezTo>
                      <a:pt x="3423" y="669"/>
                      <a:pt x="3372" y="643"/>
                      <a:pt x="3327" y="643"/>
                    </a:cubicBezTo>
                    <a:cubicBezTo>
                      <a:pt x="3303" y="643"/>
                      <a:pt x="3280" y="650"/>
                      <a:pt x="3263" y="667"/>
                    </a:cubicBezTo>
                    <a:cubicBezTo>
                      <a:pt x="3192" y="739"/>
                      <a:pt x="3168" y="834"/>
                      <a:pt x="3215" y="882"/>
                    </a:cubicBezTo>
                    <a:cubicBezTo>
                      <a:pt x="3454" y="1191"/>
                      <a:pt x="3596" y="1548"/>
                      <a:pt x="3596" y="1929"/>
                    </a:cubicBezTo>
                    <a:cubicBezTo>
                      <a:pt x="3596" y="2811"/>
                      <a:pt x="2858" y="3573"/>
                      <a:pt x="1977" y="3573"/>
                    </a:cubicBezTo>
                    <a:cubicBezTo>
                      <a:pt x="1072" y="3573"/>
                      <a:pt x="334" y="2811"/>
                      <a:pt x="334" y="1929"/>
                    </a:cubicBezTo>
                    <a:cubicBezTo>
                      <a:pt x="334" y="1025"/>
                      <a:pt x="1072" y="286"/>
                      <a:pt x="1977" y="286"/>
                    </a:cubicBezTo>
                    <a:cubicBezTo>
                      <a:pt x="2215" y="286"/>
                      <a:pt x="2477" y="358"/>
                      <a:pt x="2692" y="477"/>
                    </a:cubicBezTo>
                    <a:cubicBezTo>
                      <a:pt x="2709" y="483"/>
                      <a:pt x="2729" y="486"/>
                      <a:pt x="2748" y="486"/>
                    </a:cubicBezTo>
                    <a:cubicBezTo>
                      <a:pt x="2806" y="486"/>
                      <a:pt x="2864" y="459"/>
                      <a:pt x="2882" y="405"/>
                    </a:cubicBezTo>
                    <a:cubicBezTo>
                      <a:pt x="2930" y="310"/>
                      <a:pt x="2882" y="239"/>
                      <a:pt x="2834" y="191"/>
                    </a:cubicBezTo>
                    <a:cubicBezTo>
                      <a:pt x="2572" y="72"/>
                      <a:pt x="2263" y="1"/>
                      <a:pt x="1977" y="1"/>
                    </a:cubicBezTo>
                    <a:close/>
                  </a:path>
                </a:pathLst>
              </a:custGeom>
              <a:solidFill>
                <a:srgbClr val="26577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1" name="Google Shape;698;p56">
                <a:extLst>
                  <a:ext uri="{FF2B5EF4-FFF2-40B4-BE49-F238E27FC236}">
                    <a16:creationId xmlns:a16="http://schemas.microsoft.com/office/drawing/2014/main" id="{CDA51C81-93DB-EF41-86C8-ABCD6A1DB63B}"/>
                  </a:ext>
                </a:extLst>
              </p:cNvPr>
              <p:cNvSpPr/>
              <p:nvPr/>
            </p:nvSpPr>
            <p:spPr>
              <a:xfrm>
                <a:off x="1463590" y="2605783"/>
                <a:ext cx="54428" cy="85876"/>
              </a:xfrm>
              <a:custGeom>
                <a:avLst/>
                <a:gdLst/>
                <a:ahLst/>
                <a:cxnLst/>
                <a:rect l="l" t="t" r="r" b="b"/>
                <a:pathLst>
                  <a:path w="1549" h="2444" extrusionOk="0">
                    <a:moveTo>
                      <a:pt x="779" y="1"/>
                    </a:moveTo>
                    <a:cubicBezTo>
                      <a:pt x="685" y="1"/>
                      <a:pt x="620" y="70"/>
                      <a:pt x="620" y="151"/>
                    </a:cubicBezTo>
                    <a:lnTo>
                      <a:pt x="620" y="341"/>
                    </a:lnTo>
                    <a:cubicBezTo>
                      <a:pt x="239" y="413"/>
                      <a:pt x="1" y="889"/>
                      <a:pt x="382" y="1318"/>
                    </a:cubicBezTo>
                    <a:cubicBezTo>
                      <a:pt x="405" y="1365"/>
                      <a:pt x="501" y="1365"/>
                      <a:pt x="572" y="1365"/>
                    </a:cubicBezTo>
                    <a:lnTo>
                      <a:pt x="882" y="1365"/>
                    </a:lnTo>
                    <a:cubicBezTo>
                      <a:pt x="929" y="1365"/>
                      <a:pt x="953" y="1365"/>
                      <a:pt x="953" y="1413"/>
                    </a:cubicBezTo>
                    <a:cubicBezTo>
                      <a:pt x="1120" y="1580"/>
                      <a:pt x="1001" y="1818"/>
                      <a:pt x="810" y="1818"/>
                    </a:cubicBezTo>
                    <a:lnTo>
                      <a:pt x="525" y="1818"/>
                    </a:lnTo>
                    <a:cubicBezTo>
                      <a:pt x="477" y="1818"/>
                      <a:pt x="453" y="1770"/>
                      <a:pt x="477" y="1699"/>
                    </a:cubicBezTo>
                    <a:cubicBezTo>
                      <a:pt x="512" y="1593"/>
                      <a:pt x="430" y="1488"/>
                      <a:pt x="328" y="1488"/>
                    </a:cubicBezTo>
                    <a:cubicBezTo>
                      <a:pt x="291" y="1488"/>
                      <a:pt x="252" y="1501"/>
                      <a:pt x="215" y="1532"/>
                    </a:cubicBezTo>
                    <a:cubicBezTo>
                      <a:pt x="215" y="1532"/>
                      <a:pt x="167" y="1556"/>
                      <a:pt x="167" y="1580"/>
                    </a:cubicBezTo>
                    <a:cubicBezTo>
                      <a:pt x="143" y="1841"/>
                      <a:pt x="358" y="2080"/>
                      <a:pt x="596" y="2127"/>
                    </a:cubicBezTo>
                    <a:lnTo>
                      <a:pt x="596" y="2318"/>
                    </a:lnTo>
                    <a:cubicBezTo>
                      <a:pt x="596" y="2365"/>
                      <a:pt x="596" y="2365"/>
                      <a:pt x="620" y="2389"/>
                    </a:cubicBezTo>
                    <a:cubicBezTo>
                      <a:pt x="658" y="2428"/>
                      <a:pt x="705" y="2444"/>
                      <a:pt x="749" y="2444"/>
                    </a:cubicBezTo>
                    <a:cubicBezTo>
                      <a:pt x="842" y="2444"/>
                      <a:pt x="929" y="2374"/>
                      <a:pt x="929" y="2294"/>
                    </a:cubicBezTo>
                    <a:lnTo>
                      <a:pt x="929" y="2127"/>
                    </a:lnTo>
                    <a:cubicBezTo>
                      <a:pt x="1310" y="2032"/>
                      <a:pt x="1549" y="1556"/>
                      <a:pt x="1168" y="1127"/>
                    </a:cubicBezTo>
                    <a:cubicBezTo>
                      <a:pt x="1096" y="1079"/>
                      <a:pt x="1048" y="1056"/>
                      <a:pt x="977" y="1056"/>
                    </a:cubicBezTo>
                    <a:lnTo>
                      <a:pt x="739" y="1056"/>
                    </a:lnTo>
                    <a:cubicBezTo>
                      <a:pt x="620" y="1056"/>
                      <a:pt x="525" y="960"/>
                      <a:pt x="501" y="841"/>
                    </a:cubicBezTo>
                    <a:cubicBezTo>
                      <a:pt x="501" y="722"/>
                      <a:pt x="596" y="603"/>
                      <a:pt x="715" y="603"/>
                    </a:cubicBezTo>
                    <a:lnTo>
                      <a:pt x="858" y="603"/>
                    </a:lnTo>
                    <a:cubicBezTo>
                      <a:pt x="953" y="603"/>
                      <a:pt x="1048" y="698"/>
                      <a:pt x="1048" y="770"/>
                    </a:cubicBezTo>
                    <a:lnTo>
                      <a:pt x="1048" y="889"/>
                    </a:lnTo>
                    <a:cubicBezTo>
                      <a:pt x="1096" y="984"/>
                      <a:pt x="1168" y="1056"/>
                      <a:pt x="1239" y="1056"/>
                    </a:cubicBezTo>
                    <a:cubicBezTo>
                      <a:pt x="1334" y="1056"/>
                      <a:pt x="1406" y="984"/>
                      <a:pt x="1406" y="889"/>
                    </a:cubicBezTo>
                    <a:lnTo>
                      <a:pt x="1406" y="817"/>
                    </a:lnTo>
                    <a:cubicBezTo>
                      <a:pt x="1406" y="532"/>
                      <a:pt x="1191" y="317"/>
                      <a:pt x="953" y="317"/>
                    </a:cubicBezTo>
                    <a:lnTo>
                      <a:pt x="953" y="127"/>
                    </a:lnTo>
                    <a:cubicBezTo>
                      <a:pt x="953" y="79"/>
                      <a:pt x="953" y="79"/>
                      <a:pt x="929" y="55"/>
                    </a:cubicBezTo>
                    <a:cubicBezTo>
                      <a:pt x="875" y="17"/>
                      <a:pt x="824" y="1"/>
                      <a:pt x="779" y="1"/>
                    </a:cubicBezTo>
                    <a:close/>
                  </a:path>
                </a:pathLst>
              </a:custGeom>
              <a:solidFill>
                <a:srgbClr val="26577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2" name="Google Shape;699;p56">
                <a:extLst>
                  <a:ext uri="{FF2B5EF4-FFF2-40B4-BE49-F238E27FC236}">
                    <a16:creationId xmlns:a16="http://schemas.microsoft.com/office/drawing/2014/main" id="{9699F699-BB3F-B038-3D0F-748FE997C804}"/>
                  </a:ext>
                </a:extLst>
              </p:cNvPr>
              <p:cNvSpPr/>
              <p:nvPr/>
            </p:nvSpPr>
            <p:spPr>
              <a:xfrm>
                <a:off x="1646832" y="2644539"/>
                <a:ext cx="150670" cy="163741"/>
              </a:xfrm>
              <a:custGeom>
                <a:avLst/>
                <a:gdLst/>
                <a:ahLst/>
                <a:cxnLst/>
                <a:rect l="l" t="t" r="r" b="b"/>
                <a:pathLst>
                  <a:path w="4288" h="4660" extrusionOk="0">
                    <a:moveTo>
                      <a:pt x="2430" y="334"/>
                    </a:moveTo>
                    <a:lnTo>
                      <a:pt x="2430" y="691"/>
                    </a:lnTo>
                    <a:lnTo>
                      <a:pt x="2073" y="691"/>
                    </a:lnTo>
                    <a:lnTo>
                      <a:pt x="2073" y="334"/>
                    </a:lnTo>
                    <a:close/>
                    <a:moveTo>
                      <a:pt x="2263" y="977"/>
                    </a:moveTo>
                    <a:cubicBezTo>
                      <a:pt x="3168" y="977"/>
                      <a:pt x="3954" y="1739"/>
                      <a:pt x="3954" y="2691"/>
                    </a:cubicBezTo>
                    <a:cubicBezTo>
                      <a:pt x="3954" y="3596"/>
                      <a:pt x="3168" y="4382"/>
                      <a:pt x="2263" y="4382"/>
                    </a:cubicBezTo>
                    <a:cubicBezTo>
                      <a:pt x="1335" y="4382"/>
                      <a:pt x="549" y="3644"/>
                      <a:pt x="549" y="2691"/>
                    </a:cubicBezTo>
                    <a:cubicBezTo>
                      <a:pt x="549" y="1762"/>
                      <a:pt x="1287" y="977"/>
                      <a:pt x="2263" y="977"/>
                    </a:cubicBezTo>
                    <a:close/>
                    <a:moveTo>
                      <a:pt x="1930" y="0"/>
                    </a:moveTo>
                    <a:cubicBezTo>
                      <a:pt x="1835" y="0"/>
                      <a:pt x="1787" y="72"/>
                      <a:pt x="1787" y="143"/>
                    </a:cubicBezTo>
                    <a:lnTo>
                      <a:pt x="1787" y="191"/>
                    </a:lnTo>
                    <a:lnTo>
                      <a:pt x="1620" y="191"/>
                    </a:lnTo>
                    <a:cubicBezTo>
                      <a:pt x="1573" y="191"/>
                      <a:pt x="1501" y="215"/>
                      <a:pt x="1477" y="310"/>
                    </a:cubicBezTo>
                    <a:cubicBezTo>
                      <a:pt x="1454" y="429"/>
                      <a:pt x="1549" y="500"/>
                      <a:pt x="1620" y="500"/>
                    </a:cubicBezTo>
                    <a:lnTo>
                      <a:pt x="1787" y="500"/>
                    </a:lnTo>
                    <a:lnTo>
                      <a:pt x="1787" y="738"/>
                    </a:lnTo>
                    <a:cubicBezTo>
                      <a:pt x="715" y="1024"/>
                      <a:pt x="1" y="2120"/>
                      <a:pt x="358" y="3287"/>
                    </a:cubicBezTo>
                    <a:cubicBezTo>
                      <a:pt x="525" y="3882"/>
                      <a:pt x="1001" y="4382"/>
                      <a:pt x="1597" y="4549"/>
                    </a:cubicBezTo>
                    <a:cubicBezTo>
                      <a:pt x="1831" y="4624"/>
                      <a:pt x="2062" y="4659"/>
                      <a:pt x="2284" y="4659"/>
                    </a:cubicBezTo>
                    <a:cubicBezTo>
                      <a:pt x="3395" y="4659"/>
                      <a:pt x="4288" y="3783"/>
                      <a:pt x="4288" y="2691"/>
                    </a:cubicBezTo>
                    <a:cubicBezTo>
                      <a:pt x="4288" y="1762"/>
                      <a:pt x="3621" y="953"/>
                      <a:pt x="2763" y="738"/>
                    </a:cubicBezTo>
                    <a:lnTo>
                      <a:pt x="2763" y="500"/>
                    </a:lnTo>
                    <a:lnTo>
                      <a:pt x="2906" y="500"/>
                    </a:lnTo>
                    <a:cubicBezTo>
                      <a:pt x="2978" y="500"/>
                      <a:pt x="3025" y="477"/>
                      <a:pt x="3049" y="381"/>
                    </a:cubicBezTo>
                    <a:cubicBezTo>
                      <a:pt x="3097" y="262"/>
                      <a:pt x="3002" y="191"/>
                      <a:pt x="2906" y="191"/>
                    </a:cubicBezTo>
                    <a:lnTo>
                      <a:pt x="2763" y="191"/>
                    </a:lnTo>
                    <a:lnTo>
                      <a:pt x="2763" y="143"/>
                    </a:lnTo>
                    <a:cubicBezTo>
                      <a:pt x="2763" y="72"/>
                      <a:pt x="2692" y="0"/>
                      <a:pt x="2621" y="0"/>
                    </a:cubicBezTo>
                    <a:close/>
                  </a:path>
                </a:pathLst>
              </a:custGeom>
              <a:solidFill>
                <a:srgbClr val="26577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3" name="Google Shape;700;p56">
                <a:extLst>
                  <a:ext uri="{FF2B5EF4-FFF2-40B4-BE49-F238E27FC236}">
                    <a16:creationId xmlns:a16="http://schemas.microsoft.com/office/drawing/2014/main" id="{9D53335E-A0C5-023C-9154-7AA45629612A}"/>
                  </a:ext>
                </a:extLst>
              </p:cNvPr>
              <p:cNvSpPr/>
              <p:nvPr/>
            </p:nvSpPr>
            <p:spPr>
              <a:xfrm>
                <a:off x="1678631" y="2691378"/>
                <a:ext cx="94590" cy="94590"/>
              </a:xfrm>
              <a:custGeom>
                <a:avLst/>
                <a:gdLst/>
                <a:ahLst/>
                <a:cxnLst/>
                <a:rect l="l" t="t" r="r" b="b"/>
                <a:pathLst>
                  <a:path w="2692" h="2692" extrusionOk="0">
                    <a:moveTo>
                      <a:pt x="1358" y="334"/>
                    </a:moveTo>
                    <a:cubicBezTo>
                      <a:pt x="1906" y="334"/>
                      <a:pt x="2359" y="787"/>
                      <a:pt x="2359" y="1358"/>
                    </a:cubicBezTo>
                    <a:cubicBezTo>
                      <a:pt x="2359" y="1906"/>
                      <a:pt x="1906" y="2358"/>
                      <a:pt x="1358" y="2358"/>
                    </a:cubicBezTo>
                    <a:cubicBezTo>
                      <a:pt x="787" y="2358"/>
                      <a:pt x="334" y="1906"/>
                      <a:pt x="334" y="1358"/>
                    </a:cubicBezTo>
                    <a:cubicBezTo>
                      <a:pt x="334" y="787"/>
                      <a:pt x="787" y="334"/>
                      <a:pt x="1358" y="334"/>
                    </a:cubicBezTo>
                    <a:close/>
                    <a:moveTo>
                      <a:pt x="1358" y="1"/>
                    </a:moveTo>
                    <a:cubicBezTo>
                      <a:pt x="596" y="1"/>
                      <a:pt x="1" y="596"/>
                      <a:pt x="1" y="1358"/>
                    </a:cubicBezTo>
                    <a:cubicBezTo>
                      <a:pt x="1" y="2096"/>
                      <a:pt x="596" y="2692"/>
                      <a:pt x="1358" y="2692"/>
                    </a:cubicBezTo>
                    <a:cubicBezTo>
                      <a:pt x="2097" y="2692"/>
                      <a:pt x="2692" y="2096"/>
                      <a:pt x="2692" y="1358"/>
                    </a:cubicBezTo>
                    <a:cubicBezTo>
                      <a:pt x="2692" y="596"/>
                      <a:pt x="2097" y="1"/>
                      <a:pt x="1358" y="1"/>
                    </a:cubicBezTo>
                    <a:close/>
                  </a:path>
                </a:pathLst>
              </a:custGeom>
              <a:solidFill>
                <a:srgbClr val="26577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sp>
            <p:nvSpPr>
              <p:cNvPr id="154" name="Google Shape;701;p56">
                <a:extLst>
                  <a:ext uri="{FF2B5EF4-FFF2-40B4-BE49-F238E27FC236}">
                    <a16:creationId xmlns:a16="http://schemas.microsoft.com/office/drawing/2014/main" id="{4C8E7375-DED2-0A0F-D8FD-BEB69FD79552}"/>
                  </a:ext>
                </a:extLst>
              </p:cNvPr>
              <p:cNvSpPr/>
              <p:nvPr/>
            </p:nvSpPr>
            <p:spPr>
              <a:xfrm>
                <a:off x="1702911" y="2721315"/>
                <a:ext cx="46909" cy="28391"/>
              </a:xfrm>
              <a:custGeom>
                <a:avLst/>
                <a:gdLst/>
                <a:ahLst/>
                <a:cxnLst/>
                <a:rect l="l" t="t" r="r" b="b"/>
                <a:pathLst>
                  <a:path w="1335" h="808" extrusionOk="0">
                    <a:moveTo>
                      <a:pt x="167" y="0"/>
                    </a:moveTo>
                    <a:cubicBezTo>
                      <a:pt x="132" y="0"/>
                      <a:pt x="96" y="18"/>
                      <a:pt x="72" y="54"/>
                    </a:cubicBezTo>
                    <a:cubicBezTo>
                      <a:pt x="1" y="101"/>
                      <a:pt x="1" y="197"/>
                      <a:pt x="72" y="244"/>
                    </a:cubicBezTo>
                    <a:lnTo>
                      <a:pt x="572" y="768"/>
                    </a:lnTo>
                    <a:cubicBezTo>
                      <a:pt x="600" y="796"/>
                      <a:pt x="644" y="808"/>
                      <a:pt x="690" y="808"/>
                    </a:cubicBezTo>
                    <a:cubicBezTo>
                      <a:pt x="723" y="808"/>
                      <a:pt x="757" y="802"/>
                      <a:pt x="786" y="792"/>
                    </a:cubicBezTo>
                    <a:lnTo>
                      <a:pt x="1287" y="459"/>
                    </a:lnTo>
                    <a:cubicBezTo>
                      <a:pt x="1310" y="411"/>
                      <a:pt x="1334" y="316"/>
                      <a:pt x="1287" y="220"/>
                    </a:cubicBezTo>
                    <a:cubicBezTo>
                      <a:pt x="1242" y="191"/>
                      <a:pt x="1198" y="171"/>
                      <a:pt x="1154" y="171"/>
                    </a:cubicBezTo>
                    <a:cubicBezTo>
                      <a:pt x="1127" y="171"/>
                      <a:pt x="1099" y="178"/>
                      <a:pt x="1072" y="197"/>
                    </a:cubicBezTo>
                    <a:lnTo>
                      <a:pt x="691" y="459"/>
                    </a:lnTo>
                    <a:lnTo>
                      <a:pt x="262" y="54"/>
                    </a:lnTo>
                    <a:cubicBezTo>
                      <a:pt x="239" y="18"/>
                      <a:pt x="203" y="0"/>
                      <a:pt x="167" y="0"/>
                    </a:cubicBezTo>
                    <a:close/>
                  </a:path>
                </a:pathLst>
              </a:custGeom>
              <a:solidFill>
                <a:srgbClr val="26577F"/>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endParaRPr/>
              </a:p>
            </p:txBody>
          </p:sp>
        </p:grpSp>
        <p:cxnSp>
          <p:nvCxnSpPr>
            <p:cNvPr id="80" name="Google Shape;683;p56">
              <a:extLst>
                <a:ext uri="{FF2B5EF4-FFF2-40B4-BE49-F238E27FC236}">
                  <a16:creationId xmlns:a16="http://schemas.microsoft.com/office/drawing/2014/main" id="{4662A18C-FFF0-B5DE-52E7-26B81BD7B568}"/>
                </a:ext>
              </a:extLst>
            </p:cNvPr>
            <p:cNvCxnSpPr>
              <a:cxnSpLocks/>
            </p:cNvCxnSpPr>
            <p:nvPr/>
          </p:nvCxnSpPr>
          <p:spPr>
            <a:xfrm rot="10800000">
              <a:off x="2883360" y="3780320"/>
              <a:ext cx="0" cy="739500"/>
            </a:xfrm>
            <a:prstGeom prst="straightConnector1">
              <a:avLst/>
            </a:prstGeom>
            <a:noFill/>
            <a:ln w="19050" cap="flat" cmpd="sng">
              <a:solidFill>
                <a:srgbClr val="6CB2E3"/>
              </a:solidFill>
              <a:prstDash val="solid"/>
              <a:round/>
              <a:headEnd type="none" w="med" len="med"/>
              <a:tailEnd type="none" w="med" len="med"/>
            </a:ln>
          </p:spPr>
        </p:cxnSp>
      </p:grpSp>
      <p:sp>
        <p:nvSpPr>
          <p:cNvPr id="81" name="Google Shape;694;p56">
            <a:extLst>
              <a:ext uri="{FF2B5EF4-FFF2-40B4-BE49-F238E27FC236}">
                <a16:creationId xmlns:a16="http://schemas.microsoft.com/office/drawing/2014/main" id="{42063956-F7BD-DB2B-71CA-E6C77E408758}"/>
              </a:ext>
            </a:extLst>
          </p:cNvPr>
          <p:cNvSpPr txBox="1"/>
          <p:nvPr/>
        </p:nvSpPr>
        <p:spPr>
          <a:xfrm>
            <a:off x="3426436" y="5285320"/>
            <a:ext cx="2785987" cy="399970"/>
          </a:xfrm>
          <a:prstGeom prst="rect">
            <a:avLst/>
          </a:prstGeom>
          <a:noFill/>
          <a:ln>
            <a:noFill/>
          </a:ln>
        </p:spPr>
        <p:txBody>
          <a:bodyPr spcFirstLastPara="1" wrap="square" lIns="182875" tIns="0" rIns="18287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2"/>
              </a:buClr>
              <a:buSzPts val="1100"/>
            </a:pPr>
            <a:r>
              <a:rPr lang="es-MX" sz="1800" dirty="0">
                <a:solidFill>
                  <a:srgbClr val="26577F"/>
                </a:solidFill>
                <a:latin typeface="Anaheim"/>
                <a:ea typeface="Anaheim"/>
                <a:cs typeface="Anaheim"/>
              </a:rPr>
              <a:t>Operar y gestionar  el canal de denuncias </a:t>
            </a:r>
            <a:r>
              <a:rPr lang="en" sz="1800" dirty="0">
                <a:solidFill>
                  <a:srgbClr val="26577F"/>
                </a:solidFill>
                <a:latin typeface="Anaheim"/>
                <a:ea typeface="Anaheim"/>
                <a:cs typeface="Anaheim"/>
              </a:rPr>
              <a:t>implementado en la organización.</a:t>
            </a:r>
          </a:p>
        </p:txBody>
      </p:sp>
      <p:sp>
        <p:nvSpPr>
          <p:cNvPr id="82" name="Google Shape;694;p56">
            <a:extLst>
              <a:ext uri="{FF2B5EF4-FFF2-40B4-BE49-F238E27FC236}">
                <a16:creationId xmlns:a16="http://schemas.microsoft.com/office/drawing/2014/main" id="{42063956-F7BD-DB2B-71CA-E6C77E408758}"/>
              </a:ext>
            </a:extLst>
          </p:cNvPr>
          <p:cNvSpPr txBox="1"/>
          <p:nvPr/>
        </p:nvSpPr>
        <p:spPr>
          <a:xfrm>
            <a:off x="6145488" y="4456386"/>
            <a:ext cx="2443211" cy="399970"/>
          </a:xfrm>
          <a:prstGeom prst="rect">
            <a:avLst/>
          </a:prstGeom>
          <a:noFill/>
          <a:ln>
            <a:noFill/>
          </a:ln>
        </p:spPr>
        <p:txBody>
          <a:bodyPr spcFirstLastPara="1" wrap="square" lIns="182875" tIns="0" rIns="18287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2"/>
              </a:buClr>
              <a:buSzPts val="1100"/>
            </a:pPr>
            <a:r>
              <a:rPr lang="es-MX" sz="1800" dirty="0">
                <a:solidFill>
                  <a:srgbClr val="26577F"/>
                </a:solidFill>
                <a:latin typeface="Anaheim"/>
                <a:ea typeface="Anaheim"/>
                <a:cs typeface="Anaheim"/>
              </a:rPr>
              <a:t>Auditar</a:t>
            </a:r>
            <a:r>
              <a:rPr lang="en" sz="1800" dirty="0">
                <a:solidFill>
                  <a:srgbClr val="26577F"/>
                </a:solidFill>
                <a:latin typeface="Anaheim"/>
                <a:ea typeface="Anaheim"/>
                <a:cs typeface="Anaheim"/>
              </a:rPr>
              <a:t> un sistema de integridad.</a:t>
            </a:r>
          </a:p>
        </p:txBody>
      </p:sp>
      <p:sp>
        <p:nvSpPr>
          <p:cNvPr id="83" name="Google Shape;694;p56">
            <a:extLst>
              <a:ext uri="{FF2B5EF4-FFF2-40B4-BE49-F238E27FC236}">
                <a16:creationId xmlns:a16="http://schemas.microsoft.com/office/drawing/2014/main" id="{42063956-F7BD-DB2B-71CA-E6C77E408758}"/>
              </a:ext>
            </a:extLst>
          </p:cNvPr>
          <p:cNvSpPr txBox="1"/>
          <p:nvPr/>
        </p:nvSpPr>
        <p:spPr>
          <a:xfrm>
            <a:off x="8382449" y="5639126"/>
            <a:ext cx="3360548" cy="399970"/>
          </a:xfrm>
          <a:prstGeom prst="rect">
            <a:avLst/>
          </a:prstGeom>
          <a:noFill/>
          <a:ln>
            <a:noFill/>
          </a:ln>
        </p:spPr>
        <p:txBody>
          <a:bodyPr spcFirstLastPara="1" wrap="square" lIns="182875" tIns="0" rIns="182875"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just">
              <a:buClr>
                <a:schemeClr val="dk2"/>
              </a:buClr>
              <a:buSzPts val="1100"/>
            </a:pPr>
            <a:r>
              <a:rPr lang="en" sz="1800" dirty="0">
                <a:solidFill>
                  <a:srgbClr val="26577F"/>
                </a:solidFill>
                <a:latin typeface="Anaheim"/>
                <a:ea typeface="Anaheim"/>
                <a:cs typeface="Anaheim"/>
              </a:rPr>
              <a:t>Impulsar los programas de sensibilización y formación para el órgano de gobierno, alta dirección, personal y partes interesadas. </a:t>
            </a:r>
          </a:p>
        </p:txBody>
      </p:sp>
      <p:cxnSp>
        <p:nvCxnSpPr>
          <p:cNvPr id="84" name="Google Shape;685;p56">
            <a:extLst>
              <a:ext uri="{FF2B5EF4-FFF2-40B4-BE49-F238E27FC236}">
                <a16:creationId xmlns:a16="http://schemas.microsoft.com/office/drawing/2014/main" id="{04057481-AA4A-4019-8CC0-2DD6464EA7A5}"/>
              </a:ext>
            </a:extLst>
          </p:cNvPr>
          <p:cNvCxnSpPr>
            <a:cxnSpLocks/>
          </p:cNvCxnSpPr>
          <p:nvPr/>
        </p:nvCxnSpPr>
        <p:spPr>
          <a:xfrm rot="10800000">
            <a:off x="9866437" y="3975510"/>
            <a:ext cx="0" cy="725400"/>
          </a:xfrm>
          <a:prstGeom prst="straightConnector1">
            <a:avLst/>
          </a:prstGeom>
          <a:noFill/>
          <a:ln w="19050" cap="flat" cmpd="sng">
            <a:solidFill>
              <a:srgbClr val="6CB2E3"/>
            </a:solidFill>
            <a:prstDash val="solid"/>
            <a:round/>
            <a:headEnd type="none" w="med" len="med"/>
            <a:tailEnd type="none" w="med" len="med"/>
          </a:ln>
        </p:spPr>
      </p:cxnSp>
    </p:spTree>
    <p:extLst>
      <p:ext uri="{BB962C8B-B14F-4D97-AF65-F5344CB8AC3E}">
        <p14:creationId xmlns:p14="http://schemas.microsoft.com/office/powerpoint/2010/main" val="129846962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4A036BD7-4A18-22BC-16B9-071585EA20E8}"/>
              </a:ext>
            </a:extLst>
          </p:cNvPr>
          <p:cNvPicPr>
            <a:picLocks noChangeAspect="1"/>
          </p:cNvPicPr>
          <p:nvPr/>
        </p:nvPicPr>
        <p:blipFill>
          <a:blip r:embed="rId2"/>
          <a:stretch>
            <a:fillRect/>
          </a:stretch>
        </p:blipFill>
        <p:spPr>
          <a:xfrm>
            <a:off x="811422" y="878637"/>
            <a:ext cx="4271871" cy="4676594"/>
          </a:xfrm>
          <a:prstGeom prst="rect">
            <a:avLst/>
          </a:prstGeom>
        </p:spPr>
      </p:pic>
      <p:sp>
        <p:nvSpPr>
          <p:cNvPr id="5" name="Rectángulo 4">
            <a:extLst>
              <a:ext uri="{FF2B5EF4-FFF2-40B4-BE49-F238E27FC236}">
                <a16:creationId xmlns:a16="http://schemas.microsoft.com/office/drawing/2014/main" id="{610CC272-0BCB-BE94-FABE-75EC264985F5}"/>
              </a:ext>
            </a:extLst>
          </p:cNvPr>
          <p:cNvSpPr/>
          <p:nvPr/>
        </p:nvSpPr>
        <p:spPr>
          <a:xfrm flipV="1">
            <a:off x="813400" y="6465499"/>
            <a:ext cx="10434366" cy="93452"/>
          </a:xfrm>
          <a:prstGeom prst="rect">
            <a:avLst/>
          </a:prstGeom>
          <a:solidFill>
            <a:srgbClr val="6CB2E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a:endParaRPr lang="es-MX"/>
          </a:p>
        </p:txBody>
      </p:sp>
      <p:sp>
        <p:nvSpPr>
          <p:cNvPr id="6" name="Google Shape;256;p41">
            <a:extLst>
              <a:ext uri="{FF2B5EF4-FFF2-40B4-BE49-F238E27FC236}">
                <a16:creationId xmlns:a16="http://schemas.microsoft.com/office/drawing/2014/main" id="{D4BD03E7-2A9E-68FB-DAF9-1725D9CCDF45}"/>
              </a:ext>
            </a:extLst>
          </p:cNvPr>
          <p:cNvSpPr txBox="1">
            <a:spLocks noGrp="1"/>
          </p:cNvSpPr>
          <p:nvPr/>
        </p:nvSpPr>
        <p:spPr>
          <a:xfrm>
            <a:off x="1077494" y="2680637"/>
            <a:ext cx="3858900" cy="12756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2800"/>
              <a:buFont typeface="Marcellus"/>
              <a:buNone/>
              <a:defRPr sz="3500" b="0" i="0" u="none" strike="noStrike" cap="none">
                <a:solidFill>
                  <a:schemeClr val="dk1"/>
                </a:solidFill>
                <a:latin typeface="Marcellus"/>
                <a:ea typeface="Marcellus"/>
                <a:cs typeface="Marcellus"/>
                <a:sym typeface="Marcellus"/>
              </a:defRPr>
            </a:lvl1pPr>
            <a:lvl2pPr marR="0" lvl="1"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2pPr>
            <a:lvl3pPr marR="0" lvl="2"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3pPr>
            <a:lvl4pPr marR="0" lvl="3"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4pPr>
            <a:lvl5pPr marR="0" lvl="4"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5pPr>
            <a:lvl6pPr marR="0" lvl="5"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6pPr>
            <a:lvl7pPr marR="0" lvl="6"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7pPr>
            <a:lvl8pPr marR="0" lvl="7"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8pPr>
            <a:lvl9pPr marR="0" lvl="8" algn="l" rtl="0">
              <a:lnSpc>
                <a:spcPct val="100000"/>
              </a:lnSpc>
              <a:spcBef>
                <a:spcPts val="0"/>
              </a:spcBef>
              <a:spcAft>
                <a:spcPts val="0"/>
              </a:spcAft>
              <a:buClr>
                <a:schemeClr val="dk1"/>
              </a:buClr>
              <a:buSzPts val="3000"/>
              <a:buFont typeface="Russo One"/>
              <a:buNone/>
              <a:defRPr sz="3500" b="0" i="0" u="none" strike="noStrike" cap="none">
                <a:solidFill>
                  <a:schemeClr val="dk2"/>
                </a:solidFill>
                <a:latin typeface="Russo One"/>
                <a:ea typeface="Russo One"/>
                <a:cs typeface="Russo One"/>
                <a:sym typeface="Russo One"/>
              </a:defRPr>
            </a:lvl9pPr>
          </a:lstStyle>
          <a:p>
            <a:pPr algn="ctr"/>
            <a:r>
              <a:rPr lang="en" sz="2400" b="1" dirty="0">
                <a:solidFill>
                  <a:srgbClr val="FFFFFF"/>
                </a:solidFill>
                <a:latin typeface="Arial"/>
              </a:rPr>
              <a:t>ELEMENTOS DEL SGI </a:t>
            </a:r>
            <a:endParaRPr lang="es-MX" sz="2400" dirty="0">
              <a:solidFill>
                <a:srgbClr val="FFFFFF"/>
              </a:solidFill>
              <a:latin typeface="Arial"/>
            </a:endParaRPr>
          </a:p>
        </p:txBody>
      </p:sp>
      <p:sp>
        <p:nvSpPr>
          <p:cNvPr id="7" name="Subtítulo 7">
            <a:extLst>
              <a:ext uri="{FF2B5EF4-FFF2-40B4-BE49-F238E27FC236}">
                <a16:creationId xmlns:a16="http://schemas.microsoft.com/office/drawing/2014/main" id="{81AD942D-F52B-5410-CA6B-66533A21D344}"/>
              </a:ext>
            </a:extLst>
          </p:cNvPr>
          <p:cNvSpPr>
            <a:spLocks noGrp="1"/>
          </p:cNvSpPr>
          <p:nvPr/>
        </p:nvSpPr>
        <p:spPr>
          <a:xfrm>
            <a:off x="5888892" y="2132018"/>
            <a:ext cx="3912441" cy="15135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None/>
              <a:defRPr sz="1400" b="0" i="0" u="none" strike="noStrike" cap="none">
                <a:solidFill>
                  <a:schemeClr val="dk1"/>
                </a:solidFill>
                <a:latin typeface="Anaheim"/>
                <a:ea typeface="Anaheim"/>
                <a:cs typeface="Anaheim"/>
                <a:sym typeface="Anaheim"/>
              </a:defRPr>
            </a:lvl9pPr>
          </a:lstStyle>
          <a:p>
            <a:r>
              <a:rPr lang="es-MX" sz="2000" dirty="0"/>
              <a:t>   </a:t>
            </a:r>
            <a:endParaRPr lang="es-MX" sz="2000" dirty="0">
              <a:solidFill>
                <a:srgbClr val="26577F"/>
              </a:solidFill>
            </a:endParaRPr>
          </a:p>
        </p:txBody>
      </p:sp>
      <p:pic>
        <p:nvPicPr>
          <p:cNvPr id="11" name="Imagen 19">
            <a:extLst>
              <a:ext uri="{FF2B5EF4-FFF2-40B4-BE49-F238E27FC236}">
                <a16:creationId xmlns:a16="http://schemas.microsoft.com/office/drawing/2014/main" id="{4C0530D0-5804-D0E5-7224-9E5085EB39C9}"/>
              </a:ext>
            </a:extLst>
          </p:cNvPr>
          <p:cNvPicPr>
            <a:picLocks noChangeAspect="1"/>
          </p:cNvPicPr>
          <p:nvPr/>
        </p:nvPicPr>
        <p:blipFill>
          <a:blip r:embed="rId3"/>
          <a:stretch>
            <a:fillRect/>
          </a:stretch>
        </p:blipFill>
        <p:spPr>
          <a:xfrm>
            <a:off x="872067" y="1073354"/>
            <a:ext cx="2376311" cy="590846"/>
          </a:xfrm>
          <a:prstGeom prst="rect">
            <a:avLst/>
          </a:prstGeom>
        </p:spPr>
      </p:pic>
      <p:graphicFrame>
        <p:nvGraphicFramePr>
          <p:cNvPr id="2" name="Tabla 1"/>
          <p:cNvGraphicFramePr>
            <a:graphicFrameLocks noGrp="1"/>
          </p:cNvGraphicFramePr>
          <p:nvPr>
            <p:extLst>
              <p:ext uri="{D42A27DB-BD31-4B8C-83A1-F6EECF244321}">
                <p14:modId xmlns:p14="http://schemas.microsoft.com/office/powerpoint/2010/main" val="3046762979"/>
              </p:ext>
            </p:extLst>
          </p:nvPr>
        </p:nvGraphicFramePr>
        <p:xfrm>
          <a:off x="5349365" y="1254503"/>
          <a:ext cx="6581675" cy="4144392"/>
        </p:xfrm>
        <a:graphic>
          <a:graphicData uri="http://schemas.openxmlformats.org/drawingml/2006/table">
            <a:tbl>
              <a:tblPr firstRow="1" firstCol="1">
                <a:tableStyleId>{5C22544A-7EE6-4342-B048-85BDC9FD1C3A}</a:tableStyleId>
              </a:tblPr>
              <a:tblGrid>
                <a:gridCol w="6581675">
                  <a:extLst>
                    <a:ext uri="{9D8B030D-6E8A-4147-A177-3AD203B41FA5}">
                      <a16:colId xmlns:a16="http://schemas.microsoft.com/office/drawing/2014/main" val="3259238594"/>
                    </a:ext>
                  </a:extLst>
                </a:gridCol>
              </a:tblGrid>
              <a:tr h="279969">
                <a:tc>
                  <a:txBody>
                    <a:bodyPr/>
                    <a:lstStyle/>
                    <a:p>
                      <a:pPr>
                        <a:lnSpc>
                          <a:spcPct val="115000"/>
                        </a:lnSpc>
                        <a:spcAft>
                          <a:spcPts val="0"/>
                        </a:spcAft>
                      </a:pPr>
                      <a:r>
                        <a:rPr lang="es-MX" sz="2000" b="1" dirty="0">
                          <a:solidFill>
                            <a:schemeClr val="tx1"/>
                          </a:solidFill>
                          <a:effectLst/>
                        </a:rPr>
                        <a:t>Elemento 1 </a:t>
                      </a:r>
                      <a:endParaRPr lang="es-MX" sz="24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oFill/>
                  </a:tcPr>
                </a:tc>
                <a:extLst>
                  <a:ext uri="{0D108BD9-81ED-4DB2-BD59-A6C34878D82A}">
                    <a16:rowId xmlns:a16="http://schemas.microsoft.com/office/drawing/2014/main" val="666725289"/>
                  </a:ext>
                </a:extLst>
              </a:tr>
              <a:tr h="1017628">
                <a:tc>
                  <a:txBody>
                    <a:bodyPr/>
                    <a:lstStyle/>
                    <a:p>
                      <a:pPr algn="just">
                        <a:lnSpc>
                          <a:spcPct val="115000"/>
                        </a:lnSpc>
                        <a:spcAft>
                          <a:spcPts val="1200"/>
                        </a:spcAft>
                      </a:pPr>
                      <a:r>
                        <a:rPr lang="es-MX" sz="2000" b="0" dirty="0">
                          <a:solidFill>
                            <a:schemeClr val="tx1"/>
                          </a:solidFill>
                          <a:effectLst/>
                        </a:rPr>
                        <a:t>Implementar el sistema de integridad de acuerdo a la estructura de la organización.</a:t>
                      </a:r>
                    </a:p>
                    <a:p>
                      <a:pPr algn="just">
                        <a:lnSpc>
                          <a:spcPct val="115000"/>
                        </a:lnSpc>
                        <a:spcAft>
                          <a:spcPts val="1200"/>
                        </a:spcAft>
                      </a:pPr>
                      <a:endParaRPr lang="es-MX" sz="2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oFill/>
                  </a:tcPr>
                </a:tc>
                <a:extLst>
                  <a:ext uri="{0D108BD9-81ED-4DB2-BD59-A6C34878D82A}">
                    <a16:rowId xmlns:a16="http://schemas.microsoft.com/office/drawing/2014/main" val="1643035567"/>
                  </a:ext>
                </a:extLst>
              </a:tr>
              <a:tr h="279969">
                <a:tc>
                  <a:txBody>
                    <a:bodyPr/>
                    <a:lstStyle/>
                    <a:p>
                      <a:pPr>
                        <a:lnSpc>
                          <a:spcPct val="115000"/>
                        </a:lnSpc>
                        <a:spcAft>
                          <a:spcPts val="0"/>
                        </a:spcAft>
                      </a:pPr>
                      <a:r>
                        <a:rPr lang="es-MX" sz="2000" b="1" dirty="0">
                          <a:solidFill>
                            <a:schemeClr val="tx1"/>
                          </a:solidFill>
                          <a:effectLst/>
                        </a:rPr>
                        <a:t>Elemento 2 </a:t>
                      </a:r>
                      <a:endParaRPr lang="es-MX" sz="24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oFill/>
                  </a:tcPr>
                </a:tc>
                <a:extLst>
                  <a:ext uri="{0D108BD9-81ED-4DB2-BD59-A6C34878D82A}">
                    <a16:rowId xmlns:a16="http://schemas.microsoft.com/office/drawing/2014/main" val="4086177748"/>
                  </a:ext>
                </a:extLst>
              </a:tr>
              <a:tr h="1017628">
                <a:tc>
                  <a:txBody>
                    <a:bodyPr/>
                    <a:lstStyle/>
                    <a:p>
                      <a:pPr algn="just">
                        <a:lnSpc>
                          <a:spcPct val="115000"/>
                        </a:lnSpc>
                        <a:spcAft>
                          <a:spcPts val="1200"/>
                        </a:spcAft>
                      </a:pPr>
                      <a:r>
                        <a:rPr lang="es-MX" sz="2000" b="0" dirty="0">
                          <a:solidFill>
                            <a:schemeClr val="tx1"/>
                          </a:solidFill>
                          <a:effectLst/>
                        </a:rPr>
                        <a:t>Operar el sistema de integridad implementado en la organización</a:t>
                      </a:r>
                    </a:p>
                    <a:p>
                      <a:pPr algn="just">
                        <a:lnSpc>
                          <a:spcPct val="115000"/>
                        </a:lnSpc>
                        <a:spcAft>
                          <a:spcPts val="1200"/>
                        </a:spcAft>
                      </a:pPr>
                      <a:endParaRPr lang="es-MX" sz="2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oFill/>
                  </a:tcPr>
                </a:tc>
                <a:extLst>
                  <a:ext uri="{0D108BD9-81ED-4DB2-BD59-A6C34878D82A}">
                    <a16:rowId xmlns:a16="http://schemas.microsoft.com/office/drawing/2014/main" val="762942977"/>
                  </a:ext>
                </a:extLst>
              </a:tr>
              <a:tr h="279969">
                <a:tc>
                  <a:txBody>
                    <a:bodyPr/>
                    <a:lstStyle/>
                    <a:p>
                      <a:pPr>
                        <a:lnSpc>
                          <a:spcPct val="115000"/>
                        </a:lnSpc>
                        <a:spcAft>
                          <a:spcPts val="0"/>
                        </a:spcAft>
                      </a:pPr>
                      <a:r>
                        <a:rPr lang="es-MX" sz="2000" b="1" dirty="0">
                          <a:solidFill>
                            <a:schemeClr val="tx1"/>
                          </a:solidFill>
                          <a:effectLst/>
                        </a:rPr>
                        <a:t>Elemento 3 </a:t>
                      </a:r>
                      <a:endParaRPr lang="es-MX" sz="2400" b="1"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oFill/>
                  </a:tcPr>
                </a:tc>
                <a:extLst>
                  <a:ext uri="{0D108BD9-81ED-4DB2-BD59-A6C34878D82A}">
                    <a16:rowId xmlns:a16="http://schemas.microsoft.com/office/drawing/2014/main" val="802590667"/>
                  </a:ext>
                </a:extLst>
              </a:tr>
              <a:tr h="559939">
                <a:tc>
                  <a:txBody>
                    <a:bodyPr/>
                    <a:lstStyle/>
                    <a:p>
                      <a:pPr algn="just">
                        <a:lnSpc>
                          <a:spcPct val="115000"/>
                        </a:lnSpc>
                        <a:spcAft>
                          <a:spcPts val="1200"/>
                        </a:spcAft>
                      </a:pPr>
                      <a:r>
                        <a:rPr lang="es-MX" sz="2000" b="0" dirty="0">
                          <a:solidFill>
                            <a:schemeClr val="tx1"/>
                          </a:solidFill>
                          <a:effectLst/>
                        </a:rPr>
                        <a:t>Realizar la evaluación al Sistema de Integridad en la organización</a:t>
                      </a:r>
                      <a:endParaRPr lang="es-MX" sz="2400" b="0" dirty="0">
                        <a:solidFill>
                          <a:schemeClr val="tx1"/>
                        </a:solidFill>
                        <a:effectLst/>
                        <a:latin typeface="Times New Roman" panose="02020603050405020304" pitchFamily="18" charset="0"/>
                        <a:ea typeface="Times New Roman" panose="02020603050405020304" pitchFamily="18" charset="0"/>
                      </a:endParaRPr>
                    </a:p>
                  </a:txBody>
                  <a:tcPr marL="68580" marR="68580" marT="0" marB="0">
                    <a:noFill/>
                  </a:tcPr>
                </a:tc>
                <a:extLst>
                  <a:ext uri="{0D108BD9-81ED-4DB2-BD59-A6C34878D82A}">
                    <a16:rowId xmlns:a16="http://schemas.microsoft.com/office/drawing/2014/main" val="1717877400"/>
                  </a:ext>
                </a:extLst>
              </a:tr>
            </a:tbl>
          </a:graphicData>
        </a:graphic>
      </p:graphicFrame>
    </p:spTree>
    <p:extLst>
      <p:ext uri="{BB962C8B-B14F-4D97-AF65-F5344CB8AC3E}">
        <p14:creationId xmlns:p14="http://schemas.microsoft.com/office/powerpoint/2010/main" val="22579641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75587" y="1019806"/>
            <a:ext cx="10017721" cy="4752528"/>
          </a:xfrm>
        </p:spPr>
        <p:txBody>
          <a:bodyPr>
            <a:normAutofit/>
          </a:bodyPr>
          <a:lstStyle/>
          <a:p>
            <a:pPr marL="0" indent="0">
              <a:buNone/>
            </a:pPr>
            <a:r>
              <a:rPr lang="es-MX" sz="2000" b="1" dirty="0">
                <a:solidFill>
                  <a:srgbClr val="26577F"/>
                </a:solidFill>
                <a:latin typeface="+mj-lt"/>
              </a:rPr>
              <a:t>HERRAMIENTAS DEL SISTEMA DE INTEGRIDAD </a:t>
            </a:r>
          </a:p>
          <a:p>
            <a:pPr marL="0" indent="0">
              <a:buNone/>
            </a:pPr>
            <a:endParaRPr lang="es-MX" sz="1800" dirty="0"/>
          </a:p>
          <a:p>
            <a:pPr marL="0" indent="0">
              <a:buNone/>
            </a:pPr>
            <a:r>
              <a:rPr lang="es-MX" sz="1800" dirty="0"/>
              <a:t>Las herramientas del sistema de integridad </a:t>
            </a:r>
            <a:r>
              <a:rPr lang="es-MX" sz="1800" b="1" dirty="0"/>
              <a:t>permiten evaluar el estado de la integridad, los riesgos de integridad y elaborar los planes de acción. </a:t>
            </a:r>
          </a:p>
          <a:p>
            <a:pPr marL="0" indent="0">
              <a:buNone/>
            </a:pPr>
            <a:r>
              <a:rPr lang="es-MX" sz="1800" dirty="0"/>
              <a:t>Son la prueba de que verdaderamente se esta cumpliendo con las evaluaciones de integridad, gestión de riesgos,  los planes actuación, auditorias y mejora continua. </a:t>
            </a:r>
          </a:p>
          <a:p>
            <a:pPr marL="0" indent="0">
              <a:buNone/>
            </a:pPr>
            <a:endParaRPr lang="es-MX" sz="1800" b="1" dirty="0"/>
          </a:p>
          <a:p>
            <a:pPr marL="0" indent="0">
              <a:buNone/>
            </a:pPr>
            <a:endParaRPr lang="es-MX" sz="1800" b="1" dirty="0"/>
          </a:p>
          <a:p>
            <a:pPr marL="0" indent="0">
              <a:buNone/>
            </a:pPr>
            <a:r>
              <a:rPr lang="es-MX" sz="1800" dirty="0"/>
              <a:t>El sistema de integridad consta de las siguientes herramientas:</a:t>
            </a:r>
          </a:p>
          <a:p>
            <a:pPr marL="0" indent="0">
              <a:buNone/>
            </a:pPr>
            <a:endParaRPr lang="es-MX" sz="1800" dirty="0"/>
          </a:p>
          <a:p>
            <a:r>
              <a:rPr lang="es-MX" sz="1800" dirty="0"/>
              <a:t>Autoevaluación</a:t>
            </a:r>
          </a:p>
          <a:p>
            <a:r>
              <a:rPr lang="es-MX" sz="1800" dirty="0"/>
              <a:t>Riesgos</a:t>
            </a:r>
          </a:p>
          <a:p>
            <a:r>
              <a:rPr lang="es-MX" sz="1800" dirty="0"/>
              <a:t>Tratamiento</a:t>
            </a:r>
          </a:p>
          <a:p>
            <a:pPr marL="0" indent="0">
              <a:buNone/>
            </a:pPr>
            <a:endParaRPr lang="es-MX" sz="1800" dirty="0"/>
          </a:p>
        </p:txBody>
      </p:sp>
      <p:pic>
        <p:nvPicPr>
          <p:cNvPr id="1026" name="Picture 2" descr="Gestion por procesos bpm – LeadSolutions"/>
          <p:cNvPicPr>
            <a:picLocks noChangeAspect="1" noChangeArrowheads="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6000404" y="4225273"/>
            <a:ext cx="1951692" cy="1778208"/>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n 3"/>
          <p:cNvPicPr>
            <a:picLocks noChangeAspect="1"/>
          </p:cNvPicPr>
          <p:nvPr/>
        </p:nvPicPr>
        <p:blipFill rotWithShape="1">
          <a:blip r:embed="rId4" cstate="hqprint">
            <a:extLst>
              <a:ext uri="{28A0092B-C50C-407E-A947-70E740481C1C}">
                <a14:useLocalDpi xmlns:a14="http://schemas.microsoft.com/office/drawing/2010/main" val="0"/>
              </a:ext>
            </a:extLst>
          </a:blip>
          <a:srcRect t="26167" b="19416"/>
          <a:stretch/>
        </p:blipFill>
        <p:spPr>
          <a:xfrm>
            <a:off x="8231979" y="4777281"/>
            <a:ext cx="1053642" cy="1019301"/>
          </a:xfrm>
          <a:prstGeom prst="rect">
            <a:avLst/>
          </a:prstGeom>
        </p:spPr>
      </p:pic>
    </p:spTree>
    <p:extLst>
      <p:ext uri="{BB962C8B-B14F-4D97-AF65-F5344CB8AC3E}">
        <p14:creationId xmlns:p14="http://schemas.microsoft.com/office/powerpoint/2010/main" val="302446090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45141" y="885941"/>
            <a:ext cx="9203609" cy="4752528"/>
          </a:xfrm>
        </p:spPr>
        <p:txBody>
          <a:bodyPr>
            <a:normAutofit/>
          </a:bodyPr>
          <a:lstStyle/>
          <a:p>
            <a:pPr marL="0" indent="0">
              <a:buNone/>
            </a:pPr>
            <a:r>
              <a:rPr lang="es-MX" sz="2000" b="1" dirty="0">
                <a:solidFill>
                  <a:srgbClr val="26577F"/>
                </a:solidFill>
                <a:latin typeface="+mj-lt"/>
              </a:rPr>
              <a:t>DOCUMENTOS DEL SISTEMA DE INTEGRIDAD</a:t>
            </a:r>
          </a:p>
          <a:p>
            <a:pPr marL="0" indent="0">
              <a:buNone/>
            </a:pPr>
            <a:endParaRPr lang="es-MX" sz="2000" dirty="0"/>
          </a:p>
          <a:p>
            <a:pPr marL="0" indent="0" algn="just">
              <a:buNone/>
            </a:pPr>
            <a:r>
              <a:rPr lang="es-MX" sz="1800" dirty="0"/>
              <a:t>La documentación es la </a:t>
            </a:r>
            <a:r>
              <a:rPr lang="es-MX" sz="1800" b="1" dirty="0"/>
              <a:t>base</a:t>
            </a:r>
            <a:r>
              <a:rPr lang="es-MX" sz="1800" dirty="0"/>
              <a:t> de un sistema de integridad. Los </a:t>
            </a:r>
            <a:r>
              <a:rPr lang="es-MX" sz="1800" b="1" dirty="0"/>
              <a:t>registros</a:t>
            </a:r>
            <a:r>
              <a:rPr lang="es-MX" sz="1800" dirty="0"/>
              <a:t>, como parte de la documentación, son la </a:t>
            </a:r>
            <a:r>
              <a:rPr lang="es-MX" sz="1800" b="1" dirty="0"/>
              <a:t>clave</a:t>
            </a:r>
            <a:r>
              <a:rPr lang="es-MX" sz="1800" dirty="0"/>
              <a:t> para demostrar y probar que un sistema funciona realmente, lo que los hace </a:t>
            </a:r>
            <a:r>
              <a:rPr lang="es-MX" sz="1800" b="1" dirty="0"/>
              <a:t>indispensables</a:t>
            </a:r>
            <a:r>
              <a:rPr lang="es-MX" sz="1800" dirty="0"/>
              <a:t> para un sistema de integridad activo y efectivo.</a:t>
            </a:r>
          </a:p>
          <a:p>
            <a:pPr marL="0" indent="0" algn="just">
              <a:buNone/>
            </a:pPr>
            <a:endParaRPr lang="es-MX" sz="1800" dirty="0"/>
          </a:p>
          <a:p>
            <a:pPr marL="0" indent="0" algn="just">
              <a:buNone/>
            </a:pPr>
            <a:r>
              <a:rPr lang="es-MX" sz="1800" dirty="0"/>
              <a:t>Un </a:t>
            </a:r>
            <a:r>
              <a:rPr lang="es-MX" sz="1800" b="1" dirty="0"/>
              <a:t>procedimiento documentado </a:t>
            </a:r>
            <a:r>
              <a:rPr lang="es-MX" sz="1800" dirty="0"/>
              <a:t>significa que el mismo está </a:t>
            </a:r>
            <a:r>
              <a:rPr lang="es-MX" sz="1800" b="1" dirty="0"/>
              <a:t>establecido, implementado y actualizado</a:t>
            </a:r>
            <a:r>
              <a:rPr lang="es-MX" sz="1800" dirty="0"/>
              <a:t>, es decir, que está claramente definido y regulado en cualquier formato o medio, debidamente actualizado y realmente activo y operativo en la organización.</a:t>
            </a:r>
          </a:p>
          <a:p>
            <a:pPr marL="0" indent="0" algn="just">
              <a:buNone/>
            </a:pPr>
            <a:endParaRPr lang="es-MX" sz="1800" dirty="0"/>
          </a:p>
          <a:p>
            <a:pPr marL="0" indent="0" algn="just">
              <a:buNone/>
            </a:pPr>
            <a:r>
              <a:rPr lang="es-MX" sz="1800" b="1" dirty="0"/>
              <a:t>Los registros </a:t>
            </a:r>
            <a:r>
              <a:rPr lang="es-MX" sz="1800" dirty="0"/>
              <a:t>son una variedad de documentos que prueban que la organización opera de acuerdo con los requisitos de integridad y que su sistema es efectivo. </a:t>
            </a:r>
          </a:p>
          <a:p>
            <a:pPr marL="0" indent="0" algn="just">
              <a:buNone/>
            </a:pPr>
            <a:endParaRPr lang="es-MX" sz="2000" b="1" dirty="0"/>
          </a:p>
        </p:txBody>
      </p:sp>
    </p:spTree>
    <p:extLst>
      <p:ext uri="{BB962C8B-B14F-4D97-AF65-F5344CB8AC3E}">
        <p14:creationId xmlns:p14="http://schemas.microsoft.com/office/powerpoint/2010/main" val="237013122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09933" y="1485602"/>
            <a:ext cx="9189411" cy="4546710"/>
          </a:xfrm>
        </p:spPr>
        <p:txBody>
          <a:bodyPr>
            <a:normAutofit fontScale="25000" lnSpcReduction="20000"/>
          </a:bodyPr>
          <a:lstStyle/>
          <a:p>
            <a:pPr marL="0" indent="0">
              <a:buNone/>
            </a:pPr>
            <a:r>
              <a:rPr lang="es-MX" sz="7200" dirty="0"/>
              <a:t>El Sistema de Integridad debe contar con los siguientes </a:t>
            </a:r>
            <a:r>
              <a:rPr lang="es-MX" sz="7200" b="1" dirty="0"/>
              <a:t>documentos</a:t>
            </a:r>
            <a:r>
              <a:rPr lang="es-MX" sz="7200" dirty="0"/>
              <a:t>: </a:t>
            </a:r>
          </a:p>
          <a:p>
            <a:pPr marL="0" indent="0">
              <a:buNone/>
            </a:pPr>
            <a:endParaRPr lang="es-MX" sz="7200" dirty="0"/>
          </a:p>
          <a:p>
            <a:r>
              <a:rPr lang="es-MX" sz="7200" dirty="0"/>
              <a:t>Manual de Integridad </a:t>
            </a:r>
          </a:p>
          <a:p>
            <a:endParaRPr lang="es-MX" sz="7200" dirty="0"/>
          </a:p>
          <a:p>
            <a:r>
              <a:rPr lang="es-MX" sz="7200" dirty="0"/>
              <a:t>Política de Integridad </a:t>
            </a:r>
          </a:p>
          <a:p>
            <a:endParaRPr lang="es-MX" sz="7200" dirty="0"/>
          </a:p>
          <a:p>
            <a:r>
              <a:rPr lang="es-MX" sz="7200" dirty="0"/>
              <a:t>Código de Ética</a:t>
            </a:r>
          </a:p>
          <a:p>
            <a:endParaRPr lang="es-MX" sz="7200" dirty="0"/>
          </a:p>
          <a:p>
            <a:r>
              <a:rPr lang="es-MX" sz="7200" dirty="0"/>
              <a:t>Canal de Denuncias </a:t>
            </a:r>
          </a:p>
          <a:p>
            <a:endParaRPr lang="es-MX" sz="7200" dirty="0"/>
          </a:p>
          <a:p>
            <a:r>
              <a:rPr lang="es-MX" sz="7200" dirty="0"/>
              <a:t>Política de RRHH </a:t>
            </a:r>
          </a:p>
          <a:p>
            <a:endParaRPr lang="es-MX" sz="7200" dirty="0"/>
          </a:p>
          <a:p>
            <a:r>
              <a:rPr lang="es-MX" sz="7200" dirty="0"/>
              <a:t>Procedimiento de Medidas Disciplinarias </a:t>
            </a:r>
          </a:p>
          <a:p>
            <a:pPr marL="0" indent="0">
              <a:buNone/>
            </a:pPr>
            <a:endParaRPr lang="es-MX" sz="2000" b="1" dirty="0"/>
          </a:p>
        </p:txBody>
      </p:sp>
    </p:spTree>
    <p:extLst>
      <p:ext uri="{BB962C8B-B14F-4D97-AF65-F5344CB8AC3E}">
        <p14:creationId xmlns:p14="http://schemas.microsoft.com/office/powerpoint/2010/main" val="25492721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106127" y="2118691"/>
            <a:ext cx="6840760" cy="4247317"/>
          </a:xfrm>
          <a:prstGeom prst="rect">
            <a:avLst/>
          </a:prstGeom>
          <a:noFill/>
        </p:spPr>
        <p:txBody>
          <a:bodyPr wrap="square" rtlCol="0">
            <a:spAutoFit/>
          </a:bodyPr>
          <a:lstStyle/>
          <a:p>
            <a:pPr marL="285750" indent="-285750">
              <a:buFont typeface="Arial" panose="020B0604020202020204" pitchFamily="34" charset="0"/>
              <a:buChar char="•"/>
            </a:pPr>
            <a:r>
              <a:rPr lang="es-MX" dirty="0"/>
              <a:t>Quién lo hace?</a:t>
            </a:r>
          </a:p>
          <a:p>
            <a:pPr marL="285750" indent="-285750">
              <a:buFont typeface="Arial" panose="020B0604020202020204" pitchFamily="34" charset="0"/>
              <a:buChar char="•"/>
            </a:pPr>
            <a:r>
              <a:rPr lang="es-MX" dirty="0"/>
              <a:t>Cómo lo hace?</a:t>
            </a:r>
          </a:p>
          <a:p>
            <a:pPr marL="285750" indent="-285750">
              <a:buFont typeface="Arial" panose="020B0604020202020204" pitchFamily="34" charset="0"/>
              <a:buChar char="•"/>
            </a:pPr>
            <a:r>
              <a:rPr lang="es-MX" dirty="0"/>
              <a:t>Para qué lo hace?</a:t>
            </a:r>
          </a:p>
          <a:p>
            <a:pPr marL="285750" indent="-285750">
              <a:buFont typeface="Arial" panose="020B0604020202020204" pitchFamily="34" charset="0"/>
              <a:buChar char="•"/>
            </a:pPr>
            <a:r>
              <a:rPr lang="es-MX" dirty="0"/>
              <a:t>Qué conocimientos ,  competencias y  habilidades deberá desarrollar?</a:t>
            </a:r>
          </a:p>
          <a:p>
            <a:pPr marL="285750" indent="-285750">
              <a:buFont typeface="Arial" panose="020B0604020202020204" pitchFamily="34" charset="0"/>
              <a:buChar char="•"/>
            </a:pPr>
            <a:r>
              <a:rPr lang="es-MX" dirty="0"/>
              <a:t>Que responsabilidades tiene ?</a:t>
            </a:r>
          </a:p>
          <a:p>
            <a:pPr marL="285750" indent="-285750">
              <a:buFont typeface="Arial" panose="020B0604020202020204" pitchFamily="34" charset="0"/>
              <a:buChar char="•"/>
            </a:pPr>
            <a:r>
              <a:rPr lang="es-MX" dirty="0"/>
              <a:t>A quién le reporta?</a:t>
            </a:r>
          </a:p>
          <a:p>
            <a:pPr marL="285750" indent="-285750">
              <a:buFont typeface="Arial" panose="020B0604020202020204" pitchFamily="34" charset="0"/>
              <a:buChar char="•"/>
            </a:pPr>
            <a:r>
              <a:rPr lang="es-MX" dirty="0"/>
              <a:t>Quién lo evalúa? </a:t>
            </a:r>
          </a:p>
          <a:p>
            <a:pPr marL="285750" indent="-285750">
              <a:buFont typeface="Arial" panose="020B0604020202020204" pitchFamily="34" charset="0"/>
              <a:buChar char="•"/>
            </a:pPr>
            <a:r>
              <a:rPr lang="es-MX" dirty="0"/>
              <a:t>Quién analiza los riesgos ?</a:t>
            </a:r>
          </a:p>
          <a:p>
            <a:pPr marL="285750" indent="-285750">
              <a:buFont typeface="Arial" panose="020B0604020202020204" pitchFamily="34" charset="0"/>
              <a:buChar char="•"/>
            </a:pPr>
            <a:r>
              <a:rPr lang="es-MX" dirty="0"/>
              <a:t>Qué  evidencias y registros deberá  documentar?</a:t>
            </a:r>
          </a:p>
          <a:p>
            <a:pPr marL="285750" indent="-285750">
              <a:buFont typeface="Arial" panose="020B0604020202020204" pitchFamily="34" charset="0"/>
              <a:buChar char="•"/>
            </a:pPr>
            <a:r>
              <a:rPr lang="es-MX" dirty="0"/>
              <a:t>Y la evaluación de la gestión y operación del sistema ?</a:t>
            </a:r>
          </a:p>
          <a:p>
            <a:pPr marL="285750" indent="-285750">
              <a:buFont typeface="Arial" panose="020B0604020202020204" pitchFamily="34" charset="0"/>
              <a:buChar char="•"/>
            </a:pPr>
            <a:r>
              <a:rPr lang="es-MX" dirty="0"/>
              <a:t>Quien implementa las mejoras? ,Cómo?, Cada cuanto tiempo? </a:t>
            </a:r>
          </a:p>
          <a:p>
            <a:pPr marL="285750" indent="-285750">
              <a:buFont typeface="Arial" panose="020B0604020202020204" pitchFamily="34" charset="0"/>
              <a:buChar char="•"/>
            </a:pPr>
            <a:r>
              <a:rPr lang="es-MX" dirty="0"/>
              <a:t>Es para todas las empresas?</a:t>
            </a:r>
          </a:p>
          <a:p>
            <a:pPr marL="285750" indent="-285750">
              <a:buFont typeface="Arial" panose="020B0604020202020204" pitchFamily="34" charset="0"/>
              <a:buChar char="•"/>
            </a:pPr>
            <a:r>
              <a:rPr lang="es-MX" dirty="0"/>
              <a:t>Fomenta la cultura preventiva o reactiva? </a:t>
            </a:r>
          </a:p>
          <a:p>
            <a:pPr marL="285750" indent="-285750">
              <a:buFont typeface="Arial" panose="020B0604020202020204" pitchFamily="34" charset="0"/>
              <a:buChar char="•"/>
            </a:pPr>
            <a:endParaRPr lang="es-MX" dirty="0"/>
          </a:p>
        </p:txBody>
      </p:sp>
      <p:sp>
        <p:nvSpPr>
          <p:cNvPr id="5" name="CuadroTexto 4"/>
          <p:cNvSpPr txBox="1"/>
          <p:nvPr/>
        </p:nvSpPr>
        <p:spPr>
          <a:xfrm>
            <a:off x="3557732" y="1478762"/>
            <a:ext cx="7387773" cy="830997"/>
          </a:xfrm>
          <a:prstGeom prst="rect">
            <a:avLst/>
          </a:prstGeom>
          <a:noFill/>
        </p:spPr>
        <p:txBody>
          <a:bodyPr wrap="square" rtlCol="0">
            <a:spAutoFit/>
          </a:bodyPr>
          <a:lstStyle/>
          <a:p>
            <a:r>
              <a:rPr lang="es-MX" sz="2400" b="1" dirty="0">
                <a:solidFill>
                  <a:srgbClr val="17A59C"/>
                </a:solidFill>
              </a:rPr>
              <a:t>RESPONSABLE DE LA FUNCIÓN DE INTEGRIDAD EN LAS ORGANIZACIONES DEL SECTOR PÚBLICO O PRIVADO:</a:t>
            </a:r>
          </a:p>
        </p:txBody>
      </p:sp>
    </p:spTree>
    <p:extLst>
      <p:ext uri="{BB962C8B-B14F-4D97-AF65-F5344CB8AC3E}">
        <p14:creationId xmlns:p14="http://schemas.microsoft.com/office/powerpoint/2010/main" val="4237907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9540" y="1216073"/>
            <a:ext cx="9805021" cy="4752528"/>
          </a:xfrm>
        </p:spPr>
        <p:txBody>
          <a:bodyPr>
            <a:normAutofit/>
          </a:bodyPr>
          <a:lstStyle/>
          <a:p>
            <a:pPr marL="0" indent="0">
              <a:buNone/>
            </a:pPr>
            <a:r>
              <a:rPr lang="es-MX" sz="2000" b="1" dirty="0">
                <a:latin typeface="+mj-lt"/>
              </a:rPr>
              <a:t>I</a:t>
            </a:r>
            <a:r>
              <a:rPr lang="es-MX" sz="2000" b="1" dirty="0">
                <a:solidFill>
                  <a:srgbClr val="26577F"/>
                </a:solidFill>
                <a:latin typeface="+mj-lt"/>
              </a:rPr>
              <a:t>MPLEMENTACIÓN DEL SISTEMA DE INTEGRIDAD</a:t>
            </a:r>
          </a:p>
          <a:p>
            <a:pPr marL="0" indent="0">
              <a:buNone/>
            </a:pPr>
            <a:endParaRPr lang="es-MX" sz="2000" b="1" dirty="0"/>
          </a:p>
          <a:p>
            <a:pPr marL="0" indent="0">
              <a:buNone/>
            </a:pPr>
            <a:r>
              <a:rPr lang="es-MX" sz="1800" dirty="0"/>
              <a:t>Ruta para la implementación del Sistema de Integridad </a:t>
            </a:r>
          </a:p>
          <a:p>
            <a:pPr marL="0" indent="0">
              <a:buNone/>
            </a:pPr>
            <a:endParaRPr lang="es-MX" sz="1800" dirty="0"/>
          </a:p>
          <a:p>
            <a:r>
              <a:rPr lang="es-MX" sz="1800" dirty="0"/>
              <a:t>Preparación para la Integridad</a:t>
            </a:r>
          </a:p>
          <a:p>
            <a:r>
              <a:rPr lang="es-MX" sz="1800" dirty="0"/>
              <a:t>Evaluación Integridad</a:t>
            </a:r>
          </a:p>
          <a:p>
            <a:r>
              <a:rPr lang="es-MX" sz="1800" dirty="0"/>
              <a:t>Evaluación de Riesgos</a:t>
            </a:r>
          </a:p>
          <a:p>
            <a:r>
              <a:rPr lang="es-MX" sz="1800" dirty="0"/>
              <a:t>Elaboración de Planes de Acción</a:t>
            </a:r>
          </a:p>
          <a:p>
            <a:r>
              <a:rPr lang="es-MX" sz="1800" dirty="0"/>
              <a:t>Elaboración Documentos Sistema de Integridad</a:t>
            </a:r>
          </a:p>
          <a:p>
            <a:r>
              <a:rPr lang="es-MX" sz="1800" dirty="0"/>
              <a:t>Realizar Capacitación</a:t>
            </a:r>
          </a:p>
          <a:p>
            <a:r>
              <a:rPr lang="es-MX" sz="1800" dirty="0"/>
              <a:t>Realizar Auditoría</a:t>
            </a:r>
          </a:p>
          <a:p>
            <a:pPr marL="0" indent="0">
              <a:buNone/>
            </a:pPr>
            <a:endParaRPr lang="es-MX" sz="1800" dirty="0"/>
          </a:p>
        </p:txBody>
      </p:sp>
    </p:spTree>
    <p:extLst>
      <p:ext uri="{BB962C8B-B14F-4D97-AF65-F5344CB8AC3E}">
        <p14:creationId xmlns:p14="http://schemas.microsoft.com/office/powerpoint/2010/main" val="532267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48110" y="1337720"/>
            <a:ext cx="10348753" cy="5122892"/>
          </a:xfrm>
        </p:spPr>
        <p:txBody>
          <a:bodyPr>
            <a:normAutofit/>
          </a:bodyPr>
          <a:lstStyle/>
          <a:p>
            <a:pPr marL="0" indent="0">
              <a:buNone/>
            </a:pPr>
            <a:r>
              <a:rPr lang="es-MX" sz="2000" b="1" dirty="0">
                <a:latin typeface="+mj-lt"/>
              </a:rPr>
              <a:t>Preparación para la integridad  </a:t>
            </a:r>
            <a:endParaRPr lang="es-MX" sz="1800" dirty="0">
              <a:latin typeface="+mj-lt"/>
            </a:endParaRPr>
          </a:p>
          <a:p>
            <a:pPr marL="0" indent="0">
              <a:buNone/>
            </a:pPr>
            <a:endParaRPr lang="es-MX" sz="1800" dirty="0"/>
          </a:p>
          <a:p>
            <a:pPr marL="0" indent="0">
              <a:buNone/>
            </a:pPr>
            <a:r>
              <a:rPr lang="es-MX" sz="1800" dirty="0"/>
              <a:t>Los pasos previos para la implementación son el liderazgo del órgano de gobierno o la alta dirección, respecto del sistema de integridad, y </a:t>
            </a:r>
            <a:r>
              <a:rPr lang="es-MX" sz="1800" b="1" u="sng" dirty="0"/>
              <a:t>el nombramiento y delegación de autoridad de un Oficial de Integridad.</a:t>
            </a:r>
          </a:p>
          <a:p>
            <a:pPr marL="0" indent="0">
              <a:buNone/>
            </a:pPr>
            <a:endParaRPr lang="es-MX" sz="1800" dirty="0"/>
          </a:p>
        </p:txBody>
      </p:sp>
      <p:pic>
        <p:nvPicPr>
          <p:cNvPr id="7170" name="Picture 2" descr="Liderazgo con Inteligencia Emocional - Camara de Comercio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0029" y="3215546"/>
            <a:ext cx="3711942" cy="2517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809027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51353" y="1431665"/>
            <a:ext cx="9588673" cy="4752528"/>
          </a:xfrm>
        </p:spPr>
        <p:txBody>
          <a:bodyPr>
            <a:normAutofit/>
          </a:bodyPr>
          <a:lstStyle/>
          <a:p>
            <a:pPr marL="0" indent="0" algn="just">
              <a:buNone/>
            </a:pPr>
            <a:r>
              <a:rPr lang="es-MX" sz="1800" u="sng" dirty="0"/>
              <a:t>Liderazgo</a:t>
            </a:r>
          </a:p>
          <a:p>
            <a:pPr marL="0" indent="0" algn="just">
              <a:buNone/>
            </a:pPr>
            <a:endParaRPr lang="es-MX" sz="1800" u="sng" dirty="0"/>
          </a:p>
          <a:p>
            <a:pPr marL="0" indent="0" algn="just">
              <a:buNone/>
            </a:pPr>
            <a:r>
              <a:rPr lang="es-MX" sz="1800" dirty="0"/>
              <a:t>El primer paso para establecer la integridad en una organización es el Liderazgo, siendo sus tareas las siguientes:</a:t>
            </a:r>
          </a:p>
          <a:p>
            <a:pPr marL="0" indent="0" algn="just">
              <a:buNone/>
            </a:pPr>
            <a:endParaRPr lang="es-MX" sz="1800" dirty="0"/>
          </a:p>
          <a:p>
            <a:pPr algn="just"/>
            <a:r>
              <a:rPr lang="es-MX" sz="1800" b="1" dirty="0"/>
              <a:t>Asumir el compromiso pleno del órgano de gobierno o la alta dirección</a:t>
            </a:r>
            <a:r>
              <a:rPr lang="es-MX" sz="1800" dirty="0"/>
              <a:t>. La Integridad es una responsabilidad compartida entre la organización y todas las partes interesadas (internas/externas).</a:t>
            </a:r>
          </a:p>
          <a:p>
            <a:pPr algn="just"/>
            <a:r>
              <a:rPr lang="es-MX" sz="1800" b="1" dirty="0"/>
              <a:t>Proporcionar la autoridad, las estructuras organizativas y recursos necesarios </a:t>
            </a:r>
            <a:r>
              <a:rPr lang="es-MX" sz="1800" dirty="0"/>
              <a:t>e insistir en la buena administración y apropiado control de los procesos.  </a:t>
            </a:r>
          </a:p>
          <a:p>
            <a:pPr algn="just"/>
            <a:r>
              <a:rPr lang="es-MX" sz="1800" dirty="0"/>
              <a:t>Promover la Integridad como una </a:t>
            </a:r>
            <a:r>
              <a:rPr lang="es-MX" sz="1800" b="1" dirty="0"/>
              <a:t>solución operativa, debiendo gestionar los retos y riesgos que se puedan presentar. </a:t>
            </a:r>
          </a:p>
          <a:p>
            <a:pPr algn="just"/>
            <a:r>
              <a:rPr lang="es-MX" sz="1800" dirty="0"/>
              <a:t>Alinear la Integridad con un esquema de Gobierno Corporativo.</a:t>
            </a:r>
          </a:p>
          <a:p>
            <a:pPr algn="just"/>
            <a:r>
              <a:rPr lang="es-MX" sz="1800" b="1" dirty="0"/>
              <a:t>Designar y delegar autoridad al Oficial de Integridad</a:t>
            </a:r>
            <a:r>
              <a:rPr lang="es-MX" sz="1800" dirty="0"/>
              <a:t>.</a:t>
            </a:r>
          </a:p>
          <a:p>
            <a:pPr marL="0" indent="0" algn="just">
              <a:buNone/>
            </a:pPr>
            <a:endParaRPr lang="es-MX" sz="1800" u="sng" dirty="0"/>
          </a:p>
        </p:txBody>
      </p:sp>
    </p:spTree>
    <p:extLst>
      <p:ext uri="{BB962C8B-B14F-4D97-AF65-F5344CB8AC3E}">
        <p14:creationId xmlns:p14="http://schemas.microsoft.com/office/powerpoint/2010/main" val="22812485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48734" y="1594503"/>
            <a:ext cx="9041427" cy="4752528"/>
          </a:xfrm>
        </p:spPr>
        <p:txBody>
          <a:bodyPr>
            <a:normAutofit/>
          </a:bodyPr>
          <a:lstStyle/>
          <a:p>
            <a:pPr marL="0" indent="0">
              <a:buNone/>
            </a:pPr>
            <a:r>
              <a:rPr lang="es-MX" sz="2000" dirty="0"/>
              <a:t>Para los fines del Código de ÉTICA, se proporciona la definición de corrupción acordada entre los miembros del Grupo de Trabajo Empresarial (GTE) del Proyecto y derivada de las siguientes fuentes: Glosario UNODC, Colombia; Grupo de Acción Financiera Internacional (GAFI) y Cap. III LGRA:</a:t>
            </a:r>
          </a:p>
          <a:p>
            <a:pPr marL="0" indent="0">
              <a:buNone/>
            </a:pPr>
            <a:endParaRPr lang="es-MX" sz="2000" dirty="0"/>
          </a:p>
          <a:p>
            <a:pPr marL="0" indent="0" algn="just">
              <a:buNone/>
            </a:pPr>
            <a:r>
              <a:rPr lang="es-MX" sz="2000" b="1" dirty="0"/>
              <a:t>Se entiende como corrupción el que una persona o un grupo de personas por acto u omisión directamente, o por influencia de alguna otra persona u organización, </a:t>
            </a:r>
            <a:r>
              <a:rPr lang="es-MX" sz="2000" b="1" u="sng" dirty="0"/>
              <a:t>prometan, ofrezcan, reciban o concedan a funcionarios públicos, directivos, administradores, empleados o asesores de una sociedad, asociación o fundación pública o privada,</a:t>
            </a:r>
            <a:r>
              <a:rPr lang="es-MX" sz="2000" b="1" dirty="0"/>
              <a:t> una dádiva o cualquier beneficio (indebido) no justificado para que le favorezca a él o a un tercero, en perjuicio de aquella. </a:t>
            </a:r>
          </a:p>
        </p:txBody>
      </p:sp>
    </p:spTree>
    <p:extLst>
      <p:ext uri="{BB962C8B-B14F-4D97-AF65-F5344CB8AC3E}">
        <p14:creationId xmlns:p14="http://schemas.microsoft.com/office/powerpoint/2010/main" val="19974634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17420" y="1331457"/>
            <a:ext cx="9028246" cy="4752528"/>
          </a:xfrm>
        </p:spPr>
        <p:txBody>
          <a:bodyPr>
            <a:normAutofit/>
          </a:bodyPr>
          <a:lstStyle/>
          <a:p>
            <a:pPr marL="0" indent="0">
              <a:buNone/>
            </a:pPr>
            <a:r>
              <a:rPr lang="es-MX" sz="2000" b="1" dirty="0">
                <a:latin typeface="+mj-lt"/>
              </a:rPr>
              <a:t>Evaluación de Integridad </a:t>
            </a:r>
          </a:p>
          <a:p>
            <a:pPr marL="0" indent="0">
              <a:buNone/>
            </a:pPr>
            <a:endParaRPr lang="es-MX" sz="2000" b="1" dirty="0"/>
          </a:p>
          <a:p>
            <a:pPr marL="0" indent="0">
              <a:buNone/>
            </a:pPr>
            <a:r>
              <a:rPr lang="es-MX" sz="1800" dirty="0"/>
              <a:t>El Oficial de Integridad debe evaluar la integridad mediante la herramienta R01_Autoevaluación con el objeto de revisar el cumplimiento de los estándares de integridad con base en el artículo 25 de la Ley General de Responsabilidades Administrativas (LGRA).</a:t>
            </a:r>
          </a:p>
          <a:p>
            <a:pPr marL="0" indent="0">
              <a:buNone/>
            </a:pPr>
            <a:endParaRPr lang="es-MX" sz="1800" dirty="0"/>
          </a:p>
        </p:txBody>
      </p:sp>
      <p:pic>
        <p:nvPicPr>
          <p:cNvPr id="5122" name="Picture 2" descr="Tendencias actuales para evaluar el desempeño | Recursos Humano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91794" y="3477856"/>
            <a:ext cx="4008413" cy="2255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57558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2062236" y="1484784"/>
            <a:ext cx="8138221" cy="3960440"/>
          </a:xfrm>
          <a:prstGeom prst="rect">
            <a:avLst/>
          </a:prstGeom>
        </p:spPr>
      </p:pic>
      <p:sp>
        <p:nvSpPr>
          <p:cNvPr id="7" name="Rectángulo 6"/>
          <p:cNvSpPr/>
          <p:nvPr/>
        </p:nvSpPr>
        <p:spPr>
          <a:xfrm>
            <a:off x="2063552" y="908720"/>
            <a:ext cx="3839384" cy="369332"/>
          </a:xfrm>
          <a:prstGeom prst="rect">
            <a:avLst/>
          </a:prstGeom>
        </p:spPr>
        <p:txBody>
          <a:bodyPr wrap="none">
            <a:spAutoFit/>
          </a:bodyPr>
          <a:lstStyle/>
          <a:p>
            <a:r>
              <a:rPr lang="es-MX" dirty="0"/>
              <a:t>Se evalúa el grado de madurez de 0 a 5</a:t>
            </a:r>
          </a:p>
        </p:txBody>
      </p:sp>
    </p:spTree>
    <p:extLst>
      <p:ext uri="{BB962C8B-B14F-4D97-AF65-F5344CB8AC3E}">
        <p14:creationId xmlns:p14="http://schemas.microsoft.com/office/powerpoint/2010/main" val="1746778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63552" y="980728"/>
            <a:ext cx="8064896" cy="4752528"/>
          </a:xfrm>
        </p:spPr>
        <p:txBody>
          <a:bodyPr>
            <a:normAutofit/>
          </a:bodyPr>
          <a:lstStyle/>
          <a:p>
            <a:pPr marL="0" indent="0">
              <a:buNone/>
            </a:pPr>
            <a:r>
              <a:rPr lang="es-MX" sz="1800" dirty="0"/>
              <a:t>Al evaluar la integridad mediante la herramienta R01_Autoevaluación obtenemos un resultado como el que se muestra:</a:t>
            </a:r>
          </a:p>
          <a:p>
            <a:pPr marL="0" indent="0">
              <a:buNone/>
            </a:pPr>
            <a:endParaRPr lang="es-MX" sz="1800" dirty="0"/>
          </a:p>
          <a:p>
            <a:pPr marL="0" indent="0">
              <a:buNone/>
            </a:pPr>
            <a:endParaRPr lang="es-MX" sz="1600" dirty="0"/>
          </a:p>
        </p:txBody>
      </p:sp>
      <p:pic>
        <p:nvPicPr>
          <p:cNvPr id="2" name="Imagen 1"/>
          <p:cNvPicPr>
            <a:picLocks noChangeAspect="1"/>
          </p:cNvPicPr>
          <p:nvPr/>
        </p:nvPicPr>
        <p:blipFill>
          <a:blip r:embed="rId2"/>
          <a:stretch>
            <a:fillRect/>
          </a:stretch>
        </p:blipFill>
        <p:spPr>
          <a:xfrm>
            <a:off x="2484264" y="1772816"/>
            <a:ext cx="7626154" cy="3819198"/>
          </a:xfrm>
          <a:prstGeom prst="rect">
            <a:avLst/>
          </a:prstGeom>
        </p:spPr>
      </p:pic>
    </p:spTree>
    <p:extLst>
      <p:ext uri="{BB962C8B-B14F-4D97-AF65-F5344CB8AC3E}">
        <p14:creationId xmlns:p14="http://schemas.microsoft.com/office/powerpoint/2010/main" val="86314195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180466" y="1543905"/>
            <a:ext cx="9635923" cy="4752528"/>
          </a:xfrm>
        </p:spPr>
        <p:txBody>
          <a:bodyPr>
            <a:normAutofit/>
          </a:bodyPr>
          <a:lstStyle/>
          <a:p>
            <a:pPr marL="0" indent="0">
              <a:buNone/>
            </a:pPr>
            <a:r>
              <a:rPr lang="es-MX" sz="2000" b="1" dirty="0">
                <a:latin typeface="+mj-lt"/>
              </a:rPr>
              <a:t>Evaluación de Riesgos</a:t>
            </a:r>
          </a:p>
          <a:p>
            <a:pPr marL="0" indent="0">
              <a:buNone/>
            </a:pPr>
            <a:endParaRPr lang="es-MX" sz="2000" b="1" dirty="0"/>
          </a:p>
          <a:p>
            <a:pPr marL="0" indent="0">
              <a:buNone/>
            </a:pPr>
            <a:r>
              <a:rPr lang="es-MX" sz="1800" dirty="0"/>
              <a:t>El Oficial de Integridad debe evaluar los riesgos integridad mediante la herramienta R02_Riesgos, con el objeto de conocer el grado de exposición de la organización respecto al cumplimiento de los estándares de integridad con base en el artículo 25 de la Ley General de Responsabilidades Administrativas (LGRA).</a:t>
            </a:r>
            <a:endParaRPr lang="es-MX" sz="1600" dirty="0"/>
          </a:p>
        </p:txBody>
      </p:sp>
      <p:pic>
        <p:nvPicPr>
          <p:cNvPr id="6146" name="Picture 2" descr="Determinación anual de la prima de grado de riesgo ante IMSS - So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80495" y="4113633"/>
            <a:ext cx="4431010" cy="16298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758912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63552" y="980728"/>
            <a:ext cx="8064896" cy="4752528"/>
          </a:xfrm>
        </p:spPr>
        <p:txBody>
          <a:bodyPr>
            <a:normAutofit/>
          </a:bodyPr>
          <a:lstStyle/>
          <a:p>
            <a:pPr marL="0" indent="0">
              <a:buNone/>
            </a:pPr>
            <a:r>
              <a:rPr lang="es-ES_tradnl" sz="1800" dirty="0"/>
              <a:t>Se evalúa (</a:t>
            </a:r>
            <a:r>
              <a:rPr lang="es-ES_tradnl" sz="1800" b="1" dirty="0"/>
              <a:t>Alto/Medio/Bajo</a:t>
            </a:r>
            <a:r>
              <a:rPr lang="es-ES_tradnl" sz="1800" dirty="0"/>
              <a:t>) el </a:t>
            </a:r>
            <a:r>
              <a:rPr lang="es-ES_tradnl" sz="1800" b="1" dirty="0"/>
              <a:t>impacto,</a:t>
            </a:r>
            <a:r>
              <a:rPr lang="es-ES_tradnl" sz="1800" dirty="0"/>
              <a:t> </a:t>
            </a:r>
            <a:r>
              <a:rPr lang="es-ES_tradnl" sz="1800" b="1" dirty="0"/>
              <a:t>probabilida</a:t>
            </a:r>
            <a:r>
              <a:rPr lang="es-ES_tradnl" sz="1800" dirty="0"/>
              <a:t>d para cada </a:t>
            </a:r>
            <a:r>
              <a:rPr lang="es-ES_tradnl" sz="1800" b="1" dirty="0"/>
              <a:t>subriesgo.</a:t>
            </a:r>
          </a:p>
          <a:p>
            <a:pPr marL="0" indent="0">
              <a:buNone/>
            </a:pPr>
            <a:endParaRPr lang="es-ES_tradnl" sz="1800" b="1" dirty="0"/>
          </a:p>
          <a:p>
            <a:pPr marL="0" indent="0">
              <a:buNone/>
            </a:pPr>
            <a:endParaRPr lang="es-MX" sz="1050" dirty="0"/>
          </a:p>
        </p:txBody>
      </p:sp>
      <p:pic>
        <p:nvPicPr>
          <p:cNvPr id="2" name="Imagen 1"/>
          <p:cNvPicPr>
            <a:picLocks noChangeAspect="1"/>
          </p:cNvPicPr>
          <p:nvPr/>
        </p:nvPicPr>
        <p:blipFill>
          <a:blip r:embed="rId2"/>
          <a:stretch>
            <a:fillRect/>
          </a:stretch>
        </p:blipFill>
        <p:spPr>
          <a:xfrm>
            <a:off x="2138634" y="1757362"/>
            <a:ext cx="7917806" cy="3975894"/>
          </a:xfrm>
          <a:prstGeom prst="rect">
            <a:avLst/>
          </a:prstGeom>
        </p:spPr>
      </p:pic>
    </p:spTree>
    <p:extLst>
      <p:ext uri="{BB962C8B-B14F-4D97-AF65-F5344CB8AC3E}">
        <p14:creationId xmlns:p14="http://schemas.microsoft.com/office/powerpoint/2010/main" val="180374987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68258" y="1615837"/>
            <a:ext cx="9159867" cy="4752528"/>
          </a:xfrm>
        </p:spPr>
        <p:txBody>
          <a:bodyPr>
            <a:normAutofit/>
          </a:bodyPr>
          <a:lstStyle/>
          <a:p>
            <a:pPr marL="0" indent="0" algn="just">
              <a:buNone/>
            </a:pPr>
            <a:r>
              <a:rPr lang="es-MX" sz="1800" dirty="0"/>
              <a:t>El OI debe evaluar los controles de integridad mediante la herramienta R02_Herramienta_Riesgos, con el objeto de conocer el grado de control de la organización respecto al cumplimiento de los estándares de integridad con base en el artículo 25 de la LGRA. </a:t>
            </a:r>
            <a:r>
              <a:rPr lang="es-ES_tradnl" sz="1800" dirty="0"/>
              <a:t>Se evalúa </a:t>
            </a:r>
            <a:r>
              <a:rPr lang="es-MX" sz="1800" b="1" dirty="0"/>
              <a:t>(SI/NO) </a:t>
            </a:r>
            <a:r>
              <a:rPr lang="es-MX" sz="1800" dirty="0"/>
              <a:t>para cada control y cada </a:t>
            </a:r>
            <a:r>
              <a:rPr lang="es-MX" sz="1800" b="1" dirty="0"/>
              <a:t>subriesgo.</a:t>
            </a:r>
            <a:endParaRPr lang="es-ES_tradnl" sz="1800" b="1" dirty="0"/>
          </a:p>
          <a:p>
            <a:pPr marL="0" indent="0" algn="just">
              <a:buNone/>
            </a:pPr>
            <a:endParaRPr lang="es-MX" sz="1800" dirty="0"/>
          </a:p>
        </p:txBody>
      </p:sp>
      <p:pic>
        <p:nvPicPr>
          <p:cNvPr id="7" name="Imagen 6"/>
          <p:cNvPicPr>
            <a:picLocks noChangeAspect="1"/>
          </p:cNvPicPr>
          <p:nvPr/>
        </p:nvPicPr>
        <p:blipFill>
          <a:blip r:embed="rId2"/>
          <a:stretch>
            <a:fillRect/>
          </a:stretch>
        </p:blipFill>
        <p:spPr>
          <a:xfrm>
            <a:off x="1368259" y="3018547"/>
            <a:ext cx="7770666" cy="3349818"/>
          </a:xfrm>
          <a:prstGeom prst="rect">
            <a:avLst/>
          </a:prstGeom>
        </p:spPr>
      </p:pic>
    </p:spTree>
    <p:extLst>
      <p:ext uri="{BB962C8B-B14F-4D97-AF65-F5344CB8AC3E}">
        <p14:creationId xmlns:p14="http://schemas.microsoft.com/office/powerpoint/2010/main" val="20533239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477226" y="1509386"/>
            <a:ext cx="8064896" cy="4436812"/>
          </a:xfrm>
        </p:spPr>
        <p:txBody>
          <a:bodyPr>
            <a:normAutofit/>
          </a:bodyPr>
          <a:lstStyle/>
          <a:p>
            <a:pPr marL="0" indent="0">
              <a:buNone/>
            </a:pPr>
            <a:r>
              <a:rPr lang="es-MX" sz="1800" dirty="0"/>
              <a:t>La herramienta R02_Riesgos proporciona el resultado de la evaluación de riesgos y nivel de control mostrando los datos resultantes como se muestra:</a:t>
            </a:r>
          </a:p>
        </p:txBody>
      </p:sp>
      <p:pic>
        <p:nvPicPr>
          <p:cNvPr id="2" name="Imagen 1"/>
          <p:cNvPicPr>
            <a:picLocks noChangeAspect="1"/>
          </p:cNvPicPr>
          <p:nvPr/>
        </p:nvPicPr>
        <p:blipFill>
          <a:blip r:embed="rId2"/>
          <a:stretch>
            <a:fillRect/>
          </a:stretch>
        </p:blipFill>
        <p:spPr>
          <a:xfrm>
            <a:off x="1481092" y="2489134"/>
            <a:ext cx="8061030" cy="4055166"/>
          </a:xfrm>
          <a:prstGeom prst="rect">
            <a:avLst/>
          </a:prstGeom>
        </p:spPr>
      </p:pic>
    </p:spTree>
    <p:extLst>
      <p:ext uri="{BB962C8B-B14F-4D97-AF65-F5344CB8AC3E}">
        <p14:creationId xmlns:p14="http://schemas.microsoft.com/office/powerpoint/2010/main" val="21303376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1342" y="782836"/>
            <a:ext cx="8671253" cy="4752528"/>
          </a:xfrm>
        </p:spPr>
        <p:txBody>
          <a:bodyPr>
            <a:normAutofit/>
          </a:bodyPr>
          <a:lstStyle/>
          <a:p>
            <a:pPr marL="0" indent="0">
              <a:buNone/>
            </a:pPr>
            <a:r>
              <a:rPr lang="es-MX" sz="2000" b="1" dirty="0">
                <a:latin typeface="+mj-lt"/>
              </a:rPr>
              <a:t>Elaboración de Planes de Acción</a:t>
            </a:r>
          </a:p>
          <a:p>
            <a:pPr marL="0" indent="0">
              <a:buNone/>
            </a:pPr>
            <a:endParaRPr lang="es-MX" sz="2000" b="1" dirty="0"/>
          </a:p>
          <a:p>
            <a:pPr marL="0" indent="0">
              <a:buNone/>
            </a:pPr>
            <a:r>
              <a:rPr lang="es-MX" sz="2000" dirty="0"/>
              <a:t>L</a:t>
            </a:r>
            <a:r>
              <a:rPr lang="es-MX" sz="1800" dirty="0"/>
              <a:t>a herramienta R03_Tratamiento proporciona los resultados integrados de la autoevaluación y de los riesgos, el OI debe planificar y rellenar las columnas Acciones, Responsable y Fecha de Cumplimiento.</a:t>
            </a:r>
          </a:p>
          <a:p>
            <a:pPr marL="0" indent="0">
              <a:buNone/>
            </a:pPr>
            <a:endParaRPr lang="es-MX" sz="1800" dirty="0"/>
          </a:p>
        </p:txBody>
      </p:sp>
      <p:pic>
        <p:nvPicPr>
          <p:cNvPr id="4" name="Imagen 3"/>
          <p:cNvPicPr>
            <a:picLocks noChangeAspect="1"/>
          </p:cNvPicPr>
          <p:nvPr/>
        </p:nvPicPr>
        <p:blipFill>
          <a:blip r:embed="rId2"/>
          <a:stretch>
            <a:fillRect/>
          </a:stretch>
        </p:blipFill>
        <p:spPr>
          <a:xfrm>
            <a:off x="1091342" y="2770138"/>
            <a:ext cx="7200800" cy="3126397"/>
          </a:xfrm>
          <a:prstGeom prst="rect">
            <a:avLst/>
          </a:prstGeom>
        </p:spPr>
      </p:pic>
    </p:spTree>
    <p:extLst>
      <p:ext uri="{BB962C8B-B14F-4D97-AF65-F5344CB8AC3E}">
        <p14:creationId xmlns:p14="http://schemas.microsoft.com/office/powerpoint/2010/main" val="331795555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61043" y="1052736"/>
            <a:ext cx="9145879" cy="4752528"/>
          </a:xfrm>
        </p:spPr>
        <p:txBody>
          <a:bodyPr>
            <a:normAutofit/>
          </a:bodyPr>
          <a:lstStyle/>
          <a:p>
            <a:pPr marL="0" indent="0">
              <a:buNone/>
            </a:pPr>
            <a:r>
              <a:rPr lang="es-MX" sz="2000" b="1" dirty="0">
                <a:latin typeface="+mj-lt"/>
              </a:rPr>
              <a:t>Elaboración de documentos del Sistema de Integridad</a:t>
            </a:r>
          </a:p>
          <a:p>
            <a:pPr marL="0" indent="0">
              <a:buNone/>
            </a:pPr>
            <a:endParaRPr lang="es-MX" sz="2000" b="1" dirty="0"/>
          </a:p>
          <a:p>
            <a:pPr marL="0" indent="0">
              <a:buNone/>
            </a:pPr>
            <a:r>
              <a:rPr lang="es-MX" sz="1800" dirty="0"/>
              <a:t>El OI debe cumplimentar los formatos, que correspondan a su organización</a:t>
            </a:r>
          </a:p>
          <a:p>
            <a:pPr marL="0" indent="0">
              <a:buNone/>
            </a:pPr>
            <a:r>
              <a:rPr lang="es-MX" sz="1800" dirty="0"/>
              <a:t>Los documentos del Sistema de Integridad son:</a:t>
            </a:r>
          </a:p>
          <a:p>
            <a:pPr marL="0" indent="0">
              <a:buNone/>
            </a:pPr>
            <a:endParaRPr lang="es-MX" sz="1800" dirty="0"/>
          </a:p>
          <a:p>
            <a:pPr marL="0" indent="0">
              <a:buNone/>
            </a:pPr>
            <a:r>
              <a:rPr lang="es-MX" sz="1800" dirty="0"/>
              <a:t>•	Manual de integridad</a:t>
            </a:r>
          </a:p>
          <a:p>
            <a:pPr marL="0" indent="0">
              <a:buNone/>
            </a:pPr>
            <a:r>
              <a:rPr lang="es-MX" sz="1800" dirty="0"/>
              <a:t>•	Código de ética</a:t>
            </a:r>
          </a:p>
          <a:p>
            <a:pPr marL="0" indent="0">
              <a:buNone/>
            </a:pPr>
            <a:r>
              <a:rPr lang="es-MX" sz="1800" dirty="0"/>
              <a:t>•	Política de integridad</a:t>
            </a:r>
          </a:p>
          <a:p>
            <a:pPr marL="0" indent="0">
              <a:buNone/>
            </a:pPr>
            <a:r>
              <a:rPr lang="es-MX" sz="1800" dirty="0"/>
              <a:t>•	Política de Recursos Humanos</a:t>
            </a:r>
          </a:p>
          <a:p>
            <a:pPr marL="0" indent="0">
              <a:buNone/>
            </a:pPr>
            <a:r>
              <a:rPr lang="es-MX" sz="1800" dirty="0"/>
              <a:t>•	Canal de consultas y denuncias</a:t>
            </a:r>
          </a:p>
          <a:p>
            <a:pPr marL="0" indent="0">
              <a:buNone/>
            </a:pPr>
            <a:r>
              <a:rPr lang="es-MX" sz="1800" dirty="0"/>
              <a:t>•	Procedimiento de medidas disciplinarias</a:t>
            </a:r>
          </a:p>
          <a:p>
            <a:pPr marL="0" indent="0">
              <a:buNone/>
            </a:pPr>
            <a:endParaRPr lang="es-MX" sz="1800" dirty="0"/>
          </a:p>
        </p:txBody>
      </p:sp>
    </p:spTree>
    <p:extLst>
      <p:ext uri="{BB962C8B-B14F-4D97-AF65-F5344CB8AC3E}">
        <p14:creationId xmlns:p14="http://schemas.microsoft.com/office/powerpoint/2010/main" val="2632191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68137" y="1241251"/>
            <a:ext cx="9494800" cy="4752528"/>
          </a:xfrm>
        </p:spPr>
        <p:txBody>
          <a:bodyPr>
            <a:normAutofit/>
          </a:bodyPr>
          <a:lstStyle/>
          <a:p>
            <a:pPr marL="0" indent="0">
              <a:buNone/>
            </a:pPr>
            <a:r>
              <a:rPr lang="es-MX" sz="2000" b="1" dirty="0">
                <a:latin typeface="+mj-lt"/>
              </a:rPr>
              <a:t>Capacitación y Concienciación </a:t>
            </a:r>
          </a:p>
          <a:p>
            <a:pPr marL="0" indent="0">
              <a:buNone/>
            </a:pPr>
            <a:endParaRPr lang="es-MX" sz="2000" b="1" dirty="0"/>
          </a:p>
          <a:p>
            <a:pPr marL="0" indent="0">
              <a:buNone/>
            </a:pPr>
            <a:r>
              <a:rPr lang="es-MX" sz="1800" dirty="0"/>
              <a:t>Todas las acciones que se realizan mediante capacitación y concienciación, buscan el </a:t>
            </a:r>
            <a:r>
              <a:rPr lang="es-MX" sz="1800" b="1" dirty="0"/>
              <a:t>cambio efectivo en las operaciones y en la cultura </a:t>
            </a:r>
            <a:r>
              <a:rPr lang="es-MX" sz="1800" dirty="0"/>
              <a:t>de la organización.</a:t>
            </a:r>
          </a:p>
          <a:p>
            <a:pPr marL="0" indent="0">
              <a:buNone/>
            </a:pPr>
            <a:endParaRPr lang="es-MX" sz="1800" dirty="0"/>
          </a:p>
          <a:p>
            <a:pPr marL="0" indent="0">
              <a:buNone/>
            </a:pPr>
            <a:r>
              <a:rPr lang="es-MX" sz="1800" dirty="0"/>
              <a:t>El </a:t>
            </a:r>
            <a:r>
              <a:rPr lang="es-MX" sz="1800" b="1" dirty="0"/>
              <a:t>éxito</a:t>
            </a:r>
            <a:r>
              <a:rPr lang="es-MX" sz="1800" dirty="0"/>
              <a:t> de un sistema de integridad </a:t>
            </a:r>
            <a:r>
              <a:rPr lang="es-MX" sz="1800" b="1" dirty="0"/>
              <a:t>depende</a:t>
            </a:r>
            <a:r>
              <a:rPr lang="es-MX" sz="1800" dirty="0"/>
              <a:t>, en gran medida, del </a:t>
            </a:r>
            <a:r>
              <a:rPr lang="es-MX" sz="1800" b="1" dirty="0"/>
              <a:t>grado de capacitación y concienciación</a:t>
            </a:r>
            <a:r>
              <a:rPr lang="es-MX" sz="1800" dirty="0"/>
              <a:t> de los integrantes de la organización.</a:t>
            </a:r>
          </a:p>
          <a:p>
            <a:pPr marL="0" indent="0">
              <a:buNone/>
            </a:pPr>
            <a:endParaRPr lang="es-MX" sz="1800" dirty="0"/>
          </a:p>
          <a:p>
            <a:pPr marL="0" indent="0">
              <a:buNone/>
            </a:pPr>
            <a:r>
              <a:rPr lang="es-ES_tradnl" sz="1800" dirty="0"/>
              <a:t>La </a:t>
            </a:r>
            <a:r>
              <a:rPr lang="es-ES_tradnl" sz="1800" b="1" dirty="0"/>
              <a:t>formación y concienciación </a:t>
            </a:r>
            <a:r>
              <a:rPr lang="es-ES_tradnl" sz="1800" dirty="0"/>
              <a:t>preferentemente deberán ser </a:t>
            </a:r>
            <a:r>
              <a:rPr lang="es-ES_tradnl" sz="1800" b="1" dirty="0"/>
              <a:t>encomendadas a expertos</a:t>
            </a:r>
            <a:r>
              <a:rPr lang="es-ES_tradnl" sz="1800" dirty="0"/>
              <a:t>.</a:t>
            </a:r>
            <a:endParaRPr lang="es-MX" sz="1100" dirty="0"/>
          </a:p>
        </p:txBody>
      </p:sp>
    </p:spTree>
    <p:extLst>
      <p:ext uri="{BB962C8B-B14F-4D97-AF65-F5344CB8AC3E}">
        <p14:creationId xmlns:p14="http://schemas.microsoft.com/office/powerpoint/2010/main" val="38960261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55207" y="1293879"/>
            <a:ext cx="10095014" cy="4752528"/>
          </a:xfrm>
        </p:spPr>
        <p:txBody>
          <a:bodyPr>
            <a:normAutofit/>
          </a:bodyPr>
          <a:lstStyle/>
          <a:p>
            <a:pPr marL="0" indent="0">
              <a:buNone/>
            </a:pPr>
            <a:r>
              <a:rPr lang="es-MX" sz="1800" u="sng" dirty="0"/>
              <a:t>Anticorrupción </a:t>
            </a:r>
          </a:p>
          <a:p>
            <a:pPr marL="0" indent="0">
              <a:buNone/>
            </a:pPr>
            <a:endParaRPr lang="es-MX" sz="1800" dirty="0"/>
          </a:p>
          <a:p>
            <a:pPr marL="0" indent="0">
              <a:buNone/>
            </a:pPr>
            <a:r>
              <a:rPr lang="es-MX" sz="1800" dirty="0"/>
              <a:t>Ningún trabajador debe involucrarse, pretender involucrarse o promover prácticas vinculadas a la corrupción. </a:t>
            </a:r>
          </a:p>
          <a:p>
            <a:pPr marL="0" indent="0">
              <a:buNone/>
            </a:pPr>
            <a:r>
              <a:rPr lang="es-MX" sz="1800" dirty="0"/>
              <a:t>Este tipo de actuaciones están prohibidas en cualquier relación, </a:t>
            </a:r>
            <a:r>
              <a:rPr lang="es-MX" sz="1800" b="1" dirty="0"/>
              <a:t>directa o mediante un tercero, con entidades de gobierno, funcionarios públicos o representantes del sector privado</a:t>
            </a:r>
            <a:r>
              <a:rPr lang="es-MX" sz="1800" dirty="0"/>
              <a:t>.</a:t>
            </a:r>
          </a:p>
          <a:p>
            <a:pPr marL="0" indent="0">
              <a:buNone/>
            </a:pPr>
            <a:endParaRPr lang="es-MX" sz="1800" dirty="0"/>
          </a:p>
        </p:txBody>
      </p:sp>
      <p:pic>
        <p:nvPicPr>
          <p:cNvPr id="1026" name="Picture 2" descr="Política Nacional Anticorrupción: organizaciones urgen aprobació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55064" y="3670143"/>
            <a:ext cx="3504357" cy="2180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598083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0062" y="1441667"/>
            <a:ext cx="9843349" cy="4752528"/>
          </a:xfrm>
        </p:spPr>
        <p:txBody>
          <a:bodyPr>
            <a:normAutofit/>
          </a:bodyPr>
          <a:lstStyle/>
          <a:p>
            <a:pPr marL="0" indent="0">
              <a:buNone/>
            </a:pPr>
            <a:r>
              <a:rPr lang="es-MX" sz="1800" b="1" dirty="0"/>
              <a:t>Concienciación </a:t>
            </a:r>
          </a:p>
          <a:p>
            <a:pPr marL="0" indent="0">
              <a:buNone/>
            </a:pPr>
            <a:endParaRPr lang="es-MX" sz="1800" dirty="0"/>
          </a:p>
          <a:p>
            <a:pPr marL="0" indent="0">
              <a:buNone/>
            </a:pPr>
            <a:r>
              <a:rPr lang="es-MX" sz="1800" dirty="0"/>
              <a:t>La concienciación en la organización promueve que esta sea consciente de sus responsabilidades, principios, valores, ética y el sistema de integridad, instaurando de forma permanente la cultura de integridad y la mejora continua. </a:t>
            </a:r>
          </a:p>
        </p:txBody>
      </p:sp>
      <p:pic>
        <p:nvPicPr>
          <p:cNvPr id="4" name="Imagen 3"/>
          <p:cNvPicPr>
            <a:picLocks noChangeAspect="1"/>
          </p:cNvPicPr>
          <p:nvPr/>
        </p:nvPicPr>
        <p:blipFill rotWithShape="1">
          <a:blip r:embed="rId2"/>
          <a:srcRect l="13554" r="12867"/>
          <a:stretch/>
        </p:blipFill>
        <p:spPr>
          <a:xfrm>
            <a:off x="4943872" y="3624383"/>
            <a:ext cx="2304257" cy="2086936"/>
          </a:xfrm>
          <a:prstGeom prst="rect">
            <a:avLst/>
          </a:prstGeom>
        </p:spPr>
      </p:pic>
    </p:spTree>
    <p:extLst>
      <p:ext uri="{BB962C8B-B14F-4D97-AF65-F5344CB8AC3E}">
        <p14:creationId xmlns:p14="http://schemas.microsoft.com/office/powerpoint/2010/main" val="164823575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63552" y="980728"/>
            <a:ext cx="8064896" cy="4752528"/>
          </a:xfrm>
        </p:spPr>
        <p:txBody>
          <a:bodyPr>
            <a:normAutofit/>
          </a:bodyPr>
          <a:lstStyle/>
          <a:p>
            <a:pPr marL="0" indent="0" algn="ctr">
              <a:buNone/>
            </a:pPr>
            <a:endParaRPr lang="es-MX" sz="1800" dirty="0"/>
          </a:p>
          <a:p>
            <a:pPr marL="0" indent="0" algn="ctr">
              <a:buNone/>
            </a:pPr>
            <a:endParaRPr lang="es-MX" sz="1800" dirty="0"/>
          </a:p>
          <a:p>
            <a:pPr marL="0" indent="0" algn="ctr">
              <a:buNone/>
            </a:pPr>
            <a:endParaRPr lang="es-MX" sz="1800" dirty="0"/>
          </a:p>
          <a:p>
            <a:pPr marL="0" indent="0" algn="ctr">
              <a:buNone/>
            </a:pPr>
            <a:r>
              <a:rPr lang="es-MX" sz="2000" dirty="0"/>
              <a:t>Tribu Ásaro Papua Nueva Guinea:</a:t>
            </a:r>
          </a:p>
          <a:p>
            <a:pPr marL="0" indent="0" algn="ctr">
              <a:buNone/>
            </a:pPr>
            <a:endParaRPr lang="es-MX" sz="1800" dirty="0"/>
          </a:p>
          <a:p>
            <a:pPr marL="0" indent="0" algn="ctr">
              <a:buNone/>
            </a:pPr>
            <a:r>
              <a:rPr lang="es-MX" sz="3200" b="1" dirty="0">
                <a:solidFill>
                  <a:srgbClr val="26577F"/>
                </a:solidFill>
              </a:rPr>
              <a:t>“El conocimiento es solo un rumor hasta que se vive en el cuerpo”</a:t>
            </a:r>
          </a:p>
          <a:p>
            <a:pPr marL="0" indent="0" algn="ctr">
              <a:buNone/>
            </a:pPr>
            <a:endParaRPr lang="es-MX" sz="2400" dirty="0">
              <a:solidFill>
                <a:srgbClr val="26577F"/>
              </a:solidFill>
            </a:endParaRPr>
          </a:p>
        </p:txBody>
      </p:sp>
    </p:spTree>
    <p:extLst>
      <p:ext uri="{BB962C8B-B14F-4D97-AF65-F5344CB8AC3E}">
        <p14:creationId xmlns:p14="http://schemas.microsoft.com/office/powerpoint/2010/main" val="107397200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07957" y="1211244"/>
            <a:ext cx="9564342" cy="4752528"/>
          </a:xfrm>
        </p:spPr>
        <p:txBody>
          <a:bodyPr>
            <a:normAutofit/>
          </a:bodyPr>
          <a:lstStyle/>
          <a:p>
            <a:pPr marL="0" indent="0">
              <a:buNone/>
            </a:pPr>
            <a:r>
              <a:rPr lang="es-MX" sz="2000" b="1" dirty="0">
                <a:latin typeface="+mj-lt"/>
              </a:rPr>
              <a:t>Código de Ética</a:t>
            </a:r>
          </a:p>
          <a:p>
            <a:pPr marL="0" indent="0">
              <a:buNone/>
            </a:pPr>
            <a:endParaRPr lang="es-MX" sz="1800" dirty="0"/>
          </a:p>
          <a:p>
            <a:pPr marL="0" indent="0" algn="just">
              <a:buNone/>
            </a:pPr>
            <a:r>
              <a:rPr lang="es-MX" sz="1800" dirty="0"/>
              <a:t>El Código de Ética tiene como finalidad </a:t>
            </a:r>
            <a:r>
              <a:rPr lang="es-MX" sz="1800" b="1" dirty="0"/>
              <a:t>establecer las pautas de ÉTICA que han de presidir el comportamiento ético de todos sus directivos, empleados y socios de negocio</a:t>
            </a:r>
            <a:r>
              <a:rPr lang="es-MX" sz="1800" dirty="0"/>
              <a:t> en su desempeño diario y en las relaciones e interacciones que la empresa mantiene con todos sus grupos de interés.</a:t>
            </a:r>
          </a:p>
          <a:p>
            <a:pPr marL="0" indent="0" algn="just">
              <a:buNone/>
            </a:pPr>
            <a:endParaRPr lang="es-MX" sz="1800" dirty="0"/>
          </a:p>
          <a:p>
            <a:pPr marL="0" indent="0" algn="just">
              <a:buNone/>
            </a:pPr>
            <a:r>
              <a:rPr lang="es-MX" sz="1800" dirty="0"/>
              <a:t>Se basa en la definición de la Política de Integridad de la organización, a la que complementa, y de la que constituye guía de actuación para </a:t>
            </a:r>
            <a:r>
              <a:rPr lang="es-MX" sz="1800" b="1" dirty="0"/>
              <a:t>asegurar un comportamiento adecuado</a:t>
            </a:r>
            <a:r>
              <a:rPr lang="es-MX" sz="1800" dirty="0"/>
              <a:t> en el desempeño profesional de todas las personas y grupos citados anteriormente, de acuerdo con la legislación vigente y con la normativa interna de la organización.</a:t>
            </a:r>
          </a:p>
          <a:p>
            <a:pPr marL="0" indent="0">
              <a:buNone/>
            </a:pPr>
            <a:endParaRPr lang="es-MX" sz="1800" dirty="0"/>
          </a:p>
        </p:txBody>
      </p:sp>
    </p:spTree>
    <p:extLst>
      <p:ext uri="{BB962C8B-B14F-4D97-AF65-F5344CB8AC3E}">
        <p14:creationId xmlns:p14="http://schemas.microsoft.com/office/powerpoint/2010/main" val="418338065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28314" y="1052736"/>
            <a:ext cx="9575745" cy="4752528"/>
          </a:xfrm>
        </p:spPr>
        <p:txBody>
          <a:bodyPr>
            <a:normAutofit/>
          </a:bodyPr>
          <a:lstStyle/>
          <a:p>
            <a:pPr marL="0" indent="0">
              <a:buNone/>
            </a:pPr>
            <a:r>
              <a:rPr lang="es-MX" sz="1800" b="1" dirty="0"/>
              <a:t>Ámbito de aplicación</a:t>
            </a:r>
          </a:p>
          <a:p>
            <a:pPr marL="0" indent="0">
              <a:buNone/>
            </a:pPr>
            <a:endParaRPr lang="es-MX" sz="1800" dirty="0"/>
          </a:p>
          <a:p>
            <a:pPr marL="0" indent="0">
              <a:buNone/>
            </a:pPr>
            <a:r>
              <a:rPr lang="es-MX" sz="1800" dirty="0"/>
              <a:t>El Código de Ética está </a:t>
            </a:r>
            <a:r>
              <a:rPr lang="es-MX" sz="1800" b="1" dirty="0"/>
              <a:t>dirigido a los dueños de la empresa, empleados, y en general a todo personal vinculado </a:t>
            </a:r>
            <a:r>
              <a:rPr lang="es-MX" sz="1800" dirty="0"/>
              <a:t>permanente o temporalmente a la organización, con independencia de la posición que ocupen o del lugar en el que desempeñen su trabajo. Las pautas de ÉTICA contenidas en el Código de Ética son de obligado cumplimiento.</a:t>
            </a:r>
          </a:p>
          <a:p>
            <a:pPr marL="0" indent="0">
              <a:buNone/>
            </a:pPr>
            <a:endParaRPr lang="es-MX" sz="1800" dirty="0"/>
          </a:p>
          <a:p>
            <a:pPr marL="0" indent="0">
              <a:buNone/>
            </a:pPr>
            <a:r>
              <a:rPr lang="es-MX" sz="1800" dirty="0"/>
              <a:t>Por otra parte, </a:t>
            </a:r>
            <a:r>
              <a:rPr lang="es-MX" sz="1800" b="1" dirty="0"/>
              <a:t>la organización debe promover e incentivar entre sus proveedores, colaboradores, internos y externos</a:t>
            </a:r>
            <a:r>
              <a:rPr lang="es-MX" sz="1800" dirty="0"/>
              <a:t>, permanentes o temporales, la adopción de pautas de comportamiento coincidentes con las definidas en </a:t>
            </a:r>
            <a:r>
              <a:rPr lang="es-MX" sz="1800" b="1" dirty="0"/>
              <a:t>el Código de Ética</a:t>
            </a:r>
            <a:r>
              <a:rPr lang="es-MX" sz="1800" dirty="0"/>
              <a:t>, procurando, siempre que sea posible, su adhesión expresa al mismo, de forma que los principios reflejados en el Código y su cumplimiento se incorporen de manera efectiva al contenido de las relaciones contractuales o de colaboración que se establezcan con ellos.</a:t>
            </a:r>
          </a:p>
          <a:p>
            <a:pPr marL="0" indent="0">
              <a:buNone/>
            </a:pPr>
            <a:endParaRPr lang="es-MX" sz="1800" dirty="0"/>
          </a:p>
          <a:p>
            <a:pPr marL="0" indent="0">
              <a:buNone/>
            </a:pPr>
            <a:endParaRPr lang="es-MX" sz="1800" dirty="0"/>
          </a:p>
        </p:txBody>
      </p:sp>
    </p:spTree>
    <p:extLst>
      <p:ext uri="{BB962C8B-B14F-4D97-AF65-F5344CB8AC3E}">
        <p14:creationId xmlns:p14="http://schemas.microsoft.com/office/powerpoint/2010/main" val="23022413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2063552" y="980728"/>
            <a:ext cx="8064896" cy="4752528"/>
          </a:xfrm>
        </p:spPr>
        <p:txBody>
          <a:bodyPr>
            <a:normAutofit/>
          </a:bodyPr>
          <a:lstStyle/>
          <a:p>
            <a:pPr marL="0" indent="0">
              <a:buNone/>
            </a:pPr>
            <a:endParaRPr lang="es-MX" sz="1800" dirty="0"/>
          </a:p>
          <a:p>
            <a:pPr marL="0" indent="0">
              <a:buNone/>
            </a:pPr>
            <a:endParaRPr lang="es-MX" sz="1800" dirty="0"/>
          </a:p>
        </p:txBody>
      </p:sp>
      <p:sp>
        <p:nvSpPr>
          <p:cNvPr id="4" name="Rectángulo 3"/>
          <p:cNvSpPr/>
          <p:nvPr/>
        </p:nvSpPr>
        <p:spPr>
          <a:xfrm>
            <a:off x="999962" y="1208941"/>
            <a:ext cx="9128486" cy="4278094"/>
          </a:xfrm>
          <a:prstGeom prst="rect">
            <a:avLst/>
          </a:prstGeom>
        </p:spPr>
        <p:txBody>
          <a:bodyPr wrap="square">
            <a:spAutoFit/>
          </a:bodyPr>
          <a:lstStyle/>
          <a:p>
            <a:r>
              <a:rPr lang="es-MX" sz="1600" b="1" i="1" dirty="0"/>
              <a:t>Misión</a:t>
            </a:r>
            <a:r>
              <a:rPr lang="es-MX" sz="1600" i="1" dirty="0"/>
              <a:t> (ejemplo):</a:t>
            </a:r>
          </a:p>
          <a:p>
            <a:r>
              <a:rPr lang="es-MX" sz="1600" i="1" dirty="0"/>
              <a:t> </a:t>
            </a:r>
          </a:p>
          <a:p>
            <a:r>
              <a:rPr lang="es-MX" sz="1600" i="1" dirty="0"/>
              <a:t>Proveer el mejor servicio/producto; ser reconocidos como la mejor opción en el mercado, y promover nuestro crecimiento con base en decisiones correctas al hacer negocios.</a:t>
            </a:r>
          </a:p>
          <a:p>
            <a:endParaRPr lang="es-MX" sz="1600" i="1" dirty="0"/>
          </a:p>
          <a:p>
            <a:r>
              <a:rPr lang="es-MX" sz="1600" b="1" i="1" dirty="0"/>
              <a:t>Visión</a:t>
            </a:r>
            <a:r>
              <a:rPr lang="es-MX" sz="1600" i="1" dirty="0"/>
              <a:t> (ejemplo):</a:t>
            </a:r>
          </a:p>
          <a:p>
            <a:r>
              <a:rPr lang="es-MX" sz="1600" i="1" dirty="0"/>
              <a:t> </a:t>
            </a:r>
          </a:p>
          <a:p>
            <a:r>
              <a:rPr lang="es-MX" sz="1600" i="1" dirty="0"/>
              <a:t>Convertirnos en la empresa líder de nuestro sector, creando los productos/servicios más innovadores.</a:t>
            </a:r>
          </a:p>
          <a:p>
            <a:endParaRPr lang="es-MX" sz="1600" i="1" dirty="0"/>
          </a:p>
          <a:p>
            <a:r>
              <a:rPr lang="es-MX" sz="1600" b="1" i="1" dirty="0"/>
              <a:t>Principios</a:t>
            </a:r>
            <a:r>
              <a:rPr lang="es-MX" sz="1600" i="1" dirty="0"/>
              <a:t> (ejemplo):</a:t>
            </a:r>
          </a:p>
          <a:p>
            <a:r>
              <a:rPr lang="es-MX" sz="1600" i="1" dirty="0"/>
              <a:t> </a:t>
            </a:r>
          </a:p>
          <a:p>
            <a:r>
              <a:rPr lang="es-MX" sz="1600" i="1" dirty="0"/>
              <a:t>Respeto a la legalidad, derechos humanos y a los valores éticos, Respeto a las personas, Desarrollo profesional e igualdad de oportunidades, Cooperación y dedicación, Seguridad y salud en el trabajo, Uso y protección de los activos, Corrupción y soborno, Pagos irregulares y lavado de dinero, Imagen y reputación corporativa, Lealtad a la organización y conflictos de intereses, Tratamiento de la información y del conocimiento, Relaciones con los empleados, Relaciones con clientes y proveedores, Respeto al medio ambiente. </a:t>
            </a:r>
          </a:p>
        </p:txBody>
      </p:sp>
    </p:spTree>
    <p:extLst>
      <p:ext uri="{BB962C8B-B14F-4D97-AF65-F5344CB8AC3E}">
        <p14:creationId xmlns:p14="http://schemas.microsoft.com/office/powerpoint/2010/main" val="215149824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20058" y="1446341"/>
            <a:ext cx="9147523" cy="4752528"/>
          </a:xfrm>
        </p:spPr>
        <p:txBody>
          <a:bodyPr>
            <a:noAutofit/>
          </a:bodyPr>
          <a:lstStyle/>
          <a:p>
            <a:pPr marL="0" indent="0">
              <a:buNone/>
            </a:pPr>
            <a:r>
              <a:rPr lang="uz-Cyrl-UZ" sz="1600" b="1" i="1" dirty="0"/>
              <a:t>Valores</a:t>
            </a:r>
            <a:r>
              <a:rPr lang="es-MX" sz="1600" b="1" i="1" dirty="0"/>
              <a:t> </a:t>
            </a:r>
            <a:r>
              <a:rPr lang="es-MX" sz="1600" i="1" dirty="0"/>
              <a:t>(ejemplo)</a:t>
            </a:r>
            <a:r>
              <a:rPr lang="uz-Cyrl-UZ" sz="1600" i="1" dirty="0"/>
              <a:t>:</a:t>
            </a:r>
            <a:endParaRPr lang="es-MX" sz="1600" i="1" dirty="0"/>
          </a:p>
          <a:p>
            <a:pPr marL="0" indent="0">
              <a:buNone/>
            </a:pPr>
            <a:endParaRPr lang="es-MX" sz="1600" i="1" dirty="0"/>
          </a:p>
          <a:p>
            <a:pPr marL="0" indent="0">
              <a:buNone/>
            </a:pPr>
            <a:r>
              <a:rPr lang="uz-Cyrl-UZ" sz="1600" i="1" dirty="0"/>
              <a:t>Integridad, respeto, pasión, diversidad, compromiso con el cliente, calidad, innovación, trabajo en equipo, responsabilidad, apertura, crear valor social, hacer dinero haciendo lo correcto, etc. </a:t>
            </a:r>
            <a:endParaRPr lang="es-MX" sz="1600" i="1" dirty="0"/>
          </a:p>
          <a:p>
            <a:endParaRPr lang="es-MX" sz="1600" i="1" dirty="0"/>
          </a:p>
          <a:p>
            <a:pPr marL="0" indent="0">
              <a:buNone/>
            </a:pPr>
            <a:r>
              <a:rPr lang="es-MX" sz="1600" b="1" i="1" dirty="0"/>
              <a:t>Lema</a:t>
            </a:r>
            <a:r>
              <a:rPr lang="es-MX" sz="1600" i="1" dirty="0"/>
              <a:t> (ejemplos):</a:t>
            </a:r>
          </a:p>
          <a:p>
            <a:endParaRPr lang="es-MX" sz="1600" i="1" dirty="0"/>
          </a:p>
          <a:p>
            <a:r>
              <a:rPr lang="uz-Cyrl-UZ" sz="1600" i="1" dirty="0"/>
              <a:t>Adidas – Nada es imposible</a:t>
            </a:r>
            <a:endParaRPr lang="es-MX" sz="1600" i="1" dirty="0"/>
          </a:p>
          <a:p>
            <a:r>
              <a:rPr lang="uz-Cyrl-UZ" sz="1600" i="1" dirty="0"/>
              <a:t>Audi – Progreso a través de la tecnología</a:t>
            </a:r>
            <a:endParaRPr lang="es-MX" sz="1600" i="1" dirty="0"/>
          </a:p>
          <a:p>
            <a:r>
              <a:rPr lang="uz-Cyrl-UZ" sz="1600" i="1" dirty="0"/>
              <a:t>Nestlé – Buena comida, buena vida</a:t>
            </a:r>
            <a:endParaRPr lang="es-MX" sz="1600" i="1" dirty="0"/>
          </a:p>
          <a:p>
            <a:r>
              <a:rPr lang="uz-Cyrl-UZ" sz="1600" i="1" dirty="0"/>
              <a:t>Loreal – Porque tú lo vales, etc. </a:t>
            </a:r>
            <a:endParaRPr lang="es-MX" sz="1600" i="1" dirty="0"/>
          </a:p>
          <a:p>
            <a:pPr marL="0" indent="0">
              <a:buNone/>
            </a:pPr>
            <a:endParaRPr lang="es-MX" sz="1600" i="1" dirty="0"/>
          </a:p>
        </p:txBody>
      </p:sp>
    </p:spTree>
    <p:extLst>
      <p:ext uri="{BB962C8B-B14F-4D97-AF65-F5344CB8AC3E}">
        <p14:creationId xmlns:p14="http://schemas.microsoft.com/office/powerpoint/2010/main" val="173865851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05735" y="1052736"/>
            <a:ext cx="9322608" cy="4752528"/>
          </a:xfrm>
        </p:spPr>
        <p:txBody>
          <a:bodyPr>
            <a:normAutofit/>
          </a:bodyPr>
          <a:lstStyle/>
          <a:p>
            <a:pPr marL="0" indent="0">
              <a:buNone/>
            </a:pPr>
            <a:r>
              <a:rPr lang="es-MX" sz="1800" b="1" dirty="0"/>
              <a:t>Ambiente de trabajo </a:t>
            </a:r>
          </a:p>
          <a:p>
            <a:pPr marL="0" indent="0">
              <a:buNone/>
            </a:pPr>
            <a:endParaRPr lang="es-MX" sz="1800" dirty="0"/>
          </a:p>
          <a:p>
            <a:pPr marL="0" indent="0">
              <a:buNone/>
            </a:pPr>
            <a:r>
              <a:rPr lang="es-MX" sz="1800" dirty="0"/>
              <a:t>Todo el personal de la organización debe tener las </a:t>
            </a:r>
            <a:r>
              <a:rPr lang="es-MX" sz="1800" b="1" dirty="0"/>
              <a:t>mismas oportunidades de desarrollo</a:t>
            </a:r>
            <a:r>
              <a:rPr lang="es-MX" sz="1800" dirty="0"/>
              <a:t>, se deben desenvolver en un ambiente armónico y respetuoso, que alcance a los clientes y proveedores. Buscando que el trabajo sea una experiencia satisfactoria y gratificante.</a:t>
            </a:r>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p:txBody>
      </p:sp>
      <p:pic>
        <p:nvPicPr>
          <p:cNvPr id="37890" name="Picture 2" descr="Ilustración de ambiente de trabajo compartido. | Vector Premiu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61781" y="3212976"/>
            <a:ext cx="2268438" cy="22684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246961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255623" y="1550662"/>
            <a:ext cx="8439522" cy="4752528"/>
          </a:xfrm>
        </p:spPr>
        <p:txBody>
          <a:bodyPr>
            <a:normAutofit/>
          </a:bodyPr>
          <a:lstStyle/>
          <a:p>
            <a:pPr marL="0" indent="0">
              <a:buNone/>
            </a:pPr>
            <a:r>
              <a:rPr lang="es-MX" sz="1800" b="1" dirty="0"/>
              <a:t>Recursos humanos</a:t>
            </a:r>
          </a:p>
          <a:p>
            <a:pPr marL="0" indent="0">
              <a:buNone/>
            </a:pPr>
            <a:endParaRPr lang="es-MX" sz="1800" dirty="0"/>
          </a:p>
          <a:p>
            <a:pPr marL="0" indent="0">
              <a:buNone/>
            </a:pPr>
            <a:r>
              <a:rPr lang="es-MX" sz="1800" dirty="0"/>
              <a:t>Todos los colaboradores deben entender que  los </a:t>
            </a:r>
            <a:r>
              <a:rPr lang="es-MX" sz="1800" b="1" dirty="0"/>
              <a:t>roles y responsabilidades </a:t>
            </a:r>
            <a:r>
              <a:rPr lang="es-MX" sz="1800" dirty="0"/>
              <a:t>están </a:t>
            </a:r>
            <a:r>
              <a:rPr lang="es-MX" sz="1800" b="1" dirty="0"/>
              <a:t>sujetos a los requerimientos profesionales y éticos </a:t>
            </a:r>
            <a:r>
              <a:rPr lang="es-MX" sz="1800" dirty="0"/>
              <a:t>definidos por la empresa.</a:t>
            </a:r>
          </a:p>
          <a:p>
            <a:pPr marL="0" indent="0">
              <a:buNone/>
            </a:pPr>
            <a:endParaRPr lang="es-MX" sz="1800" dirty="0"/>
          </a:p>
          <a:p>
            <a:pPr marL="0" indent="0">
              <a:buNone/>
            </a:pPr>
            <a:endParaRPr lang="es-MX" sz="1800" dirty="0"/>
          </a:p>
          <a:p>
            <a:pPr marL="0" indent="0">
              <a:buNone/>
            </a:pPr>
            <a:endParaRPr lang="es-MX" sz="1800" dirty="0"/>
          </a:p>
        </p:txBody>
      </p:sp>
      <p:pic>
        <p:nvPicPr>
          <p:cNvPr id="38914" name="Picture 2" descr="Los roles en los grupos de trabajo – Tengo clase con Elen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3388" y="3341870"/>
            <a:ext cx="3705225" cy="2276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5641213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9842" y="1575714"/>
            <a:ext cx="9228662" cy="4752528"/>
          </a:xfrm>
        </p:spPr>
        <p:txBody>
          <a:bodyPr>
            <a:normAutofit/>
          </a:bodyPr>
          <a:lstStyle/>
          <a:p>
            <a:pPr marL="0" indent="0">
              <a:buNone/>
            </a:pPr>
            <a:r>
              <a:rPr lang="es-MX" sz="1800" b="1" dirty="0"/>
              <a:t>Diversidad, inclusión, acoso y discriminación</a:t>
            </a:r>
          </a:p>
          <a:p>
            <a:pPr marL="0" indent="0">
              <a:buNone/>
            </a:pPr>
            <a:endParaRPr lang="es-MX" sz="1800" dirty="0"/>
          </a:p>
          <a:p>
            <a:pPr marL="0" indent="0">
              <a:buNone/>
            </a:pPr>
            <a:r>
              <a:rPr lang="es-MX" sz="1800" dirty="0"/>
              <a:t>En la organización se debe ser </a:t>
            </a:r>
            <a:r>
              <a:rPr lang="es-MX" sz="1800" b="1" dirty="0"/>
              <a:t>incluyentes y respetuosos</a:t>
            </a:r>
            <a:r>
              <a:rPr lang="es-MX" sz="1800" dirty="0"/>
              <a:t>, deben cuidar las palabras y acciones, no hostigar ni acosar y hacer de las diferencias una fortaleza. </a:t>
            </a:r>
          </a:p>
          <a:p>
            <a:pPr marL="0" indent="0">
              <a:buNone/>
            </a:pPr>
            <a:r>
              <a:rPr lang="es-MX" sz="1800" dirty="0"/>
              <a:t>Se debe de apoyar y dar la bienvenida a todas las personas, con diferentes creencias religiosas y preferencias sexuales sin distinción.</a:t>
            </a:r>
          </a:p>
          <a:p>
            <a:pPr marL="0" indent="0">
              <a:buNone/>
            </a:pPr>
            <a:r>
              <a:rPr lang="es-MX" sz="1800" b="1" dirty="0"/>
              <a:t>Tolerancia cero a la mala conducta</a:t>
            </a:r>
          </a:p>
          <a:p>
            <a:pPr marL="0" indent="0">
              <a:buNone/>
            </a:pPr>
            <a:endParaRPr lang="es-MX" sz="1800" b="1" dirty="0"/>
          </a:p>
          <a:p>
            <a:pPr marL="0" indent="0">
              <a:buNone/>
            </a:pPr>
            <a:endParaRPr lang="es-MX" sz="1800" dirty="0"/>
          </a:p>
          <a:p>
            <a:pPr marL="0" indent="0">
              <a:buNone/>
            </a:pPr>
            <a:endParaRPr lang="es-MX" sz="1800" dirty="0"/>
          </a:p>
          <a:p>
            <a:pPr marL="0" indent="0">
              <a:buNone/>
            </a:pPr>
            <a:endParaRPr lang="es-MX" sz="1800" dirty="0"/>
          </a:p>
        </p:txBody>
      </p:sp>
      <p:pic>
        <p:nvPicPr>
          <p:cNvPr id="39938" name="Picture 2" descr="Por qué la diversidad y la inclusión son buenas para los negocios ..."/>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b="13888"/>
          <a:stretch/>
        </p:blipFill>
        <p:spPr bwMode="auto">
          <a:xfrm>
            <a:off x="4365255" y="3631537"/>
            <a:ext cx="3461490" cy="20882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81143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7317" y="1500558"/>
            <a:ext cx="9410288" cy="4752528"/>
          </a:xfrm>
        </p:spPr>
        <p:txBody>
          <a:bodyPr>
            <a:normAutofit/>
          </a:bodyPr>
          <a:lstStyle/>
          <a:p>
            <a:pPr marL="0" indent="0" algn="just">
              <a:buNone/>
            </a:pPr>
            <a:endParaRPr lang="es-MX" sz="1800" u="sng" dirty="0"/>
          </a:p>
          <a:p>
            <a:pPr marL="0" indent="0" algn="just">
              <a:buNone/>
            </a:pPr>
            <a:r>
              <a:rPr lang="es-MX" sz="1800" b="1" u="sng" dirty="0"/>
              <a:t>Conductas esperadas</a:t>
            </a:r>
            <a:r>
              <a:rPr lang="es-MX" sz="1800" b="1" dirty="0"/>
              <a:t>: </a:t>
            </a:r>
            <a:r>
              <a:rPr lang="es-MX" sz="1800" dirty="0"/>
              <a:t>la empresa debe esperar que todos los colaboradores cumplan el Código de Ética. Cualquier acción contraria a estos lineamientos tendrá como consecuencia </a:t>
            </a:r>
            <a:r>
              <a:rPr lang="es-MX" sz="1800" b="1" dirty="0"/>
              <a:t>la aplicación de medidas disciplinarias, que van desde una amonestación hasta el despido, bajo el esquema legal aplicable.</a:t>
            </a:r>
          </a:p>
          <a:p>
            <a:pPr marL="0" indent="0" algn="just">
              <a:buNone/>
            </a:pPr>
            <a:endParaRPr lang="es-MX" sz="1800" dirty="0"/>
          </a:p>
        </p:txBody>
      </p:sp>
      <p:pic>
        <p:nvPicPr>
          <p:cNvPr id="12290" name="Picture 2" descr="Cómo crear canales de comunicación en partidos políticos - Comunic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36543" y="3453053"/>
            <a:ext cx="3833564" cy="2555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27536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10992" y="1052736"/>
            <a:ext cx="8893956" cy="4752528"/>
          </a:xfrm>
        </p:spPr>
        <p:txBody>
          <a:bodyPr>
            <a:normAutofit/>
          </a:bodyPr>
          <a:lstStyle/>
          <a:p>
            <a:pPr marL="0" indent="0">
              <a:buNone/>
            </a:pPr>
            <a:r>
              <a:rPr lang="es-MX" sz="1800" dirty="0"/>
              <a:t>Algunas conductas relacionadas a la corrupción, establecidas en lo general por la Convención de Naciones Unidas contra la Corrupción (UNCAC) y tipificadas por la Ley General de Responsabilidades Administrativas (LGRA), incluyen:</a:t>
            </a:r>
          </a:p>
          <a:p>
            <a:pPr marL="0" indent="0">
              <a:buNone/>
            </a:pPr>
            <a:endParaRPr lang="es-MX" sz="1800" dirty="0"/>
          </a:p>
          <a:p>
            <a:r>
              <a:rPr lang="es-MX" sz="1800" b="1" dirty="0"/>
              <a:t>Soborno (art. 66 LGRA)</a:t>
            </a:r>
          </a:p>
          <a:p>
            <a:r>
              <a:rPr lang="es-MX" sz="1800" b="1" dirty="0"/>
              <a:t>Participación ilícita en procedimientos administrativos (art. 67 LGRA)</a:t>
            </a:r>
          </a:p>
          <a:p>
            <a:r>
              <a:rPr lang="es-MX" sz="1800" b="1" dirty="0"/>
              <a:t>Tráfico de influencias para inducir a la autoridad (art. 68 LGRA)</a:t>
            </a:r>
          </a:p>
          <a:p>
            <a:r>
              <a:rPr lang="es-MX" sz="1800" b="1" dirty="0"/>
              <a:t>Utilización de información falsa en procedimientos administrativos (art. 69 LGRA)</a:t>
            </a:r>
          </a:p>
          <a:p>
            <a:r>
              <a:rPr lang="es-MX" sz="1800" b="1" dirty="0"/>
              <a:t>Obstrucción de facultades de investigación (art. 69 LGRA)</a:t>
            </a:r>
          </a:p>
          <a:p>
            <a:r>
              <a:rPr lang="es-MX" sz="1800" b="1" dirty="0"/>
              <a:t>Colusión con uno o más sujetos particulares, en materia de contrataciones públicas, que tengan por objeto o efecto obtener un beneficio o ventaja indebidos en las contrataciones públicas (art.70 LGRA)</a:t>
            </a:r>
          </a:p>
          <a:p>
            <a:r>
              <a:rPr lang="es-MX" sz="1800" b="1" dirty="0"/>
              <a:t>Uso indebido de recursos públicos (art. 71 LGRA), y</a:t>
            </a:r>
          </a:p>
          <a:p>
            <a:r>
              <a:rPr lang="es-MX" sz="1800" b="1" dirty="0"/>
              <a:t>Contratación indebida de ex servidores públicos (art. 72 LGRA).</a:t>
            </a:r>
          </a:p>
        </p:txBody>
      </p:sp>
    </p:spTree>
    <p:extLst>
      <p:ext uri="{BB962C8B-B14F-4D97-AF65-F5344CB8AC3E}">
        <p14:creationId xmlns:p14="http://schemas.microsoft.com/office/powerpoint/2010/main" val="380184422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8528" y="1544399"/>
            <a:ext cx="9021982" cy="4752528"/>
          </a:xfrm>
        </p:spPr>
        <p:txBody>
          <a:bodyPr>
            <a:normAutofit/>
          </a:bodyPr>
          <a:lstStyle/>
          <a:p>
            <a:pPr marL="0" indent="0">
              <a:buNone/>
            </a:pPr>
            <a:r>
              <a:rPr lang="es-MX" sz="1800" b="1" dirty="0"/>
              <a:t>Mensaje de la Dirección General y Adhesión al Código de Ética</a:t>
            </a:r>
          </a:p>
          <a:p>
            <a:pPr marL="0" indent="0">
              <a:buNone/>
            </a:pPr>
            <a:endParaRPr lang="es-MX" sz="1800" dirty="0"/>
          </a:p>
          <a:p>
            <a:pPr marL="0" indent="0">
              <a:buNone/>
            </a:pPr>
            <a:r>
              <a:rPr lang="es-MX" sz="1800" dirty="0"/>
              <a:t>La dirección General debe publicar un mensaje a los colaboradores de la organización enlistando los principios y valores de la empresa, comunicando lo importante que es trabajar juntos y realizar esfuerzos que consoliden la cultura de integridad.</a:t>
            </a:r>
          </a:p>
          <a:p>
            <a:pPr marL="0" indent="0">
              <a:buNone/>
            </a:pPr>
            <a:endParaRPr lang="es-MX" sz="1800" dirty="0"/>
          </a:p>
          <a:p>
            <a:pPr marL="0" indent="0">
              <a:buNone/>
            </a:pPr>
            <a:r>
              <a:rPr lang="es-MX" sz="1800" dirty="0"/>
              <a:t>Cada colaborador deberá firmar la adhesión al Código de Ética al momento de su contratación y cuando su situación laboral se modifique. </a:t>
            </a:r>
          </a:p>
        </p:txBody>
      </p:sp>
      <p:pic>
        <p:nvPicPr>
          <p:cNvPr id="13314" name="Picture 2" descr="ACUERDO 97 】» La mejor síntesis ✓"/>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59519" y="4435299"/>
            <a:ext cx="3120281" cy="17566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62468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4"/>
          <p:cNvSpPr txBox="1"/>
          <p:nvPr/>
        </p:nvSpPr>
        <p:spPr>
          <a:xfrm>
            <a:off x="0" y="344393"/>
            <a:ext cx="2011052" cy="2177950"/>
          </a:xfrm>
          <a:prstGeom prst="rect">
            <a:avLst/>
          </a:prstGeom>
        </p:spPr>
        <p:txBody>
          <a:bodyPr lIns="33867" tIns="33867" rIns="33867" bIns="33867" rtlCol="0" anchor="ctr"/>
          <a:lstStyle/>
          <a:p>
            <a:pPr algn="ctr">
              <a:lnSpc>
                <a:spcPts val="1845"/>
              </a:lnSpc>
              <a:spcBef>
                <a:spcPct val="0"/>
              </a:spcBef>
            </a:pPr>
            <a:endParaRPr sz="1200"/>
          </a:p>
        </p:txBody>
      </p:sp>
      <p:sp>
        <p:nvSpPr>
          <p:cNvPr id="13" name="TextBox 13"/>
          <p:cNvSpPr txBox="1"/>
          <p:nvPr/>
        </p:nvSpPr>
        <p:spPr>
          <a:xfrm>
            <a:off x="6233085" y="1486222"/>
            <a:ext cx="6395643" cy="3261149"/>
          </a:xfrm>
          <a:prstGeom prst="rect">
            <a:avLst/>
          </a:prstGeom>
        </p:spPr>
        <p:txBody>
          <a:bodyPr wrap="square" lIns="0" tIns="0" rIns="0" bIns="0" rtlCol="0" anchor="t">
            <a:spAutoFit/>
          </a:bodyPr>
          <a:lstStyle/>
          <a:p>
            <a:pPr>
              <a:lnSpc>
                <a:spcPts val="8818"/>
              </a:lnSpc>
            </a:pPr>
            <a:r>
              <a:rPr lang="en-US" sz="4000" dirty="0">
                <a:solidFill>
                  <a:srgbClr val="17A59C"/>
                </a:solidFill>
                <a:latin typeface="Montserrat Light Bold"/>
              </a:rPr>
              <a:t>SIN CANALES DE DENUNCIA NO HAY INTEGRIDAD</a:t>
            </a:r>
          </a:p>
        </p:txBody>
      </p:sp>
      <p:pic>
        <p:nvPicPr>
          <p:cNvPr id="10" name="object 9">
            <a:extLst>
              <a:ext uri="{FF2B5EF4-FFF2-40B4-BE49-F238E27FC236}">
                <a16:creationId xmlns:a16="http://schemas.microsoft.com/office/drawing/2014/main" id="{97334863-B0CC-47EE-9BF4-215654AA72F1}"/>
              </a:ext>
            </a:extLst>
          </p:cNvPr>
          <p:cNvPicPr/>
          <p:nvPr/>
        </p:nvPicPr>
        <p:blipFill rotWithShape="1">
          <a:blip r:embed="rId2" cstate="print"/>
          <a:srcRect l="33723"/>
          <a:stretch/>
        </p:blipFill>
        <p:spPr>
          <a:xfrm>
            <a:off x="0" y="0"/>
            <a:ext cx="5622878" cy="6414448"/>
          </a:xfrm>
          <a:prstGeom prst="rect">
            <a:avLst/>
          </a:prstGeom>
        </p:spPr>
      </p:pic>
    </p:spTree>
    <p:extLst>
      <p:ext uri="{BB962C8B-B14F-4D97-AF65-F5344CB8AC3E}">
        <p14:creationId xmlns:p14="http://schemas.microsoft.com/office/powerpoint/2010/main" val="355238401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6196" y="1339661"/>
            <a:ext cx="8064896" cy="4752528"/>
          </a:xfrm>
        </p:spPr>
        <p:txBody>
          <a:bodyPr>
            <a:normAutofit/>
          </a:bodyPr>
          <a:lstStyle/>
          <a:p>
            <a:pPr marL="0" indent="0">
              <a:buNone/>
            </a:pPr>
            <a:r>
              <a:rPr lang="es-MX" sz="1800" b="1" dirty="0"/>
              <a:t>Objetivo </a:t>
            </a:r>
          </a:p>
          <a:p>
            <a:pPr marL="0" indent="0">
              <a:buNone/>
            </a:pPr>
            <a:endParaRPr lang="es-MX" sz="1800" dirty="0"/>
          </a:p>
          <a:p>
            <a:pPr marL="0" indent="0">
              <a:buNone/>
            </a:pPr>
            <a:r>
              <a:rPr lang="es-MX" sz="1800" dirty="0"/>
              <a:t>El objetivo del Canal de denuncias es la </a:t>
            </a:r>
            <a:r>
              <a:rPr lang="es-MX" sz="1800" b="1" dirty="0"/>
              <a:t>recepción, retención y tratamiento de las denuncias sobre irregularidades o incumplimientos</a:t>
            </a:r>
            <a:r>
              <a:rPr lang="es-MX" sz="1800" dirty="0"/>
              <a:t> </a:t>
            </a:r>
            <a:r>
              <a:rPr lang="es-MX" sz="1800" b="1" dirty="0"/>
              <a:t>de la integridad y la normativa</a:t>
            </a:r>
            <a:r>
              <a:rPr lang="es-MX" sz="1800" dirty="0"/>
              <a:t>, cometidos por empleados, subcontratados o sociedades.</a:t>
            </a:r>
          </a:p>
          <a:p>
            <a:pPr marL="0" indent="0">
              <a:buNone/>
            </a:pPr>
            <a:endParaRPr lang="es-MX" sz="1800" dirty="0"/>
          </a:p>
          <a:p>
            <a:pPr marL="0" indent="0">
              <a:buNone/>
            </a:pPr>
            <a:r>
              <a:rPr lang="es-MX" sz="1800" dirty="0"/>
              <a:t>El canal de comunicación debe contar con las máximas garantías de imparcialidad, confidencialidad y no represalias para empleados, clientes, proveedores, accionistas, socios, vinculados a la organización. </a:t>
            </a:r>
          </a:p>
          <a:p>
            <a:pPr marL="0" indent="0">
              <a:buNone/>
            </a:pPr>
            <a:endParaRPr lang="es-MX" sz="1800" dirty="0"/>
          </a:p>
          <a:p>
            <a:pPr marL="0" indent="0">
              <a:buNone/>
            </a:pPr>
            <a:endParaRPr lang="es-MX" sz="1800" dirty="0"/>
          </a:p>
        </p:txBody>
      </p:sp>
      <p:pic>
        <p:nvPicPr>
          <p:cNvPr id="1026" name="Picture 2" descr="7 claves para formular bien un objetivo y lograrlo | Grandes Pym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19749" y="4531562"/>
            <a:ext cx="1942616" cy="1560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807295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92576" y="1400350"/>
            <a:ext cx="8064896" cy="4752528"/>
          </a:xfrm>
        </p:spPr>
        <p:txBody>
          <a:bodyPr>
            <a:normAutofit/>
          </a:bodyPr>
          <a:lstStyle/>
          <a:p>
            <a:pPr marL="0" indent="0">
              <a:buNone/>
            </a:pPr>
            <a:r>
              <a:rPr lang="es-MX" sz="2000" b="1" dirty="0">
                <a:solidFill>
                  <a:srgbClr val="26577F"/>
                </a:solidFill>
                <a:latin typeface="Arial"/>
                <a:ea typeface="Marcellus"/>
                <a:cs typeface="Marcellus"/>
                <a:sym typeface="Marcellus"/>
              </a:rPr>
              <a:t>CANAL DE DENUNCIA</a:t>
            </a:r>
          </a:p>
          <a:p>
            <a:pPr marL="0" indent="0">
              <a:buNone/>
            </a:pPr>
            <a:endParaRPr lang="es-MX" sz="1800" dirty="0"/>
          </a:p>
          <a:p>
            <a:pPr marL="0" indent="0">
              <a:buNone/>
            </a:pPr>
            <a:r>
              <a:rPr lang="es-MX" sz="1800" dirty="0"/>
              <a:t>El canal de denuncias tiene un</a:t>
            </a:r>
            <a:r>
              <a:rPr lang="es-MX" sz="1800" b="1" dirty="0"/>
              <a:t> papel clave en el sistema de integridad</a:t>
            </a:r>
            <a:r>
              <a:rPr lang="es-MX" sz="1800" dirty="0"/>
              <a:t>, debe contar con: </a:t>
            </a:r>
          </a:p>
          <a:p>
            <a:pPr marL="0" indent="0">
              <a:buNone/>
            </a:pPr>
            <a:endParaRPr lang="es-MX" sz="1800" dirty="0"/>
          </a:p>
          <a:p>
            <a:r>
              <a:rPr lang="es-MX" sz="1800" dirty="0"/>
              <a:t>Líneas de contacto </a:t>
            </a:r>
          </a:p>
          <a:p>
            <a:r>
              <a:rPr lang="es-MX" sz="1800" dirty="0"/>
              <a:t>Confidencialidad en la denuncia </a:t>
            </a:r>
          </a:p>
          <a:p>
            <a:r>
              <a:rPr lang="es-MX" sz="1800" dirty="0"/>
              <a:t>No represalias</a:t>
            </a:r>
          </a:p>
          <a:p>
            <a:r>
              <a:rPr lang="es-MX" sz="1800" dirty="0"/>
              <a:t>Conductas esperadas </a:t>
            </a:r>
          </a:p>
          <a:p>
            <a:pPr marL="0" indent="0">
              <a:buNone/>
            </a:pPr>
            <a:endParaRPr lang="es-MX" sz="1800" dirty="0"/>
          </a:p>
          <a:p>
            <a:pPr marL="0" indent="0">
              <a:buNone/>
            </a:pPr>
            <a:endParaRPr lang="es-MX" sz="1800" dirty="0"/>
          </a:p>
        </p:txBody>
      </p:sp>
      <p:pic>
        <p:nvPicPr>
          <p:cNvPr id="2050" name="Picture 2" descr="IoT, confidencialidad y ciberseguridad de la información"/>
          <p:cNvPicPr>
            <a:picLocks noChangeAspect="1" noChangeArrowheads="1"/>
          </p:cNvPicPr>
          <p:nvPr/>
        </p:nvPicPr>
        <p:blipFill>
          <a:blip r:embed="rId2" cstate="hqprint">
            <a:extLst>
              <a:ext uri="{28A0092B-C50C-407E-A947-70E740481C1C}">
                <a14:useLocalDpi xmlns:a14="http://schemas.microsoft.com/office/drawing/2010/main" val="0"/>
              </a:ext>
            </a:extLst>
          </a:blip>
          <a:srcRect/>
          <a:stretch>
            <a:fillRect/>
          </a:stretch>
        </p:blipFill>
        <p:spPr bwMode="auto">
          <a:xfrm>
            <a:off x="5716508" y="3855425"/>
            <a:ext cx="2880320" cy="18778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342556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71731" y="857898"/>
            <a:ext cx="8064896" cy="4752528"/>
          </a:xfrm>
        </p:spPr>
        <p:txBody>
          <a:bodyPr>
            <a:normAutofit/>
          </a:bodyPr>
          <a:lstStyle/>
          <a:p>
            <a:pPr marL="0" indent="0">
              <a:buNone/>
            </a:pPr>
            <a:endParaRPr lang="es-MX" sz="1800" u="sng" dirty="0"/>
          </a:p>
          <a:p>
            <a:pPr marL="0" indent="0" algn="just">
              <a:buNone/>
            </a:pPr>
            <a:r>
              <a:rPr lang="es-MX" sz="1800" u="sng" dirty="0"/>
              <a:t>Líneas de contacto</a:t>
            </a:r>
            <a:r>
              <a:rPr lang="es-MX" sz="1800" dirty="0"/>
              <a:t>: la empresa debe proporcionar el o los nombres, números de teléfono y/o correos electrónicos del o los responsables de recibir y gestionar dudas o posibles violaciones al Código de Ética, políticas o procedimientos internos. Los casos que lo ameriten serán investigados y, de confirmarse una falta, se aplicarán medidas disciplinarias.</a:t>
            </a:r>
          </a:p>
          <a:p>
            <a:pPr marL="0" indent="0">
              <a:buNone/>
            </a:pPr>
            <a:endParaRPr lang="es-MX" sz="1800" dirty="0"/>
          </a:p>
          <a:p>
            <a:pPr marL="0" indent="0">
              <a:buNone/>
            </a:pPr>
            <a:r>
              <a:rPr lang="es-MX" sz="1800" u="sng" dirty="0"/>
              <a:t>Confidencialidad de la denuncia</a:t>
            </a:r>
            <a:r>
              <a:rPr lang="es-MX" sz="1800" dirty="0"/>
              <a:t>: la empresa garantizará la confidencialidad del reporte, de las partes y de la investigación. </a:t>
            </a:r>
          </a:p>
          <a:p>
            <a:pPr marL="0" indent="0">
              <a:buNone/>
            </a:pPr>
            <a:endParaRPr lang="es-MX" sz="1800" dirty="0"/>
          </a:p>
          <a:p>
            <a:pPr marL="0" indent="0" algn="just">
              <a:buNone/>
            </a:pPr>
            <a:r>
              <a:rPr lang="es-MX" sz="1800" u="sng" dirty="0"/>
              <a:t>Represalias</a:t>
            </a:r>
            <a:r>
              <a:rPr lang="es-MX" sz="1800" dirty="0"/>
              <a:t>: la empresa debe valorar la ayuda de su personal para identificar cualquier práctica contraria a los lineamientos internos o violaciones a la normatividad vigente y se compromete a atender de forma inmediata cualquiera de estos supuestos. Los colaboradores que informen sobre estos hechos deben estar seguros de que no habrá represalias en su contra.</a:t>
            </a:r>
          </a:p>
          <a:p>
            <a:pPr marL="0" indent="0">
              <a:buNone/>
            </a:pPr>
            <a:endParaRPr lang="es-MX" sz="1800" dirty="0"/>
          </a:p>
        </p:txBody>
      </p:sp>
    </p:spTree>
    <p:extLst>
      <p:ext uri="{BB962C8B-B14F-4D97-AF65-F5344CB8AC3E}">
        <p14:creationId xmlns:p14="http://schemas.microsoft.com/office/powerpoint/2010/main" val="171219620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43D50B73-C263-4389-9BBE-69B0D435FBAC}"/>
              </a:ext>
            </a:extLst>
          </p:cNvPr>
          <p:cNvSpPr txBox="1"/>
          <p:nvPr/>
        </p:nvSpPr>
        <p:spPr>
          <a:xfrm>
            <a:off x="2676184" y="860017"/>
            <a:ext cx="6376416" cy="995016"/>
          </a:xfrm>
          <a:prstGeom prst="rect">
            <a:avLst/>
          </a:prstGeom>
          <a:noFill/>
        </p:spPr>
        <p:txBody>
          <a:bodyPr wrap="square">
            <a:spAutoFit/>
          </a:bodyPr>
          <a:lstStyle/>
          <a:p>
            <a:pPr marL="10365" algn="ctr">
              <a:spcBef>
                <a:spcPts val="207"/>
              </a:spcBef>
            </a:pPr>
            <a:r>
              <a:rPr lang="es-MX" sz="2933" b="1" spc="32" dirty="0">
                <a:solidFill>
                  <a:srgbClr val="17A59C"/>
                </a:solidFill>
                <a:latin typeface="Calibri"/>
                <a:cs typeface="Calibri"/>
              </a:rPr>
              <a:t>IMPORTANCIA DEL CANAL DE CONSULTAS Y DENUNCIAS </a:t>
            </a:r>
            <a:endParaRPr lang="es-MX" sz="2933" dirty="0">
              <a:solidFill>
                <a:srgbClr val="17A59C"/>
              </a:solidFill>
              <a:latin typeface="Calibri"/>
              <a:cs typeface="Calibri"/>
            </a:endParaRPr>
          </a:p>
        </p:txBody>
      </p:sp>
      <p:sp>
        <p:nvSpPr>
          <p:cNvPr id="7" name="Rectángulo 6">
            <a:extLst>
              <a:ext uri="{FF2B5EF4-FFF2-40B4-BE49-F238E27FC236}">
                <a16:creationId xmlns:a16="http://schemas.microsoft.com/office/drawing/2014/main" id="{AB137757-89D0-4439-BE1B-B5CD29314C4F}"/>
              </a:ext>
            </a:extLst>
          </p:cNvPr>
          <p:cNvSpPr/>
          <p:nvPr/>
        </p:nvSpPr>
        <p:spPr>
          <a:xfrm>
            <a:off x="908384" y="2121306"/>
            <a:ext cx="9912016" cy="3631122"/>
          </a:xfrm>
          <a:prstGeom prst="rect">
            <a:avLst/>
          </a:prstGeom>
        </p:spPr>
        <p:txBody>
          <a:bodyPr wrap="square">
            <a:spAutoFit/>
          </a:bodyPr>
          <a:lstStyle/>
          <a:p>
            <a:pPr marL="127006" marR="3387" indent="-118539">
              <a:spcBef>
                <a:spcPts val="67"/>
              </a:spcBef>
              <a:buClr>
                <a:srgbClr val="CF0E29"/>
              </a:buClr>
              <a:buFont typeface="Wingdings"/>
              <a:buChar char=""/>
              <a:tabLst>
                <a:tab pos="127006" algn="l"/>
              </a:tabLst>
            </a:pPr>
            <a:r>
              <a:rPr lang="es-MX" sz="2133" spc="-20" dirty="0"/>
              <a:t>Faciliten </a:t>
            </a:r>
            <a:r>
              <a:rPr lang="es-MX" sz="2133" dirty="0"/>
              <a:t>a </a:t>
            </a:r>
            <a:r>
              <a:rPr lang="es-MX" sz="2133" spc="-7" dirty="0"/>
              <a:t>las </a:t>
            </a:r>
            <a:r>
              <a:rPr lang="es-MX" sz="2133" spc="-17" dirty="0"/>
              <a:t>personas </a:t>
            </a:r>
            <a:r>
              <a:rPr lang="es-MX" sz="2133" spc="-20" dirty="0"/>
              <a:t>reportar</a:t>
            </a:r>
            <a:r>
              <a:rPr lang="es-MX" sz="2133" spc="-17" dirty="0"/>
              <a:t> </a:t>
            </a:r>
            <a:r>
              <a:rPr lang="es-MX" sz="2133" spc="-7" dirty="0"/>
              <a:t>el </a:t>
            </a:r>
            <a:r>
              <a:rPr lang="es-MX" sz="2133" b="1" spc="-23" dirty="0">
                <a:solidFill>
                  <a:srgbClr val="1F5868"/>
                </a:solidFill>
              </a:rPr>
              <a:t>intento, </a:t>
            </a:r>
            <a:r>
              <a:rPr lang="es-MX" sz="2133" b="1" spc="-13" dirty="0">
                <a:solidFill>
                  <a:srgbClr val="1F5868"/>
                </a:solidFill>
              </a:rPr>
              <a:t>sospecha </a:t>
            </a:r>
            <a:r>
              <a:rPr lang="es-MX" sz="2133" b="1" dirty="0">
                <a:solidFill>
                  <a:srgbClr val="1F5868"/>
                </a:solidFill>
              </a:rPr>
              <a:t>o </a:t>
            </a:r>
            <a:r>
              <a:rPr lang="es-MX" sz="2133" b="1" spc="-10" dirty="0">
                <a:solidFill>
                  <a:srgbClr val="1F5868"/>
                </a:solidFill>
              </a:rPr>
              <a:t>comisión </a:t>
            </a:r>
            <a:r>
              <a:rPr lang="es-MX" sz="2133" b="1" spc="-7" dirty="0">
                <a:solidFill>
                  <a:srgbClr val="1F5868"/>
                </a:solidFill>
              </a:rPr>
              <a:t>de </a:t>
            </a:r>
            <a:r>
              <a:rPr lang="es-MX" sz="2133" b="1" spc="-233" dirty="0">
                <a:solidFill>
                  <a:srgbClr val="1F5868"/>
                </a:solidFill>
              </a:rPr>
              <a:t> </a:t>
            </a:r>
            <a:r>
              <a:rPr lang="es-MX" sz="2133" b="1" spc="-7" dirty="0">
                <a:solidFill>
                  <a:srgbClr val="1F5868"/>
                </a:solidFill>
              </a:rPr>
              <a:t>un</a:t>
            </a:r>
            <a:r>
              <a:rPr lang="es-MX" sz="2133" b="1" spc="10" dirty="0">
                <a:solidFill>
                  <a:srgbClr val="1F5868"/>
                </a:solidFill>
              </a:rPr>
              <a:t> </a:t>
            </a:r>
            <a:r>
              <a:rPr lang="es-MX" sz="2133" b="1" spc="-13" dirty="0">
                <a:solidFill>
                  <a:srgbClr val="1F5868"/>
                </a:solidFill>
              </a:rPr>
              <a:t>acto</a:t>
            </a:r>
            <a:r>
              <a:rPr lang="es-MX" sz="2133" b="1" spc="-17" dirty="0">
                <a:solidFill>
                  <a:srgbClr val="1F5868"/>
                </a:solidFill>
              </a:rPr>
              <a:t> </a:t>
            </a:r>
            <a:r>
              <a:rPr lang="es-MX" sz="2133" b="1" spc="-10" dirty="0">
                <a:solidFill>
                  <a:srgbClr val="1F5868"/>
                </a:solidFill>
              </a:rPr>
              <a:t>de</a:t>
            </a:r>
            <a:r>
              <a:rPr lang="es-MX" sz="2133" b="1" spc="-3" dirty="0">
                <a:solidFill>
                  <a:srgbClr val="1F5868"/>
                </a:solidFill>
              </a:rPr>
              <a:t> ilícito</a:t>
            </a:r>
            <a:r>
              <a:rPr lang="es-MX" sz="2133" b="1" dirty="0">
                <a:solidFill>
                  <a:srgbClr val="1F5868"/>
                </a:solidFill>
              </a:rPr>
              <a:t> </a:t>
            </a:r>
            <a:r>
              <a:rPr lang="es-MX" sz="2133" dirty="0"/>
              <a:t>o</a:t>
            </a:r>
            <a:r>
              <a:rPr lang="es-MX" sz="2133" spc="7" dirty="0"/>
              <a:t> </a:t>
            </a:r>
            <a:r>
              <a:rPr lang="es-MX" sz="2133" spc="-10" dirty="0"/>
              <a:t>cualquier</a:t>
            </a:r>
            <a:r>
              <a:rPr lang="es-MX" sz="2133" dirty="0"/>
              <a:t> </a:t>
            </a:r>
            <a:r>
              <a:rPr lang="es-MX" sz="2133" spc="-17" dirty="0"/>
              <a:t>incumplimiento</a:t>
            </a:r>
            <a:r>
              <a:rPr lang="es-MX" sz="2133" spc="7" dirty="0"/>
              <a:t> </a:t>
            </a:r>
            <a:r>
              <a:rPr lang="es-MX" sz="2133" spc="-10" dirty="0"/>
              <a:t>del</a:t>
            </a:r>
            <a:r>
              <a:rPr lang="es-MX" sz="2133" spc="-7" dirty="0"/>
              <a:t> </a:t>
            </a:r>
            <a:r>
              <a:rPr lang="es-MX" sz="2133" spc="-17" dirty="0"/>
              <a:t>sistema</a:t>
            </a:r>
            <a:r>
              <a:rPr lang="es-MX" sz="2133" spc="-20" dirty="0"/>
              <a:t> </a:t>
            </a:r>
            <a:r>
              <a:rPr lang="es-MX" sz="2133" dirty="0"/>
              <a:t>a</a:t>
            </a:r>
            <a:r>
              <a:rPr lang="es-MX" sz="2133" spc="-7" dirty="0"/>
              <a:t> </a:t>
            </a:r>
            <a:r>
              <a:rPr lang="es-MX" sz="2133" spc="-20" dirty="0"/>
              <a:t>la </a:t>
            </a:r>
            <a:r>
              <a:rPr lang="es-MX" sz="2133" spc="-17" dirty="0"/>
              <a:t> </a:t>
            </a:r>
            <a:r>
              <a:rPr lang="es-MX" sz="2133" spc="-10" dirty="0"/>
              <a:t>función</a:t>
            </a:r>
            <a:r>
              <a:rPr lang="es-MX" sz="2133" spc="-7" dirty="0"/>
              <a:t> de</a:t>
            </a:r>
            <a:r>
              <a:rPr lang="es-MX" sz="2133" dirty="0"/>
              <a:t> </a:t>
            </a:r>
            <a:r>
              <a:rPr lang="es-MX" sz="2133" spc="-17" dirty="0"/>
              <a:t>cumplimiento</a:t>
            </a:r>
            <a:r>
              <a:rPr lang="es-MX" sz="2133" spc="-7" dirty="0"/>
              <a:t> </a:t>
            </a:r>
            <a:r>
              <a:rPr lang="es-MX" sz="2133" dirty="0"/>
              <a:t>o</a:t>
            </a:r>
            <a:r>
              <a:rPr lang="es-MX" sz="2133" spc="-7" dirty="0"/>
              <a:t> </a:t>
            </a:r>
            <a:r>
              <a:rPr lang="es-MX" sz="2133" spc="-10" dirty="0"/>
              <a:t>la</a:t>
            </a:r>
            <a:r>
              <a:rPr lang="es-MX" sz="2133" spc="-7" dirty="0"/>
              <a:t> </a:t>
            </a:r>
            <a:r>
              <a:rPr lang="es-MX" sz="2133" spc="-13" dirty="0"/>
              <a:t>persona</a:t>
            </a:r>
            <a:r>
              <a:rPr lang="es-MX" sz="2133" spc="-20" dirty="0"/>
              <a:t> </a:t>
            </a:r>
            <a:r>
              <a:rPr lang="es-MX" sz="2133" spc="-10" dirty="0"/>
              <a:t>adecuada</a:t>
            </a:r>
            <a:endParaRPr lang="es-MX" sz="2133" dirty="0"/>
          </a:p>
          <a:p>
            <a:pPr marL="127006" marR="467383" indent="-118539">
              <a:spcBef>
                <a:spcPts val="400"/>
              </a:spcBef>
              <a:buClr>
                <a:srgbClr val="CF0E29"/>
              </a:buClr>
              <a:buFont typeface="Wingdings"/>
              <a:buChar char=""/>
              <a:tabLst>
                <a:tab pos="127006" algn="l"/>
              </a:tabLst>
            </a:pPr>
            <a:r>
              <a:rPr lang="es-MX" sz="2133" spc="-20" dirty="0"/>
              <a:t>Asegurar</a:t>
            </a:r>
            <a:r>
              <a:rPr lang="es-MX" sz="2133" spc="40" dirty="0"/>
              <a:t> </a:t>
            </a:r>
            <a:r>
              <a:rPr lang="es-MX" sz="2133" spc="-10" dirty="0"/>
              <a:t>la</a:t>
            </a:r>
            <a:r>
              <a:rPr lang="es-MX" sz="2133" spc="-3" dirty="0"/>
              <a:t> </a:t>
            </a:r>
            <a:r>
              <a:rPr lang="es-MX" sz="2133" spc="-13" dirty="0"/>
              <a:t>confidencialidad</a:t>
            </a:r>
            <a:r>
              <a:rPr lang="es-MX" sz="2133" spc="-17" dirty="0"/>
              <a:t> </a:t>
            </a:r>
            <a:r>
              <a:rPr lang="es-MX" sz="2133" spc="-23" dirty="0"/>
              <a:t>para</a:t>
            </a:r>
            <a:r>
              <a:rPr lang="es-MX" sz="2133" spc="10" dirty="0"/>
              <a:t> </a:t>
            </a:r>
            <a:r>
              <a:rPr lang="es-MX" sz="2133" b="1" spc="-23" dirty="0">
                <a:solidFill>
                  <a:srgbClr val="1F5868"/>
                </a:solidFill>
              </a:rPr>
              <a:t>proteger</a:t>
            </a:r>
            <a:r>
              <a:rPr lang="es-MX" sz="2133" b="1" spc="30" dirty="0">
                <a:solidFill>
                  <a:srgbClr val="1F5868"/>
                </a:solidFill>
              </a:rPr>
              <a:t> </a:t>
            </a:r>
            <a:r>
              <a:rPr lang="es-MX" sz="2133" b="1" dirty="0">
                <a:solidFill>
                  <a:srgbClr val="1F5868"/>
                </a:solidFill>
              </a:rPr>
              <a:t>la</a:t>
            </a:r>
            <a:r>
              <a:rPr lang="es-MX" sz="2133" b="1" spc="-33" dirty="0">
                <a:solidFill>
                  <a:srgbClr val="1F5868"/>
                </a:solidFill>
              </a:rPr>
              <a:t> </a:t>
            </a:r>
            <a:r>
              <a:rPr lang="es-MX" sz="2133" b="1" spc="-10" dirty="0">
                <a:solidFill>
                  <a:srgbClr val="1F5868"/>
                </a:solidFill>
              </a:rPr>
              <a:t>identidad</a:t>
            </a:r>
            <a:r>
              <a:rPr lang="es-MX" sz="2133" b="1" spc="-30" dirty="0">
                <a:solidFill>
                  <a:srgbClr val="1F5868"/>
                </a:solidFill>
              </a:rPr>
              <a:t> </a:t>
            </a:r>
            <a:r>
              <a:rPr lang="es-MX" sz="2133" spc="-7" dirty="0"/>
              <a:t>del </a:t>
            </a:r>
            <a:r>
              <a:rPr lang="es-MX" sz="2133" spc="-230" dirty="0"/>
              <a:t> </a:t>
            </a:r>
            <a:r>
              <a:rPr lang="es-MX" sz="2133" spc="-13" dirty="0"/>
              <a:t>denunciante</a:t>
            </a:r>
            <a:r>
              <a:rPr lang="es-MX" sz="2133" spc="-30" dirty="0"/>
              <a:t> </a:t>
            </a:r>
            <a:r>
              <a:rPr lang="es-MX" sz="2133" dirty="0"/>
              <a:t>y</a:t>
            </a:r>
            <a:r>
              <a:rPr lang="es-MX" sz="2133" spc="-7" dirty="0"/>
              <a:t> </a:t>
            </a:r>
            <a:r>
              <a:rPr lang="es-MX" sz="2133" spc="-13" dirty="0"/>
              <a:t>demás</a:t>
            </a:r>
            <a:r>
              <a:rPr lang="es-MX" sz="2133" spc="7" dirty="0"/>
              <a:t> </a:t>
            </a:r>
            <a:r>
              <a:rPr lang="es-MX" sz="2133" spc="-13" dirty="0"/>
              <a:t>personas</a:t>
            </a:r>
            <a:r>
              <a:rPr lang="es-MX" sz="2133" spc="-7" dirty="0"/>
              <a:t> </a:t>
            </a:r>
            <a:r>
              <a:rPr lang="es-MX" sz="2133" spc="-23" dirty="0"/>
              <a:t>involucradas.</a:t>
            </a:r>
            <a:endParaRPr lang="es-MX" sz="2133" dirty="0"/>
          </a:p>
          <a:p>
            <a:pPr marL="157488" indent="-149021">
              <a:spcBef>
                <a:spcPts val="400"/>
              </a:spcBef>
              <a:buClr>
                <a:srgbClr val="CF0E29"/>
              </a:buClr>
              <a:buFont typeface="Wingdings"/>
              <a:buChar char=""/>
              <a:tabLst>
                <a:tab pos="157065" algn="l"/>
                <a:tab pos="157488" algn="l"/>
              </a:tabLst>
            </a:pPr>
            <a:r>
              <a:rPr lang="es-MX" sz="2133" spc="-17" dirty="0"/>
              <a:t>Permitir</a:t>
            </a:r>
            <a:r>
              <a:rPr lang="es-MX" sz="2133" spc="20" dirty="0"/>
              <a:t> </a:t>
            </a:r>
            <a:r>
              <a:rPr lang="es-MX" sz="2133" spc="-10" dirty="0"/>
              <a:t>la</a:t>
            </a:r>
            <a:r>
              <a:rPr lang="es-MX" sz="2133" spc="-17" dirty="0"/>
              <a:t> </a:t>
            </a:r>
            <a:r>
              <a:rPr lang="es-MX" sz="2133" b="1" spc="-10" dirty="0">
                <a:solidFill>
                  <a:srgbClr val="1F5868"/>
                </a:solidFill>
              </a:rPr>
              <a:t>denuncia</a:t>
            </a:r>
            <a:r>
              <a:rPr lang="es-MX" sz="2133" b="1" spc="13" dirty="0">
                <a:solidFill>
                  <a:srgbClr val="1F5868"/>
                </a:solidFill>
              </a:rPr>
              <a:t> </a:t>
            </a:r>
            <a:r>
              <a:rPr lang="es-MX" sz="2133" b="1" spc="-10" dirty="0">
                <a:solidFill>
                  <a:srgbClr val="1F5868"/>
                </a:solidFill>
              </a:rPr>
              <a:t>anónima</a:t>
            </a:r>
            <a:endParaRPr lang="es-MX" sz="2133" dirty="0"/>
          </a:p>
          <a:p>
            <a:pPr marL="157488" indent="-149021">
              <a:spcBef>
                <a:spcPts val="403"/>
              </a:spcBef>
              <a:buClr>
                <a:srgbClr val="CF0E29"/>
              </a:buClr>
              <a:buFont typeface="Wingdings"/>
              <a:buChar char=""/>
              <a:tabLst>
                <a:tab pos="157065" algn="l"/>
                <a:tab pos="157488" algn="l"/>
              </a:tabLst>
            </a:pPr>
            <a:r>
              <a:rPr lang="es-MX" sz="2133" b="1" spc="-13" dirty="0">
                <a:solidFill>
                  <a:srgbClr val="1F5868"/>
                </a:solidFill>
              </a:rPr>
              <a:t>Prohibir</a:t>
            </a:r>
            <a:r>
              <a:rPr lang="es-MX" sz="2133" b="1" spc="17" dirty="0">
                <a:solidFill>
                  <a:srgbClr val="1F5868"/>
                </a:solidFill>
              </a:rPr>
              <a:t> </a:t>
            </a:r>
            <a:r>
              <a:rPr lang="es-MX" sz="2133" b="1" spc="-13" dirty="0">
                <a:solidFill>
                  <a:srgbClr val="1F5868"/>
                </a:solidFill>
              </a:rPr>
              <a:t>represalias</a:t>
            </a:r>
            <a:r>
              <a:rPr lang="es-MX" sz="2133" b="1" spc="-27" dirty="0">
                <a:solidFill>
                  <a:srgbClr val="1F5868"/>
                </a:solidFill>
              </a:rPr>
              <a:t> </a:t>
            </a:r>
            <a:r>
              <a:rPr lang="es-MX" sz="2133" spc="-27" dirty="0"/>
              <a:t>contra</a:t>
            </a:r>
            <a:r>
              <a:rPr lang="es-MX" sz="2133" spc="20" dirty="0"/>
              <a:t> </a:t>
            </a:r>
            <a:r>
              <a:rPr lang="es-MX" sz="2133" spc="-7" dirty="0"/>
              <a:t>el</a:t>
            </a:r>
            <a:r>
              <a:rPr lang="es-MX" sz="2133" spc="7" dirty="0"/>
              <a:t> </a:t>
            </a:r>
            <a:r>
              <a:rPr lang="es-MX" sz="2133" spc="-13" dirty="0"/>
              <a:t>denunciante</a:t>
            </a:r>
            <a:endParaRPr lang="es-MX" sz="2133" dirty="0"/>
          </a:p>
          <a:p>
            <a:pPr marL="127006" indent="-118539">
              <a:spcBef>
                <a:spcPts val="400"/>
              </a:spcBef>
              <a:buClr>
                <a:srgbClr val="CF0E29"/>
              </a:buClr>
              <a:buFont typeface="Wingdings"/>
              <a:buChar char=""/>
              <a:tabLst>
                <a:tab pos="127006" algn="l"/>
              </a:tabLst>
            </a:pPr>
            <a:r>
              <a:rPr lang="es-MX" sz="2133" spc="-20" dirty="0"/>
              <a:t>Proporcionar</a:t>
            </a:r>
            <a:r>
              <a:rPr lang="es-MX" sz="2133" spc="67" dirty="0"/>
              <a:t> </a:t>
            </a:r>
            <a:r>
              <a:rPr lang="es-MX" sz="2133" b="1" spc="-13" dirty="0">
                <a:solidFill>
                  <a:srgbClr val="1F5868"/>
                </a:solidFill>
              </a:rPr>
              <a:t>consejo</a:t>
            </a:r>
            <a:r>
              <a:rPr lang="es-MX" sz="2133" b="1" spc="27" dirty="0">
                <a:solidFill>
                  <a:srgbClr val="1F5868"/>
                </a:solidFill>
              </a:rPr>
              <a:t> </a:t>
            </a:r>
            <a:r>
              <a:rPr lang="es-MX" sz="2133" b="1" spc="3" dirty="0">
                <a:solidFill>
                  <a:srgbClr val="1F5868"/>
                </a:solidFill>
              </a:rPr>
              <a:t>al</a:t>
            </a:r>
            <a:r>
              <a:rPr lang="es-MX" sz="2133" b="1" spc="-37" dirty="0">
                <a:solidFill>
                  <a:srgbClr val="1F5868"/>
                </a:solidFill>
              </a:rPr>
              <a:t> </a:t>
            </a:r>
            <a:r>
              <a:rPr lang="es-MX" sz="2133" b="1" spc="-17" dirty="0">
                <a:solidFill>
                  <a:srgbClr val="1F5868"/>
                </a:solidFill>
              </a:rPr>
              <a:t>denunciante</a:t>
            </a:r>
            <a:r>
              <a:rPr lang="es-MX" sz="2133" b="1" spc="37" dirty="0">
                <a:solidFill>
                  <a:srgbClr val="1F5868"/>
                </a:solidFill>
              </a:rPr>
              <a:t> </a:t>
            </a:r>
            <a:r>
              <a:rPr lang="es-MX" sz="2133" spc="-20" dirty="0"/>
              <a:t>sobre</a:t>
            </a:r>
            <a:r>
              <a:rPr lang="es-MX" sz="2133" spc="30" dirty="0"/>
              <a:t> </a:t>
            </a:r>
            <a:r>
              <a:rPr lang="es-MX" sz="2133" spc="-20" dirty="0"/>
              <a:t>cómo</a:t>
            </a:r>
            <a:r>
              <a:rPr lang="es-MX" sz="2133" spc="37" dirty="0"/>
              <a:t> </a:t>
            </a:r>
            <a:r>
              <a:rPr lang="es-MX" sz="2133" spc="-13" dirty="0"/>
              <a:t>actuar</a:t>
            </a:r>
            <a:r>
              <a:rPr lang="es-MX" sz="2133" dirty="0"/>
              <a:t> </a:t>
            </a:r>
            <a:r>
              <a:rPr lang="es-MX" sz="2133" spc="-7" dirty="0"/>
              <a:t>en</a:t>
            </a:r>
            <a:r>
              <a:rPr lang="es-MX" sz="2133" spc="13" dirty="0"/>
              <a:t> </a:t>
            </a:r>
            <a:r>
              <a:rPr lang="es-MX" sz="2133" spc="-17" dirty="0"/>
              <a:t>caso</a:t>
            </a:r>
            <a:endParaRPr lang="es-MX" sz="2133" dirty="0"/>
          </a:p>
          <a:p>
            <a:pPr marL="127006"/>
            <a:r>
              <a:rPr lang="es-MX" sz="2133" spc="-3" dirty="0"/>
              <a:t>de </a:t>
            </a:r>
            <a:r>
              <a:rPr lang="es-MX" sz="2133" spc="-23" dirty="0"/>
              <a:t>enfrentarse</a:t>
            </a:r>
            <a:r>
              <a:rPr lang="es-MX" sz="2133" spc="27" dirty="0"/>
              <a:t> </a:t>
            </a:r>
            <a:r>
              <a:rPr lang="es-MX" sz="2133" dirty="0"/>
              <a:t>a</a:t>
            </a:r>
            <a:r>
              <a:rPr lang="es-MX" sz="2133" spc="-33" dirty="0"/>
              <a:t> </a:t>
            </a:r>
            <a:r>
              <a:rPr lang="es-MX" sz="2133" spc="-3" dirty="0"/>
              <a:t>un</a:t>
            </a:r>
            <a:r>
              <a:rPr lang="es-MX" sz="2133" spc="-17" dirty="0"/>
              <a:t> asunto</a:t>
            </a:r>
            <a:r>
              <a:rPr lang="es-MX" sz="2133" spc="7" dirty="0"/>
              <a:t> </a:t>
            </a:r>
            <a:r>
              <a:rPr lang="es-MX" sz="2133" spc="-3" dirty="0"/>
              <a:t>que</a:t>
            </a:r>
            <a:r>
              <a:rPr lang="es-MX" sz="2133" spc="-27" dirty="0"/>
              <a:t> </a:t>
            </a:r>
            <a:r>
              <a:rPr lang="es-MX" sz="2133" spc="-10" dirty="0"/>
              <a:t>implique</a:t>
            </a:r>
            <a:r>
              <a:rPr lang="es-MX" sz="2133" spc="-13" dirty="0"/>
              <a:t> soborno</a:t>
            </a:r>
            <a:endParaRPr lang="es-MX" sz="2133" dirty="0"/>
          </a:p>
          <a:p>
            <a:pPr marL="157488" indent="-149021">
              <a:spcBef>
                <a:spcPts val="400"/>
              </a:spcBef>
              <a:buClr>
                <a:srgbClr val="CF0E29"/>
              </a:buClr>
              <a:buFont typeface="Wingdings"/>
              <a:buChar char=""/>
              <a:tabLst>
                <a:tab pos="157065" algn="l"/>
                <a:tab pos="157488" algn="l"/>
              </a:tabLst>
            </a:pPr>
            <a:r>
              <a:rPr lang="es-MX" sz="2133" b="1" spc="-7" dirty="0">
                <a:solidFill>
                  <a:srgbClr val="1F5868"/>
                </a:solidFill>
              </a:rPr>
              <a:t>Animar</a:t>
            </a:r>
            <a:r>
              <a:rPr lang="es-MX" sz="2133" b="1" spc="-10" dirty="0">
                <a:solidFill>
                  <a:srgbClr val="1F5868"/>
                </a:solidFill>
              </a:rPr>
              <a:t> </a:t>
            </a:r>
            <a:r>
              <a:rPr lang="es-MX" sz="2133" spc="-10" dirty="0"/>
              <a:t>al</a:t>
            </a:r>
            <a:r>
              <a:rPr lang="es-MX" sz="2133" spc="-13" dirty="0"/>
              <a:t> personal</a:t>
            </a:r>
            <a:r>
              <a:rPr lang="es-MX" sz="2133" spc="-10" dirty="0"/>
              <a:t> </a:t>
            </a:r>
            <a:r>
              <a:rPr lang="es-MX" sz="2133" dirty="0"/>
              <a:t>a</a:t>
            </a:r>
            <a:r>
              <a:rPr lang="es-MX" sz="2133" spc="-7" dirty="0"/>
              <a:t> que</a:t>
            </a:r>
            <a:r>
              <a:rPr lang="es-MX" sz="2133" spc="-17" dirty="0"/>
              <a:t> </a:t>
            </a:r>
            <a:r>
              <a:rPr lang="es-MX" sz="2133" spc="-7" dirty="0"/>
              <a:t>use</a:t>
            </a:r>
            <a:r>
              <a:rPr lang="es-MX" sz="2133" spc="-17" dirty="0"/>
              <a:t> </a:t>
            </a:r>
            <a:r>
              <a:rPr lang="es-MX" sz="2133" spc="-13" dirty="0"/>
              <a:t>los</a:t>
            </a:r>
            <a:r>
              <a:rPr lang="es-MX" sz="2133" spc="17" dirty="0"/>
              <a:t> </a:t>
            </a:r>
            <a:r>
              <a:rPr lang="es-MX" sz="2133" spc="-17" dirty="0"/>
              <a:t>procedimientos</a:t>
            </a:r>
            <a:r>
              <a:rPr lang="es-MX" sz="2133" spc="30" dirty="0"/>
              <a:t> </a:t>
            </a:r>
            <a:r>
              <a:rPr lang="es-MX" sz="2133" spc="-10" dirty="0"/>
              <a:t>de</a:t>
            </a:r>
            <a:r>
              <a:rPr lang="es-MX" sz="2133" spc="-13" dirty="0"/>
              <a:t> </a:t>
            </a:r>
            <a:r>
              <a:rPr lang="es-MX" sz="2133" spc="-17" dirty="0"/>
              <a:t>reporte</a:t>
            </a:r>
            <a:endParaRPr lang="es-MX" sz="2133" dirty="0"/>
          </a:p>
        </p:txBody>
      </p:sp>
      <p:sp>
        <p:nvSpPr>
          <p:cNvPr id="5" name="CuadroTexto 4">
            <a:extLst>
              <a:ext uri="{FF2B5EF4-FFF2-40B4-BE49-F238E27FC236}">
                <a16:creationId xmlns:a16="http://schemas.microsoft.com/office/drawing/2014/main" id="{796C06E1-E9C5-42EF-9DAA-6CA8A7024177}"/>
              </a:ext>
            </a:extLst>
          </p:cNvPr>
          <p:cNvSpPr txBox="1"/>
          <p:nvPr/>
        </p:nvSpPr>
        <p:spPr>
          <a:xfrm>
            <a:off x="9499600" y="5562600"/>
            <a:ext cx="1625600" cy="379656"/>
          </a:xfrm>
          <a:prstGeom prst="rect">
            <a:avLst/>
          </a:prstGeom>
          <a:noFill/>
        </p:spPr>
        <p:txBody>
          <a:bodyPr wrap="square" rtlCol="0">
            <a:spAutoFit/>
          </a:bodyPr>
          <a:lstStyle/>
          <a:p>
            <a:r>
              <a:rPr lang="es-MX" sz="1867" dirty="0">
                <a:solidFill>
                  <a:schemeClr val="tx2"/>
                </a:solidFill>
              </a:rPr>
              <a:t>37002</a:t>
            </a:r>
          </a:p>
        </p:txBody>
      </p:sp>
    </p:spTree>
    <p:extLst>
      <p:ext uri="{BB962C8B-B14F-4D97-AF65-F5344CB8AC3E}">
        <p14:creationId xmlns:p14="http://schemas.microsoft.com/office/powerpoint/2010/main" val="34227841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43D50B73-C263-4389-9BBE-69B0D435FBAC}"/>
              </a:ext>
            </a:extLst>
          </p:cNvPr>
          <p:cNvSpPr txBox="1"/>
          <p:nvPr/>
        </p:nvSpPr>
        <p:spPr>
          <a:xfrm>
            <a:off x="558800" y="800677"/>
            <a:ext cx="9144000" cy="1020664"/>
          </a:xfrm>
          <a:prstGeom prst="rect">
            <a:avLst/>
          </a:prstGeom>
          <a:noFill/>
        </p:spPr>
        <p:txBody>
          <a:bodyPr wrap="square">
            <a:spAutoFit/>
          </a:bodyPr>
          <a:lstStyle/>
          <a:p>
            <a:pPr marL="10365">
              <a:spcBef>
                <a:spcPts val="207"/>
              </a:spcBef>
            </a:pPr>
            <a:r>
              <a:rPr lang="es-MX" sz="2933" b="1" dirty="0">
                <a:solidFill>
                  <a:srgbClr val="17A59C"/>
                </a:solidFill>
                <a:latin typeface="Saira Light" pitchFamily="2" charset="77"/>
                <a:cs typeface="Arial" charset="0"/>
              </a:rPr>
              <a:t>PROCEDIMIENTO FRENTE A POSIBLES DELITOS</a:t>
            </a:r>
            <a:endParaRPr lang="es-MX" sz="3200" dirty="0">
              <a:solidFill>
                <a:srgbClr val="17A59C"/>
              </a:solidFill>
              <a:latin typeface="Saira Light" pitchFamily="2" charset="77"/>
              <a:cs typeface="Arial" charset="0"/>
            </a:endParaRPr>
          </a:p>
          <a:p>
            <a:pPr marL="10365">
              <a:spcBef>
                <a:spcPts val="207"/>
              </a:spcBef>
            </a:pPr>
            <a:endParaRPr lang="es-MX" sz="2933" dirty="0">
              <a:solidFill>
                <a:schemeClr val="bg1"/>
              </a:solidFill>
              <a:latin typeface="Calibri"/>
              <a:cs typeface="Calibri"/>
            </a:endParaRPr>
          </a:p>
        </p:txBody>
      </p:sp>
      <p:sp>
        <p:nvSpPr>
          <p:cNvPr id="7" name="Rectángulo 6">
            <a:extLst>
              <a:ext uri="{FF2B5EF4-FFF2-40B4-BE49-F238E27FC236}">
                <a16:creationId xmlns:a16="http://schemas.microsoft.com/office/drawing/2014/main" id="{65810F9C-2957-47C8-A2CF-E0253676CDE9}"/>
              </a:ext>
            </a:extLst>
          </p:cNvPr>
          <p:cNvSpPr/>
          <p:nvPr/>
        </p:nvSpPr>
        <p:spPr>
          <a:xfrm>
            <a:off x="558800" y="1489367"/>
            <a:ext cx="8128000" cy="2637132"/>
          </a:xfrm>
          <a:prstGeom prst="rect">
            <a:avLst/>
          </a:prstGeom>
        </p:spPr>
        <p:txBody>
          <a:bodyPr wrap="square">
            <a:spAutoFit/>
          </a:bodyPr>
          <a:lstStyle/>
          <a:p>
            <a:pPr>
              <a:spcBef>
                <a:spcPts val="3"/>
              </a:spcBef>
            </a:pPr>
            <a:endParaRPr lang="es-MX" sz="2667" dirty="0"/>
          </a:p>
          <a:p>
            <a:pPr marL="8467" marR="3387" algn="just"/>
            <a:r>
              <a:rPr lang="es-MX" sz="1867" spc="-3" dirty="0"/>
              <a:t>El </a:t>
            </a:r>
            <a:r>
              <a:rPr lang="es-MX" sz="1867" dirty="0"/>
              <a:t>OI en </a:t>
            </a:r>
            <a:r>
              <a:rPr lang="es-MX" sz="1867" spc="-7" dirty="0"/>
              <a:t>caso </a:t>
            </a:r>
            <a:r>
              <a:rPr lang="es-MX" sz="1867" dirty="0"/>
              <a:t>que el </a:t>
            </a:r>
            <a:r>
              <a:rPr lang="es-MX" sz="1867" spc="-7" dirty="0"/>
              <a:t>órgano </a:t>
            </a:r>
            <a:r>
              <a:rPr lang="es-MX" sz="1867" dirty="0"/>
              <a:t>de </a:t>
            </a:r>
            <a:r>
              <a:rPr lang="es-MX" sz="1867" spc="-7" dirty="0"/>
              <a:t>gobierno </a:t>
            </a:r>
            <a:r>
              <a:rPr lang="es-MX" sz="1867" dirty="0"/>
              <a:t>o </a:t>
            </a:r>
            <a:r>
              <a:rPr lang="es-MX" sz="1867" spc="-3" dirty="0"/>
              <a:t>similar proceda </a:t>
            </a:r>
            <a:r>
              <a:rPr lang="es-MX" sz="1867" dirty="0"/>
              <a:t>a </a:t>
            </a:r>
            <a:r>
              <a:rPr lang="es-MX" sz="1867" u="sng" spc="-7" dirty="0">
                <a:uFill>
                  <a:solidFill>
                    <a:srgbClr val="000000"/>
                  </a:solidFill>
                </a:uFill>
              </a:rPr>
              <a:t>denunciar</a:t>
            </a:r>
            <a:r>
              <a:rPr lang="es-MX" sz="1867" spc="-7" dirty="0"/>
              <a:t> ante </a:t>
            </a:r>
            <a:r>
              <a:rPr lang="es-MX" sz="1867" dirty="0"/>
              <a:t>las </a:t>
            </a:r>
            <a:r>
              <a:rPr lang="es-MX" sz="1867" spc="-3" dirty="0"/>
              <a:t>autoridades </a:t>
            </a:r>
            <a:r>
              <a:rPr lang="es-MX" sz="1867" spc="-7" dirty="0"/>
              <a:t>competentes, </a:t>
            </a:r>
            <a:r>
              <a:rPr lang="es-MX" sz="1867" dirty="0"/>
              <a:t>debe </a:t>
            </a:r>
            <a:r>
              <a:rPr lang="es-MX" sz="1867" spc="-7" dirty="0"/>
              <a:t>proporcionar </a:t>
            </a:r>
            <a:r>
              <a:rPr lang="es-MX" sz="1867" spc="-3" dirty="0"/>
              <a:t> </a:t>
            </a:r>
            <a:r>
              <a:rPr lang="es-MX" sz="1867" dirty="0"/>
              <a:t>las</a:t>
            </a:r>
            <a:r>
              <a:rPr lang="es-MX" sz="1867" spc="3" dirty="0"/>
              <a:t> </a:t>
            </a:r>
            <a:r>
              <a:rPr lang="es-MX" sz="1867" spc="-3" dirty="0"/>
              <a:t>evidencias</a:t>
            </a:r>
            <a:r>
              <a:rPr lang="es-MX" sz="1867" dirty="0"/>
              <a:t> </a:t>
            </a:r>
            <a:r>
              <a:rPr lang="es-MX" sz="1867" spc="-7" dirty="0"/>
              <a:t>y/o</a:t>
            </a:r>
            <a:r>
              <a:rPr lang="es-MX" sz="1867" spc="-3" dirty="0"/>
              <a:t> pruebas,</a:t>
            </a:r>
            <a:r>
              <a:rPr lang="es-MX" sz="1867" dirty="0"/>
              <a:t> </a:t>
            </a:r>
            <a:r>
              <a:rPr lang="es-MX" sz="1867" spc="-7" dirty="0"/>
              <a:t>coordinarse</a:t>
            </a:r>
            <a:r>
              <a:rPr lang="es-MX" sz="1867" spc="-3" dirty="0"/>
              <a:t> </a:t>
            </a:r>
            <a:r>
              <a:rPr lang="es-MX" sz="1867" dirty="0"/>
              <a:t>y</a:t>
            </a:r>
            <a:r>
              <a:rPr lang="es-MX" sz="1867" spc="3" dirty="0"/>
              <a:t> </a:t>
            </a:r>
            <a:r>
              <a:rPr lang="es-MX" sz="1867" spc="-7" dirty="0"/>
              <a:t>coadyuvar</a:t>
            </a:r>
            <a:r>
              <a:rPr lang="es-MX" sz="1867" spc="-3" dirty="0"/>
              <a:t> </a:t>
            </a:r>
            <a:r>
              <a:rPr lang="es-MX" sz="1867" spc="-7" dirty="0"/>
              <a:t>con</a:t>
            </a:r>
            <a:r>
              <a:rPr lang="es-MX" sz="1867" spc="-3" dirty="0"/>
              <a:t> </a:t>
            </a:r>
            <a:r>
              <a:rPr lang="es-MX" sz="1867" spc="-10" dirty="0"/>
              <a:t>estas,</a:t>
            </a:r>
            <a:r>
              <a:rPr lang="es-MX" sz="1867" spc="-7" dirty="0"/>
              <a:t> </a:t>
            </a:r>
            <a:r>
              <a:rPr lang="es-MX" sz="1867" spc="-3" dirty="0"/>
              <a:t>así</a:t>
            </a:r>
            <a:r>
              <a:rPr lang="es-MX" sz="1867" dirty="0"/>
              <a:t> </a:t>
            </a:r>
            <a:r>
              <a:rPr lang="es-MX" sz="1867" spc="-7" dirty="0"/>
              <a:t>como</a:t>
            </a:r>
            <a:r>
              <a:rPr lang="es-MX" sz="1867" spc="-3" dirty="0"/>
              <a:t> </a:t>
            </a:r>
            <a:r>
              <a:rPr lang="es-MX" sz="1867" dirty="0"/>
              <a:t>dar</a:t>
            </a:r>
            <a:r>
              <a:rPr lang="es-MX" sz="1867" spc="3" dirty="0"/>
              <a:t> </a:t>
            </a:r>
            <a:r>
              <a:rPr lang="es-MX" sz="1867" spc="-3" dirty="0"/>
              <a:t>seguimiento</a:t>
            </a:r>
            <a:r>
              <a:rPr lang="es-MX" sz="1867" dirty="0"/>
              <a:t> al</a:t>
            </a:r>
            <a:r>
              <a:rPr lang="es-MX" sz="1867" spc="180" dirty="0"/>
              <a:t> </a:t>
            </a:r>
            <a:r>
              <a:rPr lang="es-MX" sz="1867" spc="-7" dirty="0"/>
              <a:t>estatus</a:t>
            </a:r>
            <a:r>
              <a:rPr lang="es-MX" sz="1867" spc="167" dirty="0"/>
              <a:t> </a:t>
            </a:r>
            <a:r>
              <a:rPr lang="es-MX" sz="1867" spc="-3" dirty="0"/>
              <a:t>procesal</a:t>
            </a:r>
            <a:r>
              <a:rPr lang="es-MX" sz="1867" spc="173" dirty="0"/>
              <a:t> </a:t>
            </a:r>
            <a:r>
              <a:rPr lang="es-MX" sz="1867" dirty="0"/>
              <a:t>de</a:t>
            </a:r>
            <a:r>
              <a:rPr lang="es-MX" sz="1867" spc="183" dirty="0"/>
              <a:t> </a:t>
            </a:r>
            <a:r>
              <a:rPr lang="es-MX" sz="1867" dirty="0"/>
              <a:t>las </a:t>
            </a:r>
            <a:r>
              <a:rPr lang="es-MX" sz="1867" spc="3" dirty="0"/>
              <a:t> </a:t>
            </a:r>
            <a:r>
              <a:rPr lang="es-MX" sz="1867" spc="-7" dirty="0"/>
              <a:t>diferentes</a:t>
            </a:r>
            <a:r>
              <a:rPr lang="es-MX" sz="1867" dirty="0"/>
              <a:t> denuncias.</a:t>
            </a:r>
          </a:p>
          <a:p>
            <a:pPr>
              <a:spcBef>
                <a:spcPts val="3"/>
              </a:spcBef>
            </a:pPr>
            <a:endParaRPr lang="es-MX" sz="2667" dirty="0"/>
          </a:p>
          <a:p>
            <a:pPr marL="8467" algn="just"/>
            <a:r>
              <a:rPr lang="es-MX" sz="1867" spc="-3" dirty="0"/>
              <a:t>El</a:t>
            </a:r>
            <a:r>
              <a:rPr lang="es-MX" sz="1867" spc="13" dirty="0"/>
              <a:t> </a:t>
            </a:r>
            <a:r>
              <a:rPr lang="es-MX" sz="1867" dirty="0"/>
              <a:t>OI</a:t>
            </a:r>
            <a:r>
              <a:rPr lang="es-MX" sz="1867" spc="3" dirty="0"/>
              <a:t> </a:t>
            </a:r>
            <a:r>
              <a:rPr lang="es-MX" sz="1867" dirty="0"/>
              <a:t>debe</a:t>
            </a:r>
            <a:r>
              <a:rPr lang="es-MX" sz="1867" spc="-20" dirty="0"/>
              <a:t> </a:t>
            </a:r>
            <a:r>
              <a:rPr lang="es-MX" sz="1867" spc="-3" dirty="0"/>
              <a:t>informar</a:t>
            </a:r>
            <a:r>
              <a:rPr lang="es-MX" sz="1867" spc="-30" dirty="0"/>
              <a:t> </a:t>
            </a:r>
            <a:r>
              <a:rPr lang="es-MX" sz="1867" dirty="0"/>
              <a:t>al</a:t>
            </a:r>
            <a:r>
              <a:rPr lang="es-MX" sz="1867" spc="-3" dirty="0"/>
              <a:t> </a:t>
            </a:r>
            <a:r>
              <a:rPr lang="es-MX" sz="1867" spc="-7" dirty="0"/>
              <a:t>órgano</a:t>
            </a:r>
            <a:r>
              <a:rPr lang="es-MX" sz="1867" spc="3" dirty="0"/>
              <a:t> </a:t>
            </a:r>
            <a:r>
              <a:rPr lang="es-MX" sz="1867" dirty="0"/>
              <a:t>de</a:t>
            </a:r>
            <a:r>
              <a:rPr lang="es-MX" sz="1867" spc="-3" dirty="0"/>
              <a:t> </a:t>
            </a:r>
            <a:r>
              <a:rPr lang="es-MX" sz="1867" dirty="0"/>
              <a:t>gobierno</a:t>
            </a:r>
            <a:r>
              <a:rPr lang="es-MX" sz="1867" spc="-27" dirty="0"/>
              <a:t> </a:t>
            </a:r>
            <a:r>
              <a:rPr lang="es-MX" sz="1867" dirty="0"/>
              <a:t>o</a:t>
            </a:r>
            <a:r>
              <a:rPr lang="es-MX" sz="1867" spc="-3" dirty="0"/>
              <a:t> </a:t>
            </a:r>
            <a:r>
              <a:rPr lang="es-MX" sz="1867" dirty="0"/>
              <a:t>similar</a:t>
            </a:r>
            <a:r>
              <a:rPr lang="es-MX" sz="1867" spc="10" dirty="0"/>
              <a:t> </a:t>
            </a:r>
            <a:r>
              <a:rPr lang="es-MX" sz="1867" spc="3" dirty="0"/>
              <a:t>de</a:t>
            </a:r>
            <a:r>
              <a:rPr lang="es-MX" sz="1867" spc="-3" dirty="0"/>
              <a:t> </a:t>
            </a:r>
            <a:r>
              <a:rPr lang="es-MX" sz="1867" dirty="0"/>
              <a:t>las denuncias,</a:t>
            </a:r>
            <a:r>
              <a:rPr lang="es-MX" sz="1867" spc="-30" dirty="0"/>
              <a:t> </a:t>
            </a:r>
            <a:r>
              <a:rPr lang="es-MX" sz="1867" spc="-7" dirty="0"/>
              <a:t>su</a:t>
            </a:r>
            <a:r>
              <a:rPr lang="es-MX" sz="1867" spc="13" dirty="0"/>
              <a:t> </a:t>
            </a:r>
            <a:r>
              <a:rPr lang="es-MX" sz="1867" spc="-7" dirty="0"/>
              <a:t>estatus</a:t>
            </a:r>
            <a:r>
              <a:rPr lang="es-MX" sz="1867" spc="13" dirty="0"/>
              <a:t> </a:t>
            </a:r>
            <a:r>
              <a:rPr lang="es-MX" sz="1867" spc="-3" dirty="0"/>
              <a:t>procesal</a:t>
            </a:r>
            <a:r>
              <a:rPr lang="es-MX" sz="1867" spc="13" dirty="0"/>
              <a:t> </a:t>
            </a:r>
            <a:r>
              <a:rPr lang="es-MX" sz="1867" dirty="0"/>
              <a:t>y</a:t>
            </a:r>
            <a:r>
              <a:rPr lang="es-MX" sz="1867" spc="-10" dirty="0"/>
              <a:t> </a:t>
            </a:r>
            <a:r>
              <a:rPr lang="es-MX" sz="1867" spc="-3" dirty="0"/>
              <a:t>resolución.</a:t>
            </a:r>
            <a:endParaRPr lang="es-MX" sz="1867" dirty="0"/>
          </a:p>
        </p:txBody>
      </p:sp>
      <p:pic>
        <p:nvPicPr>
          <p:cNvPr id="10" name="Imagen 9" descr="Batman Wallpaper HD - Top Best Batman Wallpaper HD Download">
            <a:extLst>
              <a:ext uri="{FF2B5EF4-FFF2-40B4-BE49-F238E27FC236}">
                <a16:creationId xmlns:a16="http://schemas.microsoft.com/office/drawing/2014/main" id="{4D7FA556-6BDE-4AAE-A4C4-48B6DBF6838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80728" y="1339313"/>
            <a:ext cx="2611272" cy="5092345"/>
          </a:xfrm>
          <a:prstGeom prst="rect">
            <a:avLst/>
          </a:prstGeom>
        </p:spPr>
      </p:pic>
    </p:spTree>
    <p:extLst>
      <p:ext uri="{BB962C8B-B14F-4D97-AF65-F5344CB8AC3E}">
        <p14:creationId xmlns:p14="http://schemas.microsoft.com/office/powerpoint/2010/main" val="354915105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ángulo 10">
            <a:extLst>
              <a:ext uri="{FF2B5EF4-FFF2-40B4-BE49-F238E27FC236}">
                <a16:creationId xmlns:a16="http://schemas.microsoft.com/office/drawing/2014/main" id="{21517BDF-F068-4D17-AACA-76C8729B46A6}"/>
              </a:ext>
            </a:extLst>
          </p:cNvPr>
          <p:cNvSpPr/>
          <p:nvPr/>
        </p:nvSpPr>
        <p:spPr>
          <a:xfrm>
            <a:off x="621550" y="1444674"/>
            <a:ext cx="9109684" cy="5017720"/>
          </a:xfrm>
          <a:prstGeom prst="rect">
            <a:avLst/>
          </a:prstGeom>
        </p:spPr>
        <p:txBody>
          <a:bodyPr wrap="square">
            <a:spAutoFit/>
          </a:bodyPr>
          <a:lstStyle/>
          <a:p>
            <a:pPr marL="8467" marR="3387" algn="just">
              <a:spcBef>
                <a:spcPts val="67"/>
              </a:spcBef>
            </a:pPr>
            <a:r>
              <a:rPr lang="es-MX" sz="1867" dirty="0"/>
              <a:t>A </a:t>
            </a:r>
            <a:r>
              <a:rPr lang="es-MX" sz="1867" spc="-7" dirty="0"/>
              <a:t>través </a:t>
            </a:r>
            <a:r>
              <a:rPr lang="es-MX" sz="1867" dirty="0"/>
              <a:t>de </a:t>
            </a:r>
            <a:r>
              <a:rPr lang="es-MX" sz="1867" spc="-3" dirty="0"/>
              <a:t>su </a:t>
            </a:r>
            <a:r>
              <a:rPr lang="es-MX" sz="1867" spc="-7" dirty="0"/>
              <a:t>propia investigación </a:t>
            </a:r>
            <a:r>
              <a:rPr lang="es-MX" sz="1867" spc="-3" dirty="0"/>
              <a:t>sobre </a:t>
            </a:r>
            <a:r>
              <a:rPr lang="es-MX" sz="1867" b="1" spc="-3" dirty="0"/>
              <a:t>hechos sospechosos</a:t>
            </a:r>
            <a:r>
              <a:rPr lang="es-MX" sz="1867" spc="-3" dirty="0"/>
              <a:t>, </a:t>
            </a:r>
            <a:r>
              <a:rPr lang="es-MX" sz="1867" dirty="0"/>
              <a:t>la </a:t>
            </a:r>
            <a:r>
              <a:rPr lang="es-MX" sz="1867" spc="-7" dirty="0"/>
              <a:t>organización </a:t>
            </a:r>
            <a:r>
              <a:rPr lang="es-MX" sz="1867" spc="-3" dirty="0"/>
              <a:t>se anticipa </a:t>
            </a:r>
            <a:r>
              <a:rPr lang="es-MX" sz="1867" dirty="0"/>
              <a:t>y </a:t>
            </a:r>
            <a:r>
              <a:rPr lang="es-MX" sz="1867" spc="-3" dirty="0"/>
              <a:t>puede tomar </a:t>
            </a:r>
            <a:r>
              <a:rPr lang="es-MX" sz="1867" dirty="0"/>
              <a:t>decisiones que </a:t>
            </a:r>
            <a:r>
              <a:rPr lang="es-MX" sz="1867" spc="-3" dirty="0"/>
              <a:t>implicarán, una </a:t>
            </a:r>
            <a:r>
              <a:rPr lang="es-MX" sz="1867" dirty="0"/>
              <a:t> mejor</a:t>
            </a:r>
            <a:r>
              <a:rPr lang="es-MX" sz="1867" spc="3" dirty="0"/>
              <a:t> </a:t>
            </a:r>
            <a:r>
              <a:rPr lang="es-MX" sz="1867" spc="-3" dirty="0"/>
              <a:t>resolución</a:t>
            </a:r>
            <a:r>
              <a:rPr lang="es-MX" sz="1867" spc="-10" dirty="0"/>
              <a:t> </a:t>
            </a:r>
            <a:r>
              <a:rPr lang="es-MX" sz="1867" dirty="0"/>
              <a:t>de</a:t>
            </a:r>
            <a:r>
              <a:rPr lang="es-MX" sz="1867" spc="-7" dirty="0"/>
              <a:t> </a:t>
            </a:r>
            <a:r>
              <a:rPr lang="es-MX" sz="1867" dirty="0"/>
              <a:t>problemas.</a:t>
            </a:r>
          </a:p>
          <a:p>
            <a:pPr>
              <a:spcBef>
                <a:spcPts val="3"/>
              </a:spcBef>
            </a:pPr>
            <a:endParaRPr lang="es-MX" sz="2667" dirty="0"/>
          </a:p>
          <a:p>
            <a:pPr marL="8467" marR="5504" algn="just"/>
            <a:r>
              <a:rPr lang="es-MX" sz="1867" spc="-3" dirty="0"/>
              <a:t>Las </a:t>
            </a:r>
            <a:r>
              <a:rPr lang="es-MX" sz="1867" spc="-7" dirty="0"/>
              <a:t>investigaciones internas deben velar </a:t>
            </a:r>
            <a:r>
              <a:rPr lang="es-MX" sz="1867" dirty="0"/>
              <a:t>por el </a:t>
            </a:r>
            <a:r>
              <a:rPr lang="es-MX" sz="1867" b="1" spc="-3" dirty="0"/>
              <a:t>equilibrio de derechos </a:t>
            </a:r>
            <a:r>
              <a:rPr lang="es-MX" sz="1867" b="1" dirty="0"/>
              <a:t>e </a:t>
            </a:r>
            <a:r>
              <a:rPr lang="es-MX" sz="1867" spc="-7" dirty="0"/>
              <a:t>intereses </a:t>
            </a:r>
            <a:r>
              <a:rPr lang="es-MX" sz="1867" spc="-3" dirty="0"/>
              <a:t>(del </a:t>
            </a:r>
            <a:r>
              <a:rPr lang="es-MX" sz="1867" b="1" spc="-7" dirty="0"/>
              <a:t>denunciante </a:t>
            </a:r>
            <a:r>
              <a:rPr lang="es-MX" sz="1867" b="1" dirty="0"/>
              <a:t>y </a:t>
            </a:r>
            <a:r>
              <a:rPr lang="es-MX" sz="1867" b="1" spc="-3" dirty="0"/>
              <a:t>denunciado)</a:t>
            </a:r>
            <a:r>
              <a:rPr lang="es-MX" sz="1867" spc="-3" dirty="0"/>
              <a:t> que </a:t>
            </a:r>
            <a:r>
              <a:rPr lang="es-MX" sz="1867" spc="-7" dirty="0"/>
              <a:t>exigen </a:t>
            </a:r>
            <a:r>
              <a:rPr lang="es-MX" sz="1867" dirty="0"/>
              <a:t>que </a:t>
            </a:r>
            <a:r>
              <a:rPr lang="es-MX" sz="1867" spc="-7" dirty="0"/>
              <a:t>se </a:t>
            </a:r>
            <a:r>
              <a:rPr lang="es-MX" sz="1867" spc="-3" dirty="0"/>
              <a:t> realicen</a:t>
            </a:r>
            <a:r>
              <a:rPr lang="es-MX" sz="1867" spc="3" dirty="0"/>
              <a:t> </a:t>
            </a:r>
            <a:r>
              <a:rPr lang="es-MX" sz="1867" spc="-3" dirty="0"/>
              <a:t>bajo</a:t>
            </a:r>
            <a:r>
              <a:rPr lang="es-MX" sz="1867" dirty="0"/>
              <a:t> la</a:t>
            </a:r>
            <a:r>
              <a:rPr lang="es-MX" sz="1867" spc="-7" dirty="0"/>
              <a:t> </a:t>
            </a:r>
            <a:r>
              <a:rPr lang="es-MX" sz="1867" dirty="0"/>
              <a:t>supervisión</a:t>
            </a:r>
            <a:r>
              <a:rPr lang="es-MX" sz="1867" spc="-23" dirty="0"/>
              <a:t> </a:t>
            </a:r>
            <a:r>
              <a:rPr lang="es-MX" sz="1867" dirty="0"/>
              <a:t>y</a:t>
            </a:r>
            <a:r>
              <a:rPr lang="es-MX" sz="1867" spc="3" dirty="0"/>
              <a:t> </a:t>
            </a:r>
            <a:r>
              <a:rPr lang="es-MX" sz="1867" spc="-7" dirty="0"/>
              <a:t>asesoramiento</a:t>
            </a:r>
            <a:r>
              <a:rPr lang="es-MX" sz="1867" spc="13" dirty="0"/>
              <a:t> </a:t>
            </a:r>
            <a:r>
              <a:rPr lang="es-MX" sz="1867" dirty="0"/>
              <a:t>de</a:t>
            </a:r>
            <a:r>
              <a:rPr lang="es-MX" sz="1867" spc="-7" dirty="0"/>
              <a:t> </a:t>
            </a:r>
            <a:r>
              <a:rPr lang="es-MX" sz="1867" dirty="0"/>
              <a:t>un</a:t>
            </a:r>
            <a:r>
              <a:rPr lang="es-MX" sz="1867" spc="-17" dirty="0"/>
              <a:t> </a:t>
            </a:r>
            <a:r>
              <a:rPr lang="es-MX" sz="1867" spc="-3" dirty="0"/>
              <a:t>experto.</a:t>
            </a:r>
            <a:endParaRPr lang="es-MX" sz="1867" dirty="0"/>
          </a:p>
          <a:p>
            <a:pPr>
              <a:spcBef>
                <a:spcPts val="33"/>
              </a:spcBef>
            </a:pPr>
            <a:endParaRPr lang="es-MX" sz="2400" dirty="0"/>
          </a:p>
          <a:p>
            <a:pPr marL="8467" marR="3387" algn="just"/>
            <a:r>
              <a:rPr lang="es-MX" sz="1867" spc="-3" dirty="0"/>
              <a:t>La obligación </a:t>
            </a:r>
            <a:r>
              <a:rPr lang="es-MX" sz="1867" dirty="0"/>
              <a:t>de </a:t>
            </a:r>
            <a:r>
              <a:rPr lang="es-MX" sz="1867" spc="-7" dirty="0"/>
              <a:t>prevenir</a:t>
            </a:r>
            <a:r>
              <a:rPr lang="es-MX" sz="1867" spc="-3" dirty="0"/>
              <a:t> </a:t>
            </a:r>
            <a:r>
              <a:rPr lang="es-MX" sz="1867" dirty="0"/>
              <a:t>y </a:t>
            </a:r>
            <a:r>
              <a:rPr lang="es-MX" sz="1867" spc="-7" dirty="0"/>
              <a:t>detectar</a:t>
            </a:r>
            <a:r>
              <a:rPr lang="es-MX" sz="1867" spc="167" dirty="0"/>
              <a:t> </a:t>
            </a:r>
            <a:r>
              <a:rPr lang="es-MX" sz="1867" spc="-7" dirty="0"/>
              <a:t>conductas </a:t>
            </a:r>
            <a:r>
              <a:rPr lang="es-MX" sz="1867" spc="-3" dirty="0"/>
              <a:t>ilícitas </a:t>
            </a:r>
            <a:r>
              <a:rPr lang="es-MX" sz="1867" dirty="0"/>
              <a:t>por </a:t>
            </a:r>
            <a:r>
              <a:rPr lang="es-MX" sz="1867" spc="-3" dirty="0"/>
              <a:t>parte </a:t>
            </a:r>
            <a:r>
              <a:rPr lang="es-MX" sz="1867" dirty="0"/>
              <a:t>de la </a:t>
            </a:r>
            <a:r>
              <a:rPr lang="es-MX" sz="1867" spc="-7" dirty="0"/>
              <a:t>organización,</a:t>
            </a:r>
            <a:r>
              <a:rPr lang="es-MX" sz="1867" spc="167" dirty="0"/>
              <a:t> </a:t>
            </a:r>
            <a:r>
              <a:rPr lang="es-MX" sz="1867" spc="-7" dirty="0"/>
              <a:t>para evitar</a:t>
            </a:r>
            <a:r>
              <a:rPr lang="es-MX" sz="1867" spc="167" dirty="0"/>
              <a:t> </a:t>
            </a:r>
            <a:r>
              <a:rPr lang="es-MX" sz="1867" dirty="0"/>
              <a:t>la </a:t>
            </a:r>
            <a:r>
              <a:rPr lang="es-MX" sz="1867" spc="-3" dirty="0"/>
              <a:t>sanción penal, podría </a:t>
            </a:r>
            <a:r>
              <a:rPr lang="es-MX" sz="1867" dirty="0"/>
              <a:t>violar los </a:t>
            </a:r>
            <a:r>
              <a:rPr lang="es-MX" sz="1867" spc="3" dirty="0"/>
              <a:t> </a:t>
            </a:r>
            <a:r>
              <a:rPr lang="es-MX" sz="1867" spc="-3" dirty="0"/>
              <a:t>derechos </a:t>
            </a:r>
            <a:r>
              <a:rPr lang="es-MX" sz="1867" dirty="0"/>
              <a:t>de </a:t>
            </a:r>
            <a:r>
              <a:rPr lang="es-MX" sz="1867" spc="-3" dirty="0"/>
              <a:t>empleados </a:t>
            </a:r>
            <a:r>
              <a:rPr lang="es-MX" sz="1867" dirty="0"/>
              <a:t>y </a:t>
            </a:r>
            <a:r>
              <a:rPr lang="es-MX" sz="1867" spc="-7" dirty="0"/>
              <a:t>directivos, </a:t>
            </a:r>
            <a:r>
              <a:rPr lang="es-MX" sz="1867" spc="-3" dirty="0"/>
              <a:t>como son </a:t>
            </a:r>
            <a:r>
              <a:rPr lang="es-MX" sz="1867" dirty="0"/>
              <a:t>el </a:t>
            </a:r>
            <a:r>
              <a:rPr lang="es-MX" sz="1867" spc="-3" dirty="0"/>
              <a:t>derecho </a:t>
            </a:r>
            <a:r>
              <a:rPr lang="es-MX" sz="1867" dirty="0"/>
              <a:t>a la </a:t>
            </a:r>
            <a:r>
              <a:rPr lang="es-MX" sz="1867" spc="-3" dirty="0"/>
              <a:t>intimidad, </a:t>
            </a:r>
            <a:r>
              <a:rPr lang="es-MX" sz="1867" dirty="0"/>
              <a:t>el </a:t>
            </a:r>
            <a:r>
              <a:rPr lang="es-MX" sz="1867" spc="-3" dirty="0"/>
              <a:t>derecho </a:t>
            </a:r>
            <a:r>
              <a:rPr lang="es-MX" sz="1867" spc="-7" dirty="0"/>
              <a:t>al secreto </a:t>
            </a:r>
            <a:r>
              <a:rPr lang="es-MX" sz="1867" dirty="0"/>
              <a:t>de </a:t>
            </a:r>
            <a:r>
              <a:rPr lang="es-MX" sz="1867" spc="-3" dirty="0"/>
              <a:t>las comunicaciones </a:t>
            </a:r>
            <a:r>
              <a:rPr lang="es-MX" sz="1867" spc="-7" dirty="0"/>
              <a:t>o, tratándose </a:t>
            </a:r>
            <a:r>
              <a:rPr lang="es-MX" sz="1867" spc="3" dirty="0"/>
              <a:t>de </a:t>
            </a:r>
            <a:r>
              <a:rPr lang="es-MX" sz="1867" spc="7" dirty="0"/>
              <a:t> </a:t>
            </a:r>
            <a:r>
              <a:rPr lang="es-MX" sz="1867" spc="-3" dirty="0"/>
              <a:t>cuestiones</a:t>
            </a:r>
            <a:r>
              <a:rPr lang="es-MX" sz="1867" spc="3" dirty="0"/>
              <a:t> </a:t>
            </a:r>
            <a:r>
              <a:rPr lang="es-MX" sz="1867" dirty="0"/>
              <a:t>penales,</a:t>
            </a:r>
            <a:r>
              <a:rPr lang="es-MX" sz="1867" spc="-7" dirty="0"/>
              <a:t> </a:t>
            </a:r>
            <a:r>
              <a:rPr lang="es-MX" sz="1867" dirty="0"/>
              <a:t>el</a:t>
            </a:r>
            <a:r>
              <a:rPr lang="es-MX" sz="1867" spc="-7" dirty="0"/>
              <a:t> </a:t>
            </a:r>
            <a:r>
              <a:rPr lang="es-MX" sz="1867" spc="-3" dirty="0"/>
              <a:t>derecho</a:t>
            </a:r>
            <a:r>
              <a:rPr lang="es-MX" sz="1867" dirty="0"/>
              <a:t> del</a:t>
            </a:r>
            <a:r>
              <a:rPr lang="es-MX" sz="1867" spc="-3" dirty="0"/>
              <a:t> </a:t>
            </a:r>
            <a:r>
              <a:rPr lang="es-MX" sz="1867" dirty="0"/>
              <a:t>empleado</a:t>
            </a:r>
            <a:r>
              <a:rPr lang="es-MX" sz="1867" spc="-27" dirty="0"/>
              <a:t> </a:t>
            </a:r>
            <a:r>
              <a:rPr lang="es-MX" sz="1867" dirty="0"/>
              <a:t>a</a:t>
            </a:r>
            <a:r>
              <a:rPr lang="es-MX" sz="1867" spc="7" dirty="0"/>
              <a:t> </a:t>
            </a:r>
            <a:r>
              <a:rPr lang="es-MX" sz="1867" dirty="0"/>
              <a:t>no</a:t>
            </a:r>
            <a:r>
              <a:rPr lang="es-MX" sz="1867" spc="-3" dirty="0"/>
              <a:t> incriminarse.</a:t>
            </a:r>
            <a:endParaRPr lang="es-MX" sz="1867" dirty="0"/>
          </a:p>
          <a:p>
            <a:pPr>
              <a:spcBef>
                <a:spcPts val="3"/>
              </a:spcBef>
            </a:pPr>
            <a:endParaRPr lang="es-MX" sz="2667" dirty="0"/>
          </a:p>
          <a:p>
            <a:pPr marL="8467" marR="4234" algn="just"/>
            <a:r>
              <a:rPr lang="es-MX" sz="1867" spc="-7" dirty="0"/>
              <a:t>Pero</a:t>
            </a:r>
            <a:r>
              <a:rPr lang="es-MX" sz="1867" spc="40" dirty="0"/>
              <a:t> </a:t>
            </a:r>
            <a:r>
              <a:rPr lang="es-MX" sz="1867" spc="-3" dirty="0"/>
              <a:t>si</a:t>
            </a:r>
            <a:r>
              <a:rPr lang="es-MX" sz="1867" spc="40" dirty="0"/>
              <a:t> </a:t>
            </a:r>
            <a:r>
              <a:rPr lang="es-MX" sz="1867" dirty="0"/>
              <a:t>la</a:t>
            </a:r>
            <a:r>
              <a:rPr lang="es-MX" sz="1867" spc="23" dirty="0"/>
              <a:t> </a:t>
            </a:r>
            <a:r>
              <a:rPr lang="es-MX" sz="1867" spc="-7" dirty="0"/>
              <a:t>organización</a:t>
            </a:r>
            <a:r>
              <a:rPr lang="es-MX" sz="1867" spc="23" dirty="0"/>
              <a:t> </a:t>
            </a:r>
            <a:r>
              <a:rPr lang="es-MX" sz="1867" spc="-3" dirty="0"/>
              <a:t>prescinde</a:t>
            </a:r>
            <a:r>
              <a:rPr lang="es-MX" sz="1867" spc="27" dirty="0"/>
              <a:t> </a:t>
            </a:r>
            <a:r>
              <a:rPr lang="es-MX" sz="1867" spc="-7" dirty="0"/>
              <a:t>absolutamente</a:t>
            </a:r>
            <a:r>
              <a:rPr lang="es-MX" sz="1867" spc="43" dirty="0"/>
              <a:t> </a:t>
            </a:r>
            <a:r>
              <a:rPr lang="es-MX" sz="1867" dirty="0"/>
              <a:t>de</a:t>
            </a:r>
            <a:r>
              <a:rPr lang="es-MX" sz="1867" spc="27" dirty="0"/>
              <a:t> </a:t>
            </a:r>
            <a:r>
              <a:rPr lang="es-MX" sz="1867" spc="-7" dirty="0"/>
              <a:t>garantías</a:t>
            </a:r>
            <a:r>
              <a:rPr lang="es-MX" sz="1867" spc="23" dirty="0"/>
              <a:t> </a:t>
            </a:r>
            <a:r>
              <a:rPr lang="es-MX" sz="1867" spc="-7" dirty="0"/>
              <a:t>respecto</a:t>
            </a:r>
            <a:r>
              <a:rPr lang="es-MX" sz="1867" spc="43" dirty="0"/>
              <a:t> </a:t>
            </a:r>
            <a:r>
              <a:rPr lang="es-MX" sz="1867" dirty="0"/>
              <a:t>a</a:t>
            </a:r>
            <a:r>
              <a:rPr lang="es-MX" sz="1867" spc="23" dirty="0"/>
              <a:t> </a:t>
            </a:r>
            <a:r>
              <a:rPr lang="es-MX" sz="1867" dirty="0"/>
              <a:t>los</a:t>
            </a:r>
            <a:r>
              <a:rPr lang="es-MX" sz="1867" spc="33" dirty="0"/>
              <a:t> </a:t>
            </a:r>
            <a:r>
              <a:rPr lang="es-MX" sz="1867" spc="-3" dirty="0"/>
              <a:t>derechos</a:t>
            </a:r>
            <a:r>
              <a:rPr lang="es-MX" sz="1867" spc="20" dirty="0"/>
              <a:t> </a:t>
            </a:r>
            <a:r>
              <a:rPr lang="es-MX" sz="1867" dirty="0"/>
              <a:t>de</a:t>
            </a:r>
            <a:r>
              <a:rPr lang="es-MX" sz="1867" spc="40" dirty="0"/>
              <a:t> </a:t>
            </a:r>
            <a:r>
              <a:rPr lang="es-MX" sz="1867" spc="-3" dirty="0"/>
              <a:t>sus</a:t>
            </a:r>
            <a:r>
              <a:rPr lang="es-MX" sz="1867" spc="33" dirty="0"/>
              <a:t> </a:t>
            </a:r>
            <a:r>
              <a:rPr lang="es-MX" sz="1867" spc="-3" dirty="0"/>
              <a:t>empleados</a:t>
            </a:r>
            <a:r>
              <a:rPr lang="es-MX" sz="1867" spc="30" dirty="0"/>
              <a:t> </a:t>
            </a:r>
            <a:r>
              <a:rPr lang="es-MX" sz="1867" spc="-7" dirty="0"/>
              <a:t>investigados</a:t>
            </a:r>
            <a:r>
              <a:rPr lang="es-MX" sz="1867" spc="33" dirty="0"/>
              <a:t> </a:t>
            </a:r>
            <a:r>
              <a:rPr lang="es-MX" sz="1867" dirty="0"/>
              <a:t>puede</a:t>
            </a:r>
            <a:r>
              <a:rPr lang="es-MX" sz="1867" spc="10" dirty="0"/>
              <a:t> </a:t>
            </a:r>
            <a:r>
              <a:rPr lang="es-MX" sz="1867" spc="-7" dirty="0"/>
              <a:t>enfrentarse </a:t>
            </a:r>
            <a:r>
              <a:rPr lang="es-MX" sz="1867" spc="-3" dirty="0"/>
              <a:t> </a:t>
            </a:r>
            <a:r>
              <a:rPr lang="es-MX" sz="1867" dirty="0"/>
              <a:t>a </a:t>
            </a:r>
            <a:r>
              <a:rPr lang="es-MX" sz="1867" spc="-3" dirty="0"/>
              <a:t>serias consecuencias </a:t>
            </a:r>
            <a:r>
              <a:rPr lang="es-MX" sz="1867" spc="-7" dirty="0"/>
              <a:t>negativas, como </a:t>
            </a:r>
            <a:r>
              <a:rPr lang="es-MX" sz="1867" spc="-3" dirty="0"/>
              <a:t>multas por </a:t>
            </a:r>
            <a:r>
              <a:rPr lang="es-MX" sz="1867" spc="-7" dirty="0"/>
              <a:t>infracción </a:t>
            </a:r>
            <a:r>
              <a:rPr lang="es-MX" sz="1867" dirty="0"/>
              <a:t>de la </a:t>
            </a:r>
            <a:r>
              <a:rPr lang="es-MX" sz="1867" spc="-3" dirty="0"/>
              <a:t>ley </a:t>
            </a:r>
            <a:r>
              <a:rPr lang="es-MX" sz="1867" dirty="0"/>
              <a:t>de </a:t>
            </a:r>
            <a:r>
              <a:rPr lang="es-MX" sz="1867" spc="-7" dirty="0"/>
              <a:t>privacidad, </a:t>
            </a:r>
            <a:r>
              <a:rPr lang="es-MX" sz="1867" dirty="0"/>
              <a:t>o </a:t>
            </a:r>
            <a:r>
              <a:rPr lang="es-MX" sz="1867" spc="-3" dirty="0"/>
              <a:t>puede que </a:t>
            </a:r>
            <a:r>
              <a:rPr lang="es-MX" sz="1867" dirty="0"/>
              <a:t>las </a:t>
            </a:r>
            <a:r>
              <a:rPr lang="es-MX" sz="1867" spc="-3" dirty="0"/>
              <a:t>pruebas que se </a:t>
            </a:r>
            <a:r>
              <a:rPr lang="es-MX" sz="1867" spc="-7" dirty="0"/>
              <a:t>obtengan </a:t>
            </a:r>
            <a:r>
              <a:rPr lang="es-MX" sz="1867" dirty="0"/>
              <a:t>de la </a:t>
            </a:r>
            <a:r>
              <a:rPr lang="es-MX" sz="1867" spc="3" dirty="0"/>
              <a:t> </a:t>
            </a:r>
            <a:r>
              <a:rPr lang="es-MX" sz="1867" spc="-7" dirty="0"/>
              <a:t>investigación</a:t>
            </a:r>
            <a:r>
              <a:rPr lang="es-MX" sz="1867" spc="3" dirty="0"/>
              <a:t> </a:t>
            </a:r>
            <a:r>
              <a:rPr lang="es-MX" sz="1867" spc="-3" dirty="0"/>
              <a:t>sean</a:t>
            </a:r>
            <a:r>
              <a:rPr lang="es-MX" sz="1867" spc="10" dirty="0"/>
              <a:t> </a:t>
            </a:r>
            <a:r>
              <a:rPr lang="es-MX" sz="1867" dirty="0"/>
              <a:t>nulas</a:t>
            </a:r>
            <a:r>
              <a:rPr lang="es-MX" sz="1867" spc="-23" dirty="0"/>
              <a:t> </a:t>
            </a:r>
            <a:r>
              <a:rPr lang="es-MX" sz="1867" dirty="0"/>
              <a:t>a</a:t>
            </a:r>
            <a:r>
              <a:rPr lang="es-MX" sz="1867" spc="7" dirty="0"/>
              <a:t> </a:t>
            </a:r>
            <a:r>
              <a:rPr lang="es-MX" sz="1867" spc="-10" dirty="0"/>
              <a:t>efectos</a:t>
            </a:r>
            <a:r>
              <a:rPr lang="es-MX" sz="1867" spc="20" dirty="0"/>
              <a:t> </a:t>
            </a:r>
            <a:r>
              <a:rPr lang="es-MX" sz="1867" dirty="0"/>
              <a:t>del</a:t>
            </a:r>
            <a:r>
              <a:rPr lang="es-MX" sz="1867" spc="-3" dirty="0"/>
              <a:t> procedimiento</a:t>
            </a:r>
            <a:r>
              <a:rPr lang="es-MX" sz="1867" spc="-13" dirty="0"/>
              <a:t> </a:t>
            </a:r>
            <a:r>
              <a:rPr lang="es-MX" sz="1867" dirty="0"/>
              <a:t>penal.</a:t>
            </a:r>
          </a:p>
        </p:txBody>
      </p:sp>
      <p:sp>
        <p:nvSpPr>
          <p:cNvPr id="5" name="CuadroTexto 4">
            <a:extLst>
              <a:ext uri="{FF2B5EF4-FFF2-40B4-BE49-F238E27FC236}">
                <a16:creationId xmlns:a16="http://schemas.microsoft.com/office/drawing/2014/main" id="{4D6D5427-603C-44A6-B3C6-DB17A326C7BD}"/>
              </a:ext>
            </a:extLst>
          </p:cNvPr>
          <p:cNvSpPr txBox="1"/>
          <p:nvPr/>
        </p:nvSpPr>
        <p:spPr>
          <a:xfrm>
            <a:off x="621550" y="613677"/>
            <a:ext cx="7733143" cy="830997"/>
          </a:xfrm>
          <a:prstGeom prst="rect">
            <a:avLst/>
          </a:prstGeom>
          <a:noFill/>
        </p:spPr>
        <p:txBody>
          <a:bodyPr wrap="none" rtlCol="0">
            <a:spAutoFit/>
          </a:bodyPr>
          <a:lstStyle/>
          <a:p>
            <a:r>
              <a:rPr lang="es-MX" sz="2933" b="1" dirty="0">
                <a:solidFill>
                  <a:srgbClr val="17A59C"/>
                </a:solidFill>
                <a:latin typeface="Saira Light" pitchFamily="2" charset="77"/>
                <a:cs typeface="Arial" charset="0"/>
              </a:rPr>
              <a:t>INVESTIGACIONES DE DENUNCIAS O SOSPECHAS</a:t>
            </a:r>
            <a:endParaRPr lang="es-MX" sz="2933" b="1" dirty="0">
              <a:solidFill>
                <a:srgbClr val="17A59C"/>
              </a:solidFill>
              <a:latin typeface="Saira Light"/>
            </a:endParaRPr>
          </a:p>
          <a:p>
            <a:endParaRPr lang="es-MX" sz="1867" dirty="0">
              <a:solidFill>
                <a:schemeClr val="bg1"/>
              </a:solidFill>
            </a:endParaRPr>
          </a:p>
        </p:txBody>
      </p:sp>
    </p:spTree>
    <p:extLst>
      <p:ext uri="{BB962C8B-B14F-4D97-AF65-F5344CB8AC3E}">
        <p14:creationId xmlns:p14="http://schemas.microsoft.com/office/powerpoint/2010/main" val="317977973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ctángulo 1"/>
          <p:cNvSpPr/>
          <p:nvPr/>
        </p:nvSpPr>
        <p:spPr>
          <a:xfrm>
            <a:off x="808378" y="1997839"/>
            <a:ext cx="9836876" cy="2308324"/>
          </a:xfrm>
          <a:prstGeom prst="rect">
            <a:avLst/>
          </a:prstGeom>
        </p:spPr>
        <p:txBody>
          <a:bodyPr wrap="square">
            <a:spAutoFit/>
          </a:bodyPr>
          <a:lstStyle/>
          <a:p>
            <a:pPr marL="285750" lvl="0" indent="-285750">
              <a:buFont typeface="Arial" panose="020B0604020202020204" pitchFamily="34" charset="0"/>
              <a:buChar char="•"/>
            </a:pPr>
            <a:r>
              <a:rPr lang="es-MX" dirty="0"/>
              <a:t>El documento Canal de Denuncias con los datos de la organización</a:t>
            </a:r>
          </a:p>
          <a:p>
            <a:pPr marL="285750" lvl="0" indent="-285750">
              <a:buFont typeface="Arial" panose="020B0604020202020204" pitchFamily="34" charset="0"/>
              <a:buChar char="•"/>
            </a:pPr>
            <a:r>
              <a:rPr lang="es-MX" dirty="0"/>
              <a:t>El registro de  autorización del Canal de Consultas y Denuncias al órgano de gobierno/similar.</a:t>
            </a:r>
          </a:p>
          <a:p>
            <a:pPr marL="285750" lvl="0" indent="-285750">
              <a:buFont typeface="Arial" panose="020B0604020202020204" pitchFamily="34" charset="0"/>
              <a:buChar char="•"/>
            </a:pPr>
            <a:r>
              <a:rPr lang="es-MX" dirty="0"/>
              <a:t>El registro de la difusión del procedimiento para el uso del canal de consultas y denuncias a todos los empleados de la organización, proveedores y terceros que interactúen con la misma.</a:t>
            </a:r>
          </a:p>
          <a:p>
            <a:pPr marL="285750" lvl="0" indent="-285750">
              <a:buFont typeface="Arial" panose="020B0604020202020204" pitchFamily="34" charset="0"/>
              <a:buChar char="•"/>
            </a:pPr>
            <a:r>
              <a:rPr lang="es-MX" dirty="0"/>
              <a:t>El registro del informe a todos los empleados y proveedores: el correo electrónico y número de teléfono para realizar las consultas y denuncias.</a:t>
            </a:r>
          </a:p>
          <a:p>
            <a:pPr marL="285750" lvl="0" indent="-285750">
              <a:buFont typeface="Arial" panose="020B0604020202020204" pitchFamily="34" charset="0"/>
              <a:buChar char="•"/>
            </a:pPr>
            <a:r>
              <a:rPr lang="es-MX" dirty="0"/>
              <a:t>El registro de la difusión del procedimiento para realizar consultas y denuncias a todos los empleados, proveedores y terceros que interactúen con la misma. </a:t>
            </a:r>
          </a:p>
        </p:txBody>
      </p:sp>
    </p:spTree>
    <p:extLst>
      <p:ext uri="{BB962C8B-B14F-4D97-AF65-F5344CB8AC3E}">
        <p14:creationId xmlns:p14="http://schemas.microsoft.com/office/powerpoint/2010/main" val="368980414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6" name="Google Shape;767;p59">
            <a:extLst>
              <a:ext uri="{FF2B5EF4-FFF2-40B4-BE49-F238E27FC236}">
                <a16:creationId xmlns:a16="http://schemas.microsoft.com/office/drawing/2014/main" id="{E1B32993-74E0-12B3-3A7C-3E819CD3559C}"/>
              </a:ext>
            </a:extLst>
          </p:cNvPr>
          <p:cNvGrpSpPr/>
          <p:nvPr/>
        </p:nvGrpSpPr>
        <p:grpSpPr>
          <a:xfrm>
            <a:off x="6924508" y="2630013"/>
            <a:ext cx="378255" cy="344769"/>
            <a:chOff x="5496623" y="1883987"/>
            <a:chExt cx="378255" cy="344769"/>
          </a:xfrm>
        </p:grpSpPr>
        <p:sp>
          <p:nvSpPr>
            <p:cNvPr id="292" name="Google Shape;768;p59">
              <a:extLst>
                <a:ext uri="{FF2B5EF4-FFF2-40B4-BE49-F238E27FC236}">
                  <a16:creationId xmlns:a16="http://schemas.microsoft.com/office/drawing/2014/main" id="{A31EA3BE-562A-CE20-D59C-973A1E984392}"/>
                </a:ext>
              </a:extLst>
            </p:cNvPr>
            <p:cNvSpPr/>
            <p:nvPr/>
          </p:nvSpPr>
          <p:spPr>
            <a:xfrm>
              <a:off x="5839706" y="2078121"/>
              <a:ext cx="11771" cy="14231"/>
            </a:xfrm>
            <a:custGeom>
              <a:avLst/>
              <a:gdLst/>
              <a:ahLst/>
              <a:cxnLst/>
              <a:rect l="l" t="t" r="r" b="b"/>
              <a:pathLst>
                <a:path w="335" h="405" extrusionOk="0">
                  <a:moveTo>
                    <a:pt x="167" y="0"/>
                  </a:moveTo>
                  <a:cubicBezTo>
                    <a:pt x="72" y="0"/>
                    <a:pt x="1" y="72"/>
                    <a:pt x="1" y="167"/>
                  </a:cubicBezTo>
                  <a:lnTo>
                    <a:pt x="1" y="238"/>
                  </a:lnTo>
                  <a:cubicBezTo>
                    <a:pt x="1" y="334"/>
                    <a:pt x="72" y="405"/>
                    <a:pt x="167" y="405"/>
                  </a:cubicBezTo>
                  <a:cubicBezTo>
                    <a:pt x="239" y="405"/>
                    <a:pt x="334" y="334"/>
                    <a:pt x="334" y="238"/>
                  </a:cubicBezTo>
                  <a:lnTo>
                    <a:pt x="334" y="167"/>
                  </a:lnTo>
                  <a:cubicBezTo>
                    <a:pt x="310" y="72"/>
                    <a:pt x="215"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93" name="Google Shape;769;p59">
              <a:extLst>
                <a:ext uri="{FF2B5EF4-FFF2-40B4-BE49-F238E27FC236}">
                  <a16:creationId xmlns:a16="http://schemas.microsoft.com/office/drawing/2014/main" id="{BA5C8693-04D1-56E2-E53E-585060BD6A56}"/>
                </a:ext>
              </a:extLst>
            </p:cNvPr>
            <p:cNvSpPr/>
            <p:nvPr/>
          </p:nvSpPr>
          <p:spPr>
            <a:xfrm>
              <a:off x="5839706" y="2134166"/>
              <a:ext cx="11771" cy="15109"/>
            </a:xfrm>
            <a:custGeom>
              <a:avLst/>
              <a:gdLst/>
              <a:ahLst/>
              <a:cxnLst/>
              <a:rect l="l" t="t" r="r" b="b"/>
              <a:pathLst>
                <a:path w="335" h="430" extrusionOk="0">
                  <a:moveTo>
                    <a:pt x="167" y="1"/>
                  </a:moveTo>
                  <a:cubicBezTo>
                    <a:pt x="72" y="1"/>
                    <a:pt x="1" y="48"/>
                    <a:pt x="1" y="144"/>
                  </a:cubicBezTo>
                  <a:lnTo>
                    <a:pt x="1" y="287"/>
                  </a:lnTo>
                  <a:cubicBezTo>
                    <a:pt x="1" y="382"/>
                    <a:pt x="72" y="429"/>
                    <a:pt x="167" y="429"/>
                  </a:cubicBezTo>
                  <a:cubicBezTo>
                    <a:pt x="239" y="429"/>
                    <a:pt x="334" y="382"/>
                    <a:pt x="334" y="287"/>
                  </a:cubicBezTo>
                  <a:lnTo>
                    <a:pt x="334" y="120"/>
                  </a:lnTo>
                  <a:cubicBezTo>
                    <a:pt x="310" y="72"/>
                    <a:pt x="215" y="1"/>
                    <a:pt x="16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94" name="Google Shape;770;p59">
              <a:extLst>
                <a:ext uri="{FF2B5EF4-FFF2-40B4-BE49-F238E27FC236}">
                  <a16:creationId xmlns:a16="http://schemas.microsoft.com/office/drawing/2014/main" id="{0E7FF534-2550-0867-655F-9DA4479DE6E8}"/>
                </a:ext>
              </a:extLst>
            </p:cNvPr>
            <p:cNvSpPr/>
            <p:nvPr/>
          </p:nvSpPr>
          <p:spPr>
            <a:xfrm>
              <a:off x="5839706" y="2163470"/>
              <a:ext cx="11771" cy="15074"/>
            </a:xfrm>
            <a:custGeom>
              <a:avLst/>
              <a:gdLst/>
              <a:ahLst/>
              <a:cxnLst/>
              <a:rect l="l" t="t" r="r" b="b"/>
              <a:pathLst>
                <a:path w="335" h="429" extrusionOk="0">
                  <a:moveTo>
                    <a:pt x="167" y="0"/>
                  </a:moveTo>
                  <a:cubicBezTo>
                    <a:pt x="72" y="0"/>
                    <a:pt x="1" y="48"/>
                    <a:pt x="1" y="143"/>
                  </a:cubicBezTo>
                  <a:lnTo>
                    <a:pt x="1" y="286"/>
                  </a:lnTo>
                  <a:cubicBezTo>
                    <a:pt x="1" y="381"/>
                    <a:pt x="72" y="429"/>
                    <a:pt x="167" y="429"/>
                  </a:cubicBezTo>
                  <a:cubicBezTo>
                    <a:pt x="239" y="429"/>
                    <a:pt x="334" y="381"/>
                    <a:pt x="334" y="286"/>
                  </a:cubicBezTo>
                  <a:lnTo>
                    <a:pt x="334" y="167"/>
                  </a:lnTo>
                  <a:cubicBezTo>
                    <a:pt x="310" y="72"/>
                    <a:pt x="215"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95" name="Google Shape;771;p59">
              <a:extLst>
                <a:ext uri="{FF2B5EF4-FFF2-40B4-BE49-F238E27FC236}">
                  <a16:creationId xmlns:a16="http://schemas.microsoft.com/office/drawing/2014/main" id="{49600A88-7904-2618-6E12-A13AA5F1F0F8}"/>
                </a:ext>
              </a:extLst>
            </p:cNvPr>
            <p:cNvSpPr/>
            <p:nvPr/>
          </p:nvSpPr>
          <p:spPr>
            <a:xfrm>
              <a:off x="5839706" y="2104896"/>
              <a:ext cx="11771" cy="15074"/>
            </a:xfrm>
            <a:custGeom>
              <a:avLst/>
              <a:gdLst/>
              <a:ahLst/>
              <a:cxnLst/>
              <a:rect l="l" t="t" r="r" b="b"/>
              <a:pathLst>
                <a:path w="335" h="429" extrusionOk="0">
                  <a:moveTo>
                    <a:pt x="167" y="0"/>
                  </a:moveTo>
                  <a:cubicBezTo>
                    <a:pt x="72" y="0"/>
                    <a:pt x="1" y="48"/>
                    <a:pt x="1" y="143"/>
                  </a:cubicBezTo>
                  <a:lnTo>
                    <a:pt x="1" y="286"/>
                  </a:lnTo>
                  <a:cubicBezTo>
                    <a:pt x="1" y="381"/>
                    <a:pt x="72" y="429"/>
                    <a:pt x="167" y="429"/>
                  </a:cubicBezTo>
                  <a:cubicBezTo>
                    <a:pt x="239" y="429"/>
                    <a:pt x="334" y="381"/>
                    <a:pt x="334" y="286"/>
                  </a:cubicBezTo>
                  <a:lnTo>
                    <a:pt x="334" y="119"/>
                  </a:lnTo>
                  <a:cubicBezTo>
                    <a:pt x="310" y="72"/>
                    <a:pt x="215"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96" name="Google Shape;772;p59">
              <a:extLst>
                <a:ext uri="{FF2B5EF4-FFF2-40B4-BE49-F238E27FC236}">
                  <a16:creationId xmlns:a16="http://schemas.microsoft.com/office/drawing/2014/main" id="{582E1479-A800-A7DE-1F41-594ADFD20A62}"/>
                </a:ext>
              </a:extLst>
            </p:cNvPr>
            <p:cNvSpPr/>
            <p:nvPr/>
          </p:nvSpPr>
          <p:spPr>
            <a:xfrm>
              <a:off x="5834681" y="2193583"/>
              <a:ext cx="15952" cy="14266"/>
            </a:xfrm>
            <a:custGeom>
              <a:avLst/>
              <a:gdLst/>
              <a:ahLst/>
              <a:cxnLst/>
              <a:rect l="l" t="t" r="r" b="b"/>
              <a:pathLst>
                <a:path w="454" h="406" extrusionOk="0">
                  <a:moveTo>
                    <a:pt x="263" y="1"/>
                  </a:moveTo>
                  <a:cubicBezTo>
                    <a:pt x="215" y="1"/>
                    <a:pt x="144" y="24"/>
                    <a:pt x="120" y="96"/>
                  </a:cubicBezTo>
                  <a:cubicBezTo>
                    <a:pt x="72" y="120"/>
                    <a:pt x="1" y="167"/>
                    <a:pt x="25" y="263"/>
                  </a:cubicBezTo>
                  <a:cubicBezTo>
                    <a:pt x="25" y="358"/>
                    <a:pt x="120" y="405"/>
                    <a:pt x="191" y="405"/>
                  </a:cubicBezTo>
                  <a:lnTo>
                    <a:pt x="263" y="405"/>
                  </a:lnTo>
                  <a:cubicBezTo>
                    <a:pt x="358" y="405"/>
                    <a:pt x="429" y="358"/>
                    <a:pt x="429" y="263"/>
                  </a:cubicBezTo>
                  <a:lnTo>
                    <a:pt x="429" y="167"/>
                  </a:lnTo>
                  <a:cubicBezTo>
                    <a:pt x="453" y="48"/>
                    <a:pt x="358" y="1"/>
                    <a:pt x="263"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97" name="Google Shape;773;p59">
              <a:extLst>
                <a:ext uri="{FF2B5EF4-FFF2-40B4-BE49-F238E27FC236}">
                  <a16:creationId xmlns:a16="http://schemas.microsoft.com/office/drawing/2014/main" id="{3E35A496-1F3B-2F9A-EF75-F292887FFF2A}"/>
                </a:ext>
              </a:extLst>
            </p:cNvPr>
            <p:cNvSpPr/>
            <p:nvPr/>
          </p:nvSpPr>
          <p:spPr>
            <a:xfrm>
              <a:off x="5548521" y="2196921"/>
              <a:ext cx="16761" cy="10928"/>
            </a:xfrm>
            <a:custGeom>
              <a:avLst/>
              <a:gdLst/>
              <a:ahLst/>
              <a:cxnLst/>
              <a:rect l="l" t="t" r="r" b="b"/>
              <a:pathLst>
                <a:path w="477" h="311" extrusionOk="0">
                  <a:moveTo>
                    <a:pt x="143" y="1"/>
                  </a:moveTo>
                  <a:cubicBezTo>
                    <a:pt x="48" y="1"/>
                    <a:pt x="0" y="48"/>
                    <a:pt x="0" y="144"/>
                  </a:cubicBezTo>
                  <a:cubicBezTo>
                    <a:pt x="0" y="239"/>
                    <a:pt x="48" y="310"/>
                    <a:pt x="143" y="310"/>
                  </a:cubicBezTo>
                  <a:lnTo>
                    <a:pt x="286" y="310"/>
                  </a:lnTo>
                  <a:cubicBezTo>
                    <a:pt x="381" y="310"/>
                    <a:pt x="429" y="263"/>
                    <a:pt x="429" y="168"/>
                  </a:cubicBezTo>
                  <a:cubicBezTo>
                    <a:pt x="476" y="48"/>
                    <a:pt x="381" y="1"/>
                    <a:pt x="286"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98" name="Google Shape;774;p59">
              <a:extLst>
                <a:ext uri="{FF2B5EF4-FFF2-40B4-BE49-F238E27FC236}">
                  <a16:creationId xmlns:a16="http://schemas.microsoft.com/office/drawing/2014/main" id="{2827A256-660A-36CF-767E-69A1E302501B}"/>
                </a:ext>
              </a:extLst>
            </p:cNvPr>
            <p:cNvSpPr/>
            <p:nvPr/>
          </p:nvSpPr>
          <p:spPr>
            <a:xfrm>
              <a:off x="5663140" y="2196921"/>
              <a:ext cx="16796" cy="10928"/>
            </a:xfrm>
            <a:custGeom>
              <a:avLst/>
              <a:gdLst/>
              <a:ahLst/>
              <a:cxnLst/>
              <a:rect l="l" t="t" r="r" b="b"/>
              <a:pathLst>
                <a:path w="478" h="311" extrusionOk="0">
                  <a:moveTo>
                    <a:pt x="144" y="1"/>
                  </a:moveTo>
                  <a:cubicBezTo>
                    <a:pt x="72" y="1"/>
                    <a:pt x="1" y="48"/>
                    <a:pt x="1" y="144"/>
                  </a:cubicBezTo>
                  <a:cubicBezTo>
                    <a:pt x="1" y="239"/>
                    <a:pt x="72" y="310"/>
                    <a:pt x="144" y="310"/>
                  </a:cubicBezTo>
                  <a:lnTo>
                    <a:pt x="310" y="310"/>
                  </a:lnTo>
                  <a:cubicBezTo>
                    <a:pt x="382" y="310"/>
                    <a:pt x="453" y="263"/>
                    <a:pt x="453" y="168"/>
                  </a:cubicBezTo>
                  <a:cubicBezTo>
                    <a:pt x="477" y="48"/>
                    <a:pt x="429" y="1"/>
                    <a:pt x="310"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99" name="Google Shape;775;p59">
              <a:extLst>
                <a:ext uri="{FF2B5EF4-FFF2-40B4-BE49-F238E27FC236}">
                  <a16:creationId xmlns:a16="http://schemas.microsoft.com/office/drawing/2014/main" id="{0E88F912-AF1E-812C-EA4F-FABDD6BD6862}"/>
                </a:ext>
              </a:extLst>
            </p:cNvPr>
            <p:cNvSpPr/>
            <p:nvPr/>
          </p:nvSpPr>
          <p:spPr>
            <a:xfrm>
              <a:off x="5634714" y="2196921"/>
              <a:ext cx="15917" cy="10928"/>
            </a:xfrm>
            <a:custGeom>
              <a:avLst/>
              <a:gdLst/>
              <a:ahLst/>
              <a:cxnLst/>
              <a:rect l="l" t="t" r="r" b="b"/>
              <a:pathLst>
                <a:path w="453" h="311" extrusionOk="0">
                  <a:moveTo>
                    <a:pt x="167" y="1"/>
                  </a:moveTo>
                  <a:cubicBezTo>
                    <a:pt x="72" y="1"/>
                    <a:pt x="0" y="48"/>
                    <a:pt x="0" y="144"/>
                  </a:cubicBezTo>
                  <a:cubicBezTo>
                    <a:pt x="0" y="239"/>
                    <a:pt x="72" y="310"/>
                    <a:pt x="167" y="310"/>
                  </a:cubicBezTo>
                  <a:lnTo>
                    <a:pt x="310" y="310"/>
                  </a:lnTo>
                  <a:cubicBezTo>
                    <a:pt x="405" y="310"/>
                    <a:pt x="453" y="263"/>
                    <a:pt x="453" y="168"/>
                  </a:cubicBezTo>
                  <a:cubicBezTo>
                    <a:pt x="453" y="48"/>
                    <a:pt x="405" y="1"/>
                    <a:pt x="310"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00" name="Google Shape;776;p59">
              <a:extLst>
                <a:ext uri="{FF2B5EF4-FFF2-40B4-BE49-F238E27FC236}">
                  <a16:creationId xmlns:a16="http://schemas.microsoft.com/office/drawing/2014/main" id="{671A4EC7-A6CE-9378-5E88-BA5B39791B49}"/>
                </a:ext>
              </a:extLst>
            </p:cNvPr>
            <p:cNvSpPr/>
            <p:nvPr/>
          </p:nvSpPr>
          <p:spPr>
            <a:xfrm>
              <a:off x="5577791" y="2196921"/>
              <a:ext cx="16761" cy="10928"/>
            </a:xfrm>
            <a:custGeom>
              <a:avLst/>
              <a:gdLst/>
              <a:ahLst/>
              <a:cxnLst/>
              <a:rect l="l" t="t" r="r" b="b"/>
              <a:pathLst>
                <a:path w="477" h="311" extrusionOk="0">
                  <a:moveTo>
                    <a:pt x="144" y="1"/>
                  </a:moveTo>
                  <a:cubicBezTo>
                    <a:pt x="48" y="1"/>
                    <a:pt x="1" y="48"/>
                    <a:pt x="1" y="144"/>
                  </a:cubicBezTo>
                  <a:cubicBezTo>
                    <a:pt x="1" y="239"/>
                    <a:pt x="48" y="310"/>
                    <a:pt x="144" y="310"/>
                  </a:cubicBezTo>
                  <a:lnTo>
                    <a:pt x="310" y="310"/>
                  </a:lnTo>
                  <a:cubicBezTo>
                    <a:pt x="406" y="310"/>
                    <a:pt x="477" y="263"/>
                    <a:pt x="477" y="168"/>
                  </a:cubicBezTo>
                  <a:cubicBezTo>
                    <a:pt x="429" y="48"/>
                    <a:pt x="382" y="1"/>
                    <a:pt x="286"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01" name="Google Shape;777;p59">
              <a:extLst>
                <a:ext uri="{FF2B5EF4-FFF2-40B4-BE49-F238E27FC236}">
                  <a16:creationId xmlns:a16="http://schemas.microsoft.com/office/drawing/2014/main" id="{E23E45AC-D027-7A4F-B0A1-A7A6DD04A624}"/>
                </a:ext>
              </a:extLst>
            </p:cNvPr>
            <p:cNvSpPr/>
            <p:nvPr/>
          </p:nvSpPr>
          <p:spPr>
            <a:xfrm>
              <a:off x="5605409" y="2196921"/>
              <a:ext cx="16761" cy="10928"/>
            </a:xfrm>
            <a:custGeom>
              <a:avLst/>
              <a:gdLst/>
              <a:ahLst/>
              <a:cxnLst/>
              <a:rect l="l" t="t" r="r" b="b"/>
              <a:pathLst>
                <a:path w="477" h="311" extrusionOk="0">
                  <a:moveTo>
                    <a:pt x="167" y="1"/>
                  </a:moveTo>
                  <a:cubicBezTo>
                    <a:pt x="72" y="1"/>
                    <a:pt x="1" y="48"/>
                    <a:pt x="1" y="144"/>
                  </a:cubicBezTo>
                  <a:cubicBezTo>
                    <a:pt x="1" y="239"/>
                    <a:pt x="72" y="310"/>
                    <a:pt x="167" y="310"/>
                  </a:cubicBezTo>
                  <a:lnTo>
                    <a:pt x="334" y="310"/>
                  </a:lnTo>
                  <a:cubicBezTo>
                    <a:pt x="429" y="310"/>
                    <a:pt x="477" y="263"/>
                    <a:pt x="477" y="168"/>
                  </a:cubicBezTo>
                  <a:cubicBezTo>
                    <a:pt x="453" y="48"/>
                    <a:pt x="405" y="1"/>
                    <a:pt x="310"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02" name="Google Shape;778;p59">
              <a:extLst>
                <a:ext uri="{FF2B5EF4-FFF2-40B4-BE49-F238E27FC236}">
                  <a16:creationId xmlns:a16="http://schemas.microsoft.com/office/drawing/2014/main" id="{29018B86-DC21-C43B-E5FF-ED580BC690F3}"/>
                </a:ext>
              </a:extLst>
            </p:cNvPr>
            <p:cNvSpPr/>
            <p:nvPr/>
          </p:nvSpPr>
          <p:spPr>
            <a:xfrm>
              <a:off x="5692445" y="2196921"/>
              <a:ext cx="16761" cy="10928"/>
            </a:xfrm>
            <a:custGeom>
              <a:avLst/>
              <a:gdLst/>
              <a:ahLst/>
              <a:cxnLst/>
              <a:rect l="l" t="t" r="r" b="b"/>
              <a:pathLst>
                <a:path w="477" h="311" extrusionOk="0">
                  <a:moveTo>
                    <a:pt x="143" y="1"/>
                  </a:moveTo>
                  <a:cubicBezTo>
                    <a:pt x="72" y="1"/>
                    <a:pt x="0" y="48"/>
                    <a:pt x="0" y="144"/>
                  </a:cubicBezTo>
                  <a:cubicBezTo>
                    <a:pt x="0" y="239"/>
                    <a:pt x="72" y="310"/>
                    <a:pt x="143" y="310"/>
                  </a:cubicBezTo>
                  <a:lnTo>
                    <a:pt x="310" y="310"/>
                  </a:lnTo>
                  <a:cubicBezTo>
                    <a:pt x="358" y="310"/>
                    <a:pt x="453" y="263"/>
                    <a:pt x="453" y="191"/>
                  </a:cubicBezTo>
                  <a:cubicBezTo>
                    <a:pt x="477" y="72"/>
                    <a:pt x="381" y="1"/>
                    <a:pt x="310"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03" name="Google Shape;779;p59">
              <a:extLst>
                <a:ext uri="{FF2B5EF4-FFF2-40B4-BE49-F238E27FC236}">
                  <a16:creationId xmlns:a16="http://schemas.microsoft.com/office/drawing/2014/main" id="{EACAC432-0DB7-71F4-F689-25C95671AD9C}"/>
                </a:ext>
              </a:extLst>
            </p:cNvPr>
            <p:cNvSpPr/>
            <p:nvPr/>
          </p:nvSpPr>
          <p:spPr>
            <a:xfrm>
              <a:off x="5808750" y="2196921"/>
              <a:ext cx="15917" cy="10928"/>
            </a:xfrm>
            <a:custGeom>
              <a:avLst/>
              <a:gdLst/>
              <a:ahLst/>
              <a:cxnLst/>
              <a:rect l="l" t="t" r="r" b="b"/>
              <a:pathLst>
                <a:path w="453" h="311" extrusionOk="0">
                  <a:moveTo>
                    <a:pt x="143" y="1"/>
                  </a:moveTo>
                  <a:cubicBezTo>
                    <a:pt x="48" y="1"/>
                    <a:pt x="0" y="48"/>
                    <a:pt x="0" y="144"/>
                  </a:cubicBezTo>
                  <a:cubicBezTo>
                    <a:pt x="0" y="239"/>
                    <a:pt x="48" y="310"/>
                    <a:pt x="143" y="310"/>
                  </a:cubicBezTo>
                  <a:lnTo>
                    <a:pt x="286" y="310"/>
                  </a:lnTo>
                  <a:cubicBezTo>
                    <a:pt x="358" y="310"/>
                    <a:pt x="453" y="263"/>
                    <a:pt x="453" y="191"/>
                  </a:cubicBezTo>
                  <a:cubicBezTo>
                    <a:pt x="453" y="72"/>
                    <a:pt x="382" y="1"/>
                    <a:pt x="286"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04" name="Google Shape;780;p59">
              <a:extLst>
                <a:ext uri="{FF2B5EF4-FFF2-40B4-BE49-F238E27FC236}">
                  <a16:creationId xmlns:a16="http://schemas.microsoft.com/office/drawing/2014/main" id="{520D6BD3-107F-6885-7652-754FF5B156A1}"/>
                </a:ext>
              </a:extLst>
            </p:cNvPr>
            <p:cNvSpPr/>
            <p:nvPr/>
          </p:nvSpPr>
          <p:spPr>
            <a:xfrm>
              <a:off x="5779445" y="2196921"/>
              <a:ext cx="16796" cy="10928"/>
            </a:xfrm>
            <a:custGeom>
              <a:avLst/>
              <a:gdLst/>
              <a:ahLst/>
              <a:cxnLst/>
              <a:rect l="l" t="t" r="r" b="b"/>
              <a:pathLst>
                <a:path w="478" h="311" extrusionOk="0">
                  <a:moveTo>
                    <a:pt x="144" y="1"/>
                  </a:moveTo>
                  <a:cubicBezTo>
                    <a:pt x="49" y="1"/>
                    <a:pt x="1" y="48"/>
                    <a:pt x="1" y="144"/>
                  </a:cubicBezTo>
                  <a:cubicBezTo>
                    <a:pt x="1" y="239"/>
                    <a:pt x="49" y="310"/>
                    <a:pt x="144" y="310"/>
                  </a:cubicBezTo>
                  <a:lnTo>
                    <a:pt x="287" y="310"/>
                  </a:lnTo>
                  <a:cubicBezTo>
                    <a:pt x="382" y="310"/>
                    <a:pt x="453" y="263"/>
                    <a:pt x="453" y="168"/>
                  </a:cubicBezTo>
                  <a:cubicBezTo>
                    <a:pt x="477" y="48"/>
                    <a:pt x="382" y="1"/>
                    <a:pt x="28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05" name="Google Shape;781;p59">
              <a:extLst>
                <a:ext uri="{FF2B5EF4-FFF2-40B4-BE49-F238E27FC236}">
                  <a16:creationId xmlns:a16="http://schemas.microsoft.com/office/drawing/2014/main" id="{BBCA7EAC-38A6-0023-05BF-D5463226DC6B}"/>
                </a:ext>
              </a:extLst>
            </p:cNvPr>
            <p:cNvSpPr/>
            <p:nvPr/>
          </p:nvSpPr>
          <p:spPr>
            <a:xfrm>
              <a:off x="5721714" y="2196921"/>
              <a:ext cx="15952" cy="10928"/>
            </a:xfrm>
            <a:custGeom>
              <a:avLst/>
              <a:gdLst/>
              <a:ahLst/>
              <a:cxnLst/>
              <a:rect l="l" t="t" r="r" b="b"/>
              <a:pathLst>
                <a:path w="454" h="311" extrusionOk="0">
                  <a:moveTo>
                    <a:pt x="144" y="1"/>
                  </a:moveTo>
                  <a:cubicBezTo>
                    <a:pt x="72" y="1"/>
                    <a:pt x="1" y="48"/>
                    <a:pt x="1" y="144"/>
                  </a:cubicBezTo>
                  <a:cubicBezTo>
                    <a:pt x="1" y="239"/>
                    <a:pt x="72" y="310"/>
                    <a:pt x="144" y="310"/>
                  </a:cubicBezTo>
                  <a:lnTo>
                    <a:pt x="310" y="310"/>
                  </a:lnTo>
                  <a:cubicBezTo>
                    <a:pt x="382" y="310"/>
                    <a:pt x="453" y="263"/>
                    <a:pt x="453" y="168"/>
                  </a:cubicBezTo>
                  <a:cubicBezTo>
                    <a:pt x="453" y="48"/>
                    <a:pt x="382" y="1"/>
                    <a:pt x="310"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06" name="Google Shape;782;p59">
              <a:extLst>
                <a:ext uri="{FF2B5EF4-FFF2-40B4-BE49-F238E27FC236}">
                  <a16:creationId xmlns:a16="http://schemas.microsoft.com/office/drawing/2014/main" id="{50C02928-0A14-636A-7BAF-C4D4E95D7C47}"/>
                </a:ext>
              </a:extLst>
            </p:cNvPr>
            <p:cNvSpPr/>
            <p:nvPr/>
          </p:nvSpPr>
          <p:spPr>
            <a:xfrm>
              <a:off x="5750176" y="2196921"/>
              <a:ext cx="16761" cy="10928"/>
            </a:xfrm>
            <a:custGeom>
              <a:avLst/>
              <a:gdLst/>
              <a:ahLst/>
              <a:cxnLst/>
              <a:rect l="l" t="t" r="r" b="b"/>
              <a:pathLst>
                <a:path w="477" h="311" extrusionOk="0">
                  <a:moveTo>
                    <a:pt x="143" y="1"/>
                  </a:moveTo>
                  <a:cubicBezTo>
                    <a:pt x="48" y="1"/>
                    <a:pt x="0" y="48"/>
                    <a:pt x="0" y="144"/>
                  </a:cubicBezTo>
                  <a:cubicBezTo>
                    <a:pt x="0" y="239"/>
                    <a:pt x="48" y="310"/>
                    <a:pt x="143" y="310"/>
                  </a:cubicBezTo>
                  <a:lnTo>
                    <a:pt x="334" y="310"/>
                  </a:lnTo>
                  <a:cubicBezTo>
                    <a:pt x="405" y="310"/>
                    <a:pt x="477" y="263"/>
                    <a:pt x="477" y="168"/>
                  </a:cubicBezTo>
                  <a:cubicBezTo>
                    <a:pt x="477" y="48"/>
                    <a:pt x="382" y="1"/>
                    <a:pt x="286"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07" name="Google Shape;783;p59">
              <a:extLst>
                <a:ext uri="{FF2B5EF4-FFF2-40B4-BE49-F238E27FC236}">
                  <a16:creationId xmlns:a16="http://schemas.microsoft.com/office/drawing/2014/main" id="{F86C14B7-8328-F2A9-BD4F-37637E73DF6D}"/>
                </a:ext>
              </a:extLst>
            </p:cNvPr>
            <p:cNvSpPr/>
            <p:nvPr/>
          </p:nvSpPr>
          <p:spPr>
            <a:xfrm>
              <a:off x="5520903" y="2193372"/>
              <a:ext cx="15074" cy="13633"/>
            </a:xfrm>
            <a:custGeom>
              <a:avLst/>
              <a:gdLst/>
              <a:ahLst/>
              <a:cxnLst/>
              <a:rect l="l" t="t" r="r" b="b"/>
              <a:pathLst>
                <a:path w="429" h="388" extrusionOk="0">
                  <a:moveTo>
                    <a:pt x="191" y="0"/>
                  </a:moveTo>
                  <a:cubicBezTo>
                    <a:pt x="176" y="0"/>
                    <a:pt x="160" y="2"/>
                    <a:pt x="143" y="7"/>
                  </a:cubicBezTo>
                  <a:cubicBezTo>
                    <a:pt x="72" y="7"/>
                    <a:pt x="0" y="102"/>
                    <a:pt x="0" y="149"/>
                  </a:cubicBezTo>
                  <a:lnTo>
                    <a:pt x="0" y="245"/>
                  </a:lnTo>
                  <a:cubicBezTo>
                    <a:pt x="0" y="340"/>
                    <a:pt x="72" y="388"/>
                    <a:pt x="143" y="388"/>
                  </a:cubicBezTo>
                  <a:lnTo>
                    <a:pt x="238" y="388"/>
                  </a:lnTo>
                  <a:cubicBezTo>
                    <a:pt x="334" y="388"/>
                    <a:pt x="381" y="340"/>
                    <a:pt x="381" y="245"/>
                  </a:cubicBezTo>
                  <a:cubicBezTo>
                    <a:pt x="429" y="173"/>
                    <a:pt x="381" y="126"/>
                    <a:pt x="334" y="102"/>
                  </a:cubicBezTo>
                  <a:cubicBezTo>
                    <a:pt x="314" y="43"/>
                    <a:pt x="262" y="0"/>
                    <a:pt x="19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08" name="Google Shape;784;p59">
              <a:extLst>
                <a:ext uri="{FF2B5EF4-FFF2-40B4-BE49-F238E27FC236}">
                  <a16:creationId xmlns:a16="http://schemas.microsoft.com/office/drawing/2014/main" id="{788D85DD-C468-8D58-EB5E-AF55D2193D38}"/>
                </a:ext>
              </a:extLst>
            </p:cNvPr>
            <p:cNvSpPr/>
            <p:nvPr/>
          </p:nvSpPr>
          <p:spPr>
            <a:xfrm>
              <a:off x="5521747" y="2104896"/>
              <a:ext cx="11736" cy="15074"/>
            </a:xfrm>
            <a:custGeom>
              <a:avLst/>
              <a:gdLst/>
              <a:ahLst/>
              <a:cxnLst/>
              <a:rect l="l" t="t" r="r" b="b"/>
              <a:pathLst>
                <a:path w="334" h="429" extrusionOk="0">
                  <a:moveTo>
                    <a:pt x="167" y="0"/>
                  </a:moveTo>
                  <a:cubicBezTo>
                    <a:pt x="72" y="0"/>
                    <a:pt x="0" y="48"/>
                    <a:pt x="0" y="143"/>
                  </a:cubicBezTo>
                  <a:lnTo>
                    <a:pt x="0" y="286"/>
                  </a:lnTo>
                  <a:cubicBezTo>
                    <a:pt x="0" y="381"/>
                    <a:pt x="72" y="429"/>
                    <a:pt x="167" y="429"/>
                  </a:cubicBezTo>
                  <a:cubicBezTo>
                    <a:pt x="238" y="429"/>
                    <a:pt x="334" y="381"/>
                    <a:pt x="334" y="286"/>
                  </a:cubicBezTo>
                  <a:lnTo>
                    <a:pt x="334" y="119"/>
                  </a:lnTo>
                  <a:cubicBezTo>
                    <a:pt x="310" y="72"/>
                    <a:pt x="238"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09" name="Google Shape;785;p59">
              <a:extLst>
                <a:ext uri="{FF2B5EF4-FFF2-40B4-BE49-F238E27FC236}">
                  <a16:creationId xmlns:a16="http://schemas.microsoft.com/office/drawing/2014/main" id="{86D6EFDB-00E9-A1C3-E9CD-4809B8E17029}"/>
                </a:ext>
              </a:extLst>
            </p:cNvPr>
            <p:cNvSpPr/>
            <p:nvPr/>
          </p:nvSpPr>
          <p:spPr>
            <a:xfrm>
              <a:off x="5521747" y="2163470"/>
              <a:ext cx="11736" cy="15074"/>
            </a:xfrm>
            <a:custGeom>
              <a:avLst/>
              <a:gdLst/>
              <a:ahLst/>
              <a:cxnLst/>
              <a:rect l="l" t="t" r="r" b="b"/>
              <a:pathLst>
                <a:path w="334" h="429" extrusionOk="0">
                  <a:moveTo>
                    <a:pt x="167" y="0"/>
                  </a:moveTo>
                  <a:cubicBezTo>
                    <a:pt x="72" y="0"/>
                    <a:pt x="0" y="48"/>
                    <a:pt x="0" y="143"/>
                  </a:cubicBezTo>
                  <a:lnTo>
                    <a:pt x="0" y="286"/>
                  </a:lnTo>
                  <a:cubicBezTo>
                    <a:pt x="0" y="381"/>
                    <a:pt x="72" y="429"/>
                    <a:pt x="167" y="429"/>
                  </a:cubicBezTo>
                  <a:cubicBezTo>
                    <a:pt x="238" y="429"/>
                    <a:pt x="334" y="381"/>
                    <a:pt x="334" y="286"/>
                  </a:cubicBezTo>
                  <a:lnTo>
                    <a:pt x="334" y="167"/>
                  </a:lnTo>
                  <a:cubicBezTo>
                    <a:pt x="310" y="72"/>
                    <a:pt x="238"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10" name="Google Shape;786;p59">
              <a:extLst>
                <a:ext uri="{FF2B5EF4-FFF2-40B4-BE49-F238E27FC236}">
                  <a16:creationId xmlns:a16="http://schemas.microsoft.com/office/drawing/2014/main" id="{869099D4-3083-03CD-B684-30B13CD793B2}"/>
                </a:ext>
              </a:extLst>
            </p:cNvPr>
            <p:cNvSpPr/>
            <p:nvPr/>
          </p:nvSpPr>
          <p:spPr>
            <a:xfrm>
              <a:off x="5521747" y="2134166"/>
              <a:ext cx="11736" cy="15109"/>
            </a:xfrm>
            <a:custGeom>
              <a:avLst/>
              <a:gdLst/>
              <a:ahLst/>
              <a:cxnLst/>
              <a:rect l="l" t="t" r="r" b="b"/>
              <a:pathLst>
                <a:path w="334" h="430" extrusionOk="0">
                  <a:moveTo>
                    <a:pt x="167" y="1"/>
                  </a:moveTo>
                  <a:cubicBezTo>
                    <a:pt x="72" y="1"/>
                    <a:pt x="0" y="48"/>
                    <a:pt x="0" y="144"/>
                  </a:cubicBezTo>
                  <a:lnTo>
                    <a:pt x="0" y="287"/>
                  </a:lnTo>
                  <a:cubicBezTo>
                    <a:pt x="0" y="382"/>
                    <a:pt x="72" y="429"/>
                    <a:pt x="167" y="429"/>
                  </a:cubicBezTo>
                  <a:cubicBezTo>
                    <a:pt x="238" y="429"/>
                    <a:pt x="334" y="382"/>
                    <a:pt x="334" y="287"/>
                  </a:cubicBezTo>
                  <a:lnTo>
                    <a:pt x="334" y="120"/>
                  </a:lnTo>
                  <a:cubicBezTo>
                    <a:pt x="310" y="72"/>
                    <a:pt x="238" y="1"/>
                    <a:pt x="16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11" name="Google Shape;787;p59">
              <a:extLst>
                <a:ext uri="{FF2B5EF4-FFF2-40B4-BE49-F238E27FC236}">
                  <a16:creationId xmlns:a16="http://schemas.microsoft.com/office/drawing/2014/main" id="{C160421E-8259-26F2-7EF5-F80564911753}"/>
                </a:ext>
              </a:extLst>
            </p:cNvPr>
            <p:cNvSpPr/>
            <p:nvPr/>
          </p:nvSpPr>
          <p:spPr>
            <a:xfrm>
              <a:off x="5521747" y="2078121"/>
              <a:ext cx="11736" cy="14231"/>
            </a:xfrm>
            <a:custGeom>
              <a:avLst/>
              <a:gdLst/>
              <a:ahLst/>
              <a:cxnLst/>
              <a:rect l="l" t="t" r="r" b="b"/>
              <a:pathLst>
                <a:path w="334" h="405" extrusionOk="0">
                  <a:moveTo>
                    <a:pt x="167" y="0"/>
                  </a:moveTo>
                  <a:cubicBezTo>
                    <a:pt x="72" y="0"/>
                    <a:pt x="0" y="72"/>
                    <a:pt x="0" y="167"/>
                  </a:cubicBezTo>
                  <a:lnTo>
                    <a:pt x="0" y="238"/>
                  </a:lnTo>
                  <a:cubicBezTo>
                    <a:pt x="0" y="334"/>
                    <a:pt x="72" y="405"/>
                    <a:pt x="167" y="405"/>
                  </a:cubicBezTo>
                  <a:cubicBezTo>
                    <a:pt x="238" y="405"/>
                    <a:pt x="334" y="334"/>
                    <a:pt x="334" y="238"/>
                  </a:cubicBezTo>
                  <a:lnTo>
                    <a:pt x="334" y="167"/>
                  </a:lnTo>
                  <a:cubicBezTo>
                    <a:pt x="310" y="72"/>
                    <a:pt x="238"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12" name="Google Shape;788;p59">
              <a:extLst>
                <a:ext uri="{FF2B5EF4-FFF2-40B4-BE49-F238E27FC236}">
                  <a16:creationId xmlns:a16="http://schemas.microsoft.com/office/drawing/2014/main" id="{56EFFAB5-EAB5-B919-A65D-B6D4C0FF1A93}"/>
                </a:ext>
              </a:extLst>
            </p:cNvPr>
            <p:cNvSpPr/>
            <p:nvPr/>
          </p:nvSpPr>
          <p:spPr>
            <a:xfrm>
              <a:off x="5496623" y="1883987"/>
              <a:ext cx="378255" cy="344769"/>
            </a:xfrm>
            <a:custGeom>
              <a:avLst/>
              <a:gdLst/>
              <a:ahLst/>
              <a:cxnLst/>
              <a:rect l="l" t="t" r="r" b="b"/>
              <a:pathLst>
                <a:path w="10765" h="9812" extrusionOk="0">
                  <a:moveTo>
                    <a:pt x="6050" y="334"/>
                  </a:moveTo>
                  <a:cubicBezTo>
                    <a:pt x="6359" y="334"/>
                    <a:pt x="6550" y="572"/>
                    <a:pt x="6550" y="834"/>
                  </a:cubicBezTo>
                  <a:lnTo>
                    <a:pt x="6550" y="1667"/>
                  </a:lnTo>
                  <a:lnTo>
                    <a:pt x="4168" y="1667"/>
                  </a:lnTo>
                  <a:lnTo>
                    <a:pt x="4168" y="834"/>
                  </a:lnTo>
                  <a:cubicBezTo>
                    <a:pt x="4168" y="524"/>
                    <a:pt x="4406" y="334"/>
                    <a:pt x="4716" y="334"/>
                  </a:cubicBezTo>
                  <a:close/>
                  <a:moveTo>
                    <a:pt x="5883" y="5358"/>
                  </a:moveTo>
                  <a:lnTo>
                    <a:pt x="5883" y="5859"/>
                  </a:lnTo>
                  <a:cubicBezTo>
                    <a:pt x="5883" y="5954"/>
                    <a:pt x="5788" y="6049"/>
                    <a:pt x="5692" y="6049"/>
                  </a:cubicBezTo>
                  <a:lnTo>
                    <a:pt x="5049" y="6049"/>
                  </a:lnTo>
                  <a:cubicBezTo>
                    <a:pt x="4954" y="6049"/>
                    <a:pt x="4859" y="5954"/>
                    <a:pt x="4859" y="5859"/>
                  </a:cubicBezTo>
                  <a:lnTo>
                    <a:pt x="4859" y="5358"/>
                  </a:lnTo>
                  <a:close/>
                  <a:moveTo>
                    <a:pt x="10431" y="2001"/>
                  </a:moveTo>
                  <a:lnTo>
                    <a:pt x="10431" y="3834"/>
                  </a:lnTo>
                  <a:cubicBezTo>
                    <a:pt x="10431" y="4501"/>
                    <a:pt x="9884" y="5025"/>
                    <a:pt x="9241" y="5025"/>
                  </a:cubicBezTo>
                  <a:lnTo>
                    <a:pt x="8407" y="5025"/>
                  </a:lnTo>
                  <a:cubicBezTo>
                    <a:pt x="8312" y="5025"/>
                    <a:pt x="8264" y="5097"/>
                    <a:pt x="8264" y="5168"/>
                  </a:cubicBezTo>
                  <a:cubicBezTo>
                    <a:pt x="8264" y="5263"/>
                    <a:pt x="8312" y="5358"/>
                    <a:pt x="8407" y="5358"/>
                  </a:cubicBezTo>
                  <a:lnTo>
                    <a:pt x="9241" y="5358"/>
                  </a:lnTo>
                  <a:cubicBezTo>
                    <a:pt x="9717" y="5358"/>
                    <a:pt x="10169" y="5120"/>
                    <a:pt x="10431" y="4763"/>
                  </a:cubicBezTo>
                  <a:lnTo>
                    <a:pt x="10431" y="9550"/>
                  </a:lnTo>
                  <a:lnTo>
                    <a:pt x="334" y="9550"/>
                  </a:lnTo>
                  <a:lnTo>
                    <a:pt x="334" y="4763"/>
                  </a:lnTo>
                  <a:cubicBezTo>
                    <a:pt x="596" y="5120"/>
                    <a:pt x="1049" y="5358"/>
                    <a:pt x="1525" y="5358"/>
                  </a:cubicBezTo>
                  <a:lnTo>
                    <a:pt x="4573" y="5358"/>
                  </a:lnTo>
                  <a:lnTo>
                    <a:pt x="4573" y="5882"/>
                  </a:lnTo>
                  <a:cubicBezTo>
                    <a:pt x="4573" y="6168"/>
                    <a:pt x="4764" y="6406"/>
                    <a:pt x="5073" y="6406"/>
                  </a:cubicBezTo>
                  <a:lnTo>
                    <a:pt x="5716" y="6406"/>
                  </a:lnTo>
                  <a:cubicBezTo>
                    <a:pt x="6002" y="6406"/>
                    <a:pt x="6240" y="6192"/>
                    <a:pt x="6240" y="5882"/>
                  </a:cubicBezTo>
                  <a:lnTo>
                    <a:pt x="6240" y="5358"/>
                  </a:lnTo>
                  <a:lnTo>
                    <a:pt x="7669" y="5358"/>
                  </a:lnTo>
                  <a:cubicBezTo>
                    <a:pt x="7740" y="5358"/>
                    <a:pt x="7812" y="5287"/>
                    <a:pt x="7812" y="5216"/>
                  </a:cubicBezTo>
                  <a:cubicBezTo>
                    <a:pt x="7812" y="5120"/>
                    <a:pt x="7740" y="5025"/>
                    <a:pt x="7669" y="5025"/>
                  </a:cubicBezTo>
                  <a:lnTo>
                    <a:pt x="1549" y="5025"/>
                  </a:lnTo>
                  <a:cubicBezTo>
                    <a:pt x="906" y="5025"/>
                    <a:pt x="358" y="4501"/>
                    <a:pt x="358" y="3834"/>
                  </a:cubicBezTo>
                  <a:lnTo>
                    <a:pt x="358" y="2001"/>
                  </a:lnTo>
                  <a:lnTo>
                    <a:pt x="715" y="2001"/>
                  </a:lnTo>
                  <a:lnTo>
                    <a:pt x="715" y="2072"/>
                  </a:lnTo>
                  <a:cubicBezTo>
                    <a:pt x="715" y="2167"/>
                    <a:pt x="787" y="2239"/>
                    <a:pt x="882" y="2239"/>
                  </a:cubicBezTo>
                  <a:cubicBezTo>
                    <a:pt x="953" y="2239"/>
                    <a:pt x="1049" y="2167"/>
                    <a:pt x="1049" y="2072"/>
                  </a:cubicBezTo>
                  <a:lnTo>
                    <a:pt x="1049" y="2001"/>
                  </a:lnTo>
                  <a:lnTo>
                    <a:pt x="9741" y="2001"/>
                  </a:lnTo>
                  <a:lnTo>
                    <a:pt x="9741" y="2072"/>
                  </a:lnTo>
                  <a:cubicBezTo>
                    <a:pt x="9741" y="2167"/>
                    <a:pt x="9812" y="2239"/>
                    <a:pt x="9884" y="2239"/>
                  </a:cubicBezTo>
                  <a:cubicBezTo>
                    <a:pt x="9979" y="2239"/>
                    <a:pt x="10074" y="2167"/>
                    <a:pt x="10074" y="2072"/>
                  </a:cubicBezTo>
                  <a:lnTo>
                    <a:pt x="10074" y="2001"/>
                  </a:lnTo>
                  <a:close/>
                  <a:moveTo>
                    <a:pt x="4692" y="0"/>
                  </a:moveTo>
                  <a:cubicBezTo>
                    <a:pt x="4240" y="0"/>
                    <a:pt x="3859" y="357"/>
                    <a:pt x="3859" y="834"/>
                  </a:cubicBezTo>
                  <a:lnTo>
                    <a:pt x="3859" y="1667"/>
                  </a:lnTo>
                  <a:lnTo>
                    <a:pt x="167" y="1667"/>
                  </a:lnTo>
                  <a:cubicBezTo>
                    <a:pt x="72" y="1667"/>
                    <a:pt x="1" y="1715"/>
                    <a:pt x="1" y="1810"/>
                  </a:cubicBezTo>
                  <a:lnTo>
                    <a:pt x="1" y="9669"/>
                  </a:lnTo>
                  <a:cubicBezTo>
                    <a:pt x="1" y="9764"/>
                    <a:pt x="72" y="9812"/>
                    <a:pt x="167" y="9812"/>
                  </a:cubicBezTo>
                  <a:lnTo>
                    <a:pt x="10551" y="9812"/>
                  </a:lnTo>
                  <a:cubicBezTo>
                    <a:pt x="10646" y="9812"/>
                    <a:pt x="10693" y="9764"/>
                    <a:pt x="10693" y="9669"/>
                  </a:cubicBezTo>
                  <a:lnTo>
                    <a:pt x="10693" y="1810"/>
                  </a:lnTo>
                  <a:cubicBezTo>
                    <a:pt x="10765" y="1763"/>
                    <a:pt x="10670" y="1667"/>
                    <a:pt x="10574" y="1667"/>
                  </a:cubicBezTo>
                  <a:lnTo>
                    <a:pt x="6859" y="1667"/>
                  </a:lnTo>
                  <a:lnTo>
                    <a:pt x="6859" y="834"/>
                  </a:lnTo>
                  <a:cubicBezTo>
                    <a:pt x="6859" y="381"/>
                    <a:pt x="6502" y="0"/>
                    <a:pt x="602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13" name="Google Shape;789;p59">
              <a:extLst>
                <a:ext uri="{FF2B5EF4-FFF2-40B4-BE49-F238E27FC236}">
                  <a16:creationId xmlns:a16="http://schemas.microsoft.com/office/drawing/2014/main" id="{DC7179C8-27EA-E134-AA37-166C2369EB6E}"/>
                </a:ext>
              </a:extLst>
            </p:cNvPr>
            <p:cNvSpPr/>
            <p:nvPr/>
          </p:nvSpPr>
          <p:spPr>
            <a:xfrm>
              <a:off x="5529266" y="2032232"/>
              <a:ext cx="17604" cy="14406"/>
            </a:xfrm>
            <a:custGeom>
              <a:avLst/>
              <a:gdLst/>
              <a:ahLst/>
              <a:cxnLst/>
              <a:rect l="l" t="t" r="r" b="b"/>
              <a:pathLst>
                <a:path w="501" h="410" extrusionOk="0">
                  <a:moveTo>
                    <a:pt x="177" y="1"/>
                  </a:moveTo>
                  <a:cubicBezTo>
                    <a:pt x="132" y="1"/>
                    <a:pt x="86" y="26"/>
                    <a:pt x="72" y="68"/>
                  </a:cubicBezTo>
                  <a:cubicBezTo>
                    <a:pt x="0" y="115"/>
                    <a:pt x="24" y="235"/>
                    <a:pt x="96" y="282"/>
                  </a:cubicBezTo>
                  <a:cubicBezTo>
                    <a:pt x="143" y="306"/>
                    <a:pt x="215" y="354"/>
                    <a:pt x="262" y="401"/>
                  </a:cubicBezTo>
                  <a:cubicBezTo>
                    <a:pt x="285" y="407"/>
                    <a:pt x="307" y="410"/>
                    <a:pt x="329" y="410"/>
                  </a:cubicBezTo>
                  <a:cubicBezTo>
                    <a:pt x="399" y="410"/>
                    <a:pt x="459" y="379"/>
                    <a:pt x="477" y="306"/>
                  </a:cubicBezTo>
                  <a:cubicBezTo>
                    <a:pt x="501" y="211"/>
                    <a:pt x="477" y="115"/>
                    <a:pt x="381" y="92"/>
                  </a:cubicBezTo>
                  <a:cubicBezTo>
                    <a:pt x="358" y="68"/>
                    <a:pt x="310" y="68"/>
                    <a:pt x="262" y="44"/>
                  </a:cubicBezTo>
                  <a:cubicBezTo>
                    <a:pt x="242" y="14"/>
                    <a:pt x="210" y="1"/>
                    <a:pt x="17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14" name="Google Shape;790;p59">
              <a:extLst>
                <a:ext uri="{FF2B5EF4-FFF2-40B4-BE49-F238E27FC236}">
                  <a16:creationId xmlns:a16="http://schemas.microsoft.com/office/drawing/2014/main" id="{DBE4F253-55A8-B510-32A3-46CFEAE77B2C}"/>
                </a:ext>
              </a:extLst>
            </p:cNvPr>
            <p:cNvSpPr/>
            <p:nvPr/>
          </p:nvSpPr>
          <p:spPr>
            <a:xfrm>
              <a:off x="5797049" y="2037959"/>
              <a:ext cx="15917" cy="10893"/>
            </a:xfrm>
            <a:custGeom>
              <a:avLst/>
              <a:gdLst/>
              <a:ahLst/>
              <a:cxnLst/>
              <a:rect l="l" t="t" r="r" b="b"/>
              <a:pathLst>
                <a:path w="453" h="310" extrusionOk="0">
                  <a:moveTo>
                    <a:pt x="143" y="0"/>
                  </a:moveTo>
                  <a:cubicBezTo>
                    <a:pt x="72" y="0"/>
                    <a:pt x="0" y="48"/>
                    <a:pt x="0" y="143"/>
                  </a:cubicBezTo>
                  <a:cubicBezTo>
                    <a:pt x="0" y="238"/>
                    <a:pt x="72" y="310"/>
                    <a:pt x="143" y="310"/>
                  </a:cubicBezTo>
                  <a:lnTo>
                    <a:pt x="310" y="310"/>
                  </a:lnTo>
                  <a:cubicBezTo>
                    <a:pt x="381" y="310"/>
                    <a:pt x="453" y="262"/>
                    <a:pt x="453" y="167"/>
                  </a:cubicBezTo>
                  <a:cubicBezTo>
                    <a:pt x="453" y="48"/>
                    <a:pt x="381" y="0"/>
                    <a:pt x="310"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15" name="Google Shape;791;p59">
              <a:extLst>
                <a:ext uri="{FF2B5EF4-FFF2-40B4-BE49-F238E27FC236}">
                  <a16:creationId xmlns:a16="http://schemas.microsoft.com/office/drawing/2014/main" id="{A39F8BBD-3111-9E97-E88D-1020C20199C4}"/>
                </a:ext>
              </a:extLst>
            </p:cNvPr>
            <p:cNvSpPr/>
            <p:nvPr/>
          </p:nvSpPr>
          <p:spPr>
            <a:xfrm>
              <a:off x="5521747" y="2005317"/>
              <a:ext cx="11736" cy="15917"/>
            </a:xfrm>
            <a:custGeom>
              <a:avLst/>
              <a:gdLst/>
              <a:ahLst/>
              <a:cxnLst/>
              <a:rect l="l" t="t" r="r" b="b"/>
              <a:pathLst>
                <a:path w="334" h="453" extrusionOk="0">
                  <a:moveTo>
                    <a:pt x="167" y="0"/>
                  </a:moveTo>
                  <a:cubicBezTo>
                    <a:pt x="72" y="0"/>
                    <a:pt x="0" y="48"/>
                    <a:pt x="0" y="143"/>
                  </a:cubicBezTo>
                  <a:lnTo>
                    <a:pt x="0" y="286"/>
                  </a:lnTo>
                  <a:cubicBezTo>
                    <a:pt x="0" y="381"/>
                    <a:pt x="72" y="453"/>
                    <a:pt x="167" y="453"/>
                  </a:cubicBezTo>
                  <a:cubicBezTo>
                    <a:pt x="238" y="453"/>
                    <a:pt x="334" y="381"/>
                    <a:pt x="334" y="286"/>
                  </a:cubicBezTo>
                  <a:lnTo>
                    <a:pt x="334" y="119"/>
                  </a:lnTo>
                  <a:cubicBezTo>
                    <a:pt x="310" y="48"/>
                    <a:pt x="238"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16" name="Google Shape;792;p59">
              <a:extLst>
                <a:ext uri="{FF2B5EF4-FFF2-40B4-BE49-F238E27FC236}">
                  <a16:creationId xmlns:a16="http://schemas.microsoft.com/office/drawing/2014/main" id="{2AB7D055-757B-2A44-1A0D-3413964F5139}"/>
                </a:ext>
              </a:extLst>
            </p:cNvPr>
            <p:cNvSpPr/>
            <p:nvPr/>
          </p:nvSpPr>
          <p:spPr>
            <a:xfrm>
              <a:off x="5521747" y="1976012"/>
              <a:ext cx="11736" cy="15952"/>
            </a:xfrm>
            <a:custGeom>
              <a:avLst/>
              <a:gdLst/>
              <a:ahLst/>
              <a:cxnLst/>
              <a:rect l="l" t="t" r="r" b="b"/>
              <a:pathLst>
                <a:path w="334" h="454" extrusionOk="0">
                  <a:moveTo>
                    <a:pt x="167" y="1"/>
                  </a:moveTo>
                  <a:cubicBezTo>
                    <a:pt x="72" y="1"/>
                    <a:pt x="0" y="48"/>
                    <a:pt x="0" y="144"/>
                  </a:cubicBezTo>
                  <a:lnTo>
                    <a:pt x="0" y="287"/>
                  </a:lnTo>
                  <a:cubicBezTo>
                    <a:pt x="0" y="382"/>
                    <a:pt x="72" y="453"/>
                    <a:pt x="167" y="453"/>
                  </a:cubicBezTo>
                  <a:cubicBezTo>
                    <a:pt x="238" y="453"/>
                    <a:pt x="334" y="382"/>
                    <a:pt x="334" y="287"/>
                  </a:cubicBezTo>
                  <a:lnTo>
                    <a:pt x="334" y="144"/>
                  </a:lnTo>
                  <a:cubicBezTo>
                    <a:pt x="310" y="48"/>
                    <a:pt x="238" y="1"/>
                    <a:pt x="16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17" name="Google Shape;793;p59">
              <a:extLst>
                <a:ext uri="{FF2B5EF4-FFF2-40B4-BE49-F238E27FC236}">
                  <a16:creationId xmlns:a16="http://schemas.microsoft.com/office/drawing/2014/main" id="{A1CAE4AD-DD4F-D0E3-DD8C-E2D9ECAD418D}"/>
                </a:ext>
              </a:extLst>
            </p:cNvPr>
            <p:cNvSpPr/>
            <p:nvPr/>
          </p:nvSpPr>
          <p:spPr>
            <a:xfrm>
              <a:off x="5839706" y="1976012"/>
              <a:ext cx="11771" cy="15952"/>
            </a:xfrm>
            <a:custGeom>
              <a:avLst/>
              <a:gdLst/>
              <a:ahLst/>
              <a:cxnLst/>
              <a:rect l="l" t="t" r="r" b="b"/>
              <a:pathLst>
                <a:path w="335" h="454" extrusionOk="0">
                  <a:moveTo>
                    <a:pt x="167" y="1"/>
                  </a:moveTo>
                  <a:cubicBezTo>
                    <a:pt x="72" y="1"/>
                    <a:pt x="1" y="48"/>
                    <a:pt x="1" y="144"/>
                  </a:cubicBezTo>
                  <a:lnTo>
                    <a:pt x="1" y="287"/>
                  </a:lnTo>
                  <a:cubicBezTo>
                    <a:pt x="1" y="382"/>
                    <a:pt x="72" y="453"/>
                    <a:pt x="167" y="453"/>
                  </a:cubicBezTo>
                  <a:cubicBezTo>
                    <a:pt x="239" y="453"/>
                    <a:pt x="334" y="382"/>
                    <a:pt x="334" y="287"/>
                  </a:cubicBezTo>
                  <a:lnTo>
                    <a:pt x="334" y="144"/>
                  </a:lnTo>
                  <a:cubicBezTo>
                    <a:pt x="310" y="48"/>
                    <a:pt x="215" y="1"/>
                    <a:pt x="16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18" name="Google Shape;794;p59">
              <a:extLst>
                <a:ext uri="{FF2B5EF4-FFF2-40B4-BE49-F238E27FC236}">
                  <a16:creationId xmlns:a16="http://schemas.microsoft.com/office/drawing/2014/main" id="{63245FA9-EB2B-13C2-065D-4EEC13702416}"/>
                </a:ext>
              </a:extLst>
            </p:cNvPr>
            <p:cNvSpPr/>
            <p:nvPr/>
          </p:nvSpPr>
          <p:spPr>
            <a:xfrm>
              <a:off x="5839706" y="2005317"/>
              <a:ext cx="11771" cy="15917"/>
            </a:xfrm>
            <a:custGeom>
              <a:avLst/>
              <a:gdLst/>
              <a:ahLst/>
              <a:cxnLst/>
              <a:rect l="l" t="t" r="r" b="b"/>
              <a:pathLst>
                <a:path w="335" h="453" extrusionOk="0">
                  <a:moveTo>
                    <a:pt x="167" y="0"/>
                  </a:moveTo>
                  <a:cubicBezTo>
                    <a:pt x="72" y="0"/>
                    <a:pt x="1" y="48"/>
                    <a:pt x="1" y="143"/>
                  </a:cubicBezTo>
                  <a:lnTo>
                    <a:pt x="1" y="286"/>
                  </a:lnTo>
                  <a:cubicBezTo>
                    <a:pt x="1" y="381"/>
                    <a:pt x="72" y="453"/>
                    <a:pt x="167" y="453"/>
                  </a:cubicBezTo>
                  <a:cubicBezTo>
                    <a:pt x="239" y="453"/>
                    <a:pt x="334" y="381"/>
                    <a:pt x="334" y="286"/>
                  </a:cubicBezTo>
                  <a:lnTo>
                    <a:pt x="334" y="119"/>
                  </a:lnTo>
                  <a:cubicBezTo>
                    <a:pt x="310" y="48"/>
                    <a:pt x="215" y="0"/>
                    <a:pt x="16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19" name="Google Shape;795;p59">
              <a:extLst>
                <a:ext uri="{FF2B5EF4-FFF2-40B4-BE49-F238E27FC236}">
                  <a16:creationId xmlns:a16="http://schemas.microsoft.com/office/drawing/2014/main" id="{BF29A3F6-8CB9-4B6C-A802-78B6F758A59E}"/>
                </a:ext>
              </a:extLst>
            </p:cNvPr>
            <p:cNvSpPr/>
            <p:nvPr/>
          </p:nvSpPr>
          <p:spPr>
            <a:xfrm>
              <a:off x="5825475" y="2032232"/>
              <a:ext cx="16796" cy="14125"/>
            </a:xfrm>
            <a:custGeom>
              <a:avLst/>
              <a:gdLst/>
              <a:ahLst/>
              <a:cxnLst/>
              <a:rect l="l" t="t" r="r" b="b"/>
              <a:pathLst>
                <a:path w="478" h="402" extrusionOk="0">
                  <a:moveTo>
                    <a:pt x="293" y="1"/>
                  </a:moveTo>
                  <a:cubicBezTo>
                    <a:pt x="263" y="1"/>
                    <a:pt x="235" y="14"/>
                    <a:pt x="215" y="44"/>
                  </a:cubicBezTo>
                  <a:cubicBezTo>
                    <a:pt x="167" y="68"/>
                    <a:pt x="144" y="92"/>
                    <a:pt x="96" y="92"/>
                  </a:cubicBezTo>
                  <a:cubicBezTo>
                    <a:pt x="25" y="115"/>
                    <a:pt x="1" y="187"/>
                    <a:pt x="1" y="282"/>
                  </a:cubicBezTo>
                  <a:cubicBezTo>
                    <a:pt x="1" y="354"/>
                    <a:pt x="96" y="401"/>
                    <a:pt x="144" y="401"/>
                  </a:cubicBezTo>
                  <a:lnTo>
                    <a:pt x="215" y="401"/>
                  </a:lnTo>
                  <a:cubicBezTo>
                    <a:pt x="263" y="354"/>
                    <a:pt x="334" y="330"/>
                    <a:pt x="382" y="282"/>
                  </a:cubicBezTo>
                  <a:cubicBezTo>
                    <a:pt x="453" y="211"/>
                    <a:pt x="477" y="115"/>
                    <a:pt x="406" y="68"/>
                  </a:cubicBezTo>
                  <a:cubicBezTo>
                    <a:pt x="378" y="26"/>
                    <a:pt x="334" y="1"/>
                    <a:pt x="293"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20" name="Google Shape;796;p59">
              <a:extLst>
                <a:ext uri="{FF2B5EF4-FFF2-40B4-BE49-F238E27FC236}">
                  <a16:creationId xmlns:a16="http://schemas.microsoft.com/office/drawing/2014/main" id="{EE828F1E-1BEA-56EC-C9AA-B10FC8DCE968}"/>
                </a:ext>
              </a:extLst>
            </p:cNvPr>
            <p:cNvSpPr/>
            <p:nvPr/>
          </p:nvSpPr>
          <p:spPr>
            <a:xfrm>
              <a:off x="5766901" y="2037959"/>
              <a:ext cx="16796" cy="10893"/>
            </a:xfrm>
            <a:custGeom>
              <a:avLst/>
              <a:gdLst/>
              <a:ahLst/>
              <a:cxnLst/>
              <a:rect l="l" t="t" r="r" b="b"/>
              <a:pathLst>
                <a:path w="478" h="310" extrusionOk="0">
                  <a:moveTo>
                    <a:pt x="144" y="0"/>
                  </a:moveTo>
                  <a:cubicBezTo>
                    <a:pt x="48" y="0"/>
                    <a:pt x="1" y="48"/>
                    <a:pt x="1" y="143"/>
                  </a:cubicBezTo>
                  <a:cubicBezTo>
                    <a:pt x="1" y="238"/>
                    <a:pt x="48" y="310"/>
                    <a:pt x="144" y="310"/>
                  </a:cubicBezTo>
                  <a:lnTo>
                    <a:pt x="287" y="310"/>
                  </a:lnTo>
                  <a:cubicBezTo>
                    <a:pt x="382" y="310"/>
                    <a:pt x="453" y="262"/>
                    <a:pt x="453" y="167"/>
                  </a:cubicBezTo>
                  <a:cubicBezTo>
                    <a:pt x="477" y="48"/>
                    <a:pt x="382" y="0"/>
                    <a:pt x="28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21" name="Google Shape;797;p59">
              <a:extLst>
                <a:ext uri="{FF2B5EF4-FFF2-40B4-BE49-F238E27FC236}">
                  <a16:creationId xmlns:a16="http://schemas.microsoft.com/office/drawing/2014/main" id="{4DBFBF3D-06BE-8935-983F-2BAE13335FF4}"/>
                </a:ext>
              </a:extLst>
            </p:cNvPr>
            <p:cNvSpPr/>
            <p:nvPr/>
          </p:nvSpPr>
          <p:spPr>
            <a:xfrm>
              <a:off x="5678214" y="2037959"/>
              <a:ext cx="16761" cy="10893"/>
            </a:xfrm>
            <a:custGeom>
              <a:avLst/>
              <a:gdLst/>
              <a:ahLst/>
              <a:cxnLst/>
              <a:rect l="l" t="t" r="r" b="b"/>
              <a:pathLst>
                <a:path w="477" h="310" extrusionOk="0">
                  <a:moveTo>
                    <a:pt x="143" y="0"/>
                  </a:moveTo>
                  <a:cubicBezTo>
                    <a:pt x="48" y="0"/>
                    <a:pt x="0" y="48"/>
                    <a:pt x="0" y="143"/>
                  </a:cubicBezTo>
                  <a:cubicBezTo>
                    <a:pt x="0" y="238"/>
                    <a:pt x="48" y="310"/>
                    <a:pt x="143" y="310"/>
                  </a:cubicBezTo>
                  <a:lnTo>
                    <a:pt x="286" y="310"/>
                  </a:lnTo>
                  <a:cubicBezTo>
                    <a:pt x="381" y="310"/>
                    <a:pt x="429" y="262"/>
                    <a:pt x="429" y="167"/>
                  </a:cubicBezTo>
                  <a:cubicBezTo>
                    <a:pt x="477" y="48"/>
                    <a:pt x="381" y="0"/>
                    <a:pt x="28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22" name="Google Shape;798;p59">
              <a:extLst>
                <a:ext uri="{FF2B5EF4-FFF2-40B4-BE49-F238E27FC236}">
                  <a16:creationId xmlns:a16="http://schemas.microsoft.com/office/drawing/2014/main" id="{221D6A12-38C2-2C9B-3666-FCF0D346B9D1}"/>
                </a:ext>
              </a:extLst>
            </p:cNvPr>
            <p:cNvSpPr/>
            <p:nvPr/>
          </p:nvSpPr>
          <p:spPr>
            <a:xfrm>
              <a:off x="5708327" y="2037959"/>
              <a:ext cx="15952" cy="10893"/>
            </a:xfrm>
            <a:custGeom>
              <a:avLst/>
              <a:gdLst/>
              <a:ahLst/>
              <a:cxnLst/>
              <a:rect l="l" t="t" r="r" b="b"/>
              <a:pathLst>
                <a:path w="454" h="310" extrusionOk="0">
                  <a:moveTo>
                    <a:pt x="144" y="0"/>
                  </a:moveTo>
                  <a:cubicBezTo>
                    <a:pt x="48" y="0"/>
                    <a:pt x="1" y="48"/>
                    <a:pt x="1" y="143"/>
                  </a:cubicBezTo>
                  <a:cubicBezTo>
                    <a:pt x="1" y="238"/>
                    <a:pt x="48" y="310"/>
                    <a:pt x="144" y="310"/>
                  </a:cubicBezTo>
                  <a:lnTo>
                    <a:pt x="287" y="310"/>
                  </a:lnTo>
                  <a:cubicBezTo>
                    <a:pt x="382" y="310"/>
                    <a:pt x="453" y="262"/>
                    <a:pt x="453" y="167"/>
                  </a:cubicBezTo>
                  <a:cubicBezTo>
                    <a:pt x="453" y="48"/>
                    <a:pt x="382" y="0"/>
                    <a:pt x="28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23" name="Google Shape;799;p59">
              <a:extLst>
                <a:ext uri="{FF2B5EF4-FFF2-40B4-BE49-F238E27FC236}">
                  <a16:creationId xmlns:a16="http://schemas.microsoft.com/office/drawing/2014/main" id="{E76AC61A-E495-9B4E-6BD6-FF09EA8F0103}"/>
                </a:ext>
              </a:extLst>
            </p:cNvPr>
            <p:cNvSpPr/>
            <p:nvPr/>
          </p:nvSpPr>
          <p:spPr>
            <a:xfrm>
              <a:off x="5737631" y="2037959"/>
              <a:ext cx="16761" cy="10893"/>
            </a:xfrm>
            <a:custGeom>
              <a:avLst/>
              <a:gdLst/>
              <a:ahLst/>
              <a:cxnLst/>
              <a:rect l="l" t="t" r="r" b="b"/>
              <a:pathLst>
                <a:path w="477" h="310" extrusionOk="0">
                  <a:moveTo>
                    <a:pt x="143" y="0"/>
                  </a:moveTo>
                  <a:cubicBezTo>
                    <a:pt x="48" y="0"/>
                    <a:pt x="0" y="48"/>
                    <a:pt x="0" y="143"/>
                  </a:cubicBezTo>
                  <a:cubicBezTo>
                    <a:pt x="0" y="238"/>
                    <a:pt x="48" y="310"/>
                    <a:pt x="143" y="310"/>
                  </a:cubicBezTo>
                  <a:lnTo>
                    <a:pt x="334" y="310"/>
                  </a:lnTo>
                  <a:cubicBezTo>
                    <a:pt x="405" y="310"/>
                    <a:pt x="477" y="262"/>
                    <a:pt x="477" y="167"/>
                  </a:cubicBezTo>
                  <a:cubicBezTo>
                    <a:pt x="453" y="48"/>
                    <a:pt x="381" y="0"/>
                    <a:pt x="28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24" name="Google Shape;800;p59">
              <a:extLst>
                <a:ext uri="{FF2B5EF4-FFF2-40B4-BE49-F238E27FC236}">
                  <a16:creationId xmlns:a16="http://schemas.microsoft.com/office/drawing/2014/main" id="{CB39F7D2-C1A9-1007-C312-7ED9232C3BA3}"/>
                </a:ext>
              </a:extLst>
            </p:cNvPr>
            <p:cNvSpPr/>
            <p:nvPr/>
          </p:nvSpPr>
          <p:spPr>
            <a:xfrm>
              <a:off x="5559379" y="2037959"/>
              <a:ext cx="16796" cy="10893"/>
            </a:xfrm>
            <a:custGeom>
              <a:avLst/>
              <a:gdLst/>
              <a:ahLst/>
              <a:cxnLst/>
              <a:rect l="l" t="t" r="r" b="b"/>
              <a:pathLst>
                <a:path w="478" h="310" extrusionOk="0">
                  <a:moveTo>
                    <a:pt x="167" y="0"/>
                  </a:moveTo>
                  <a:cubicBezTo>
                    <a:pt x="72" y="0"/>
                    <a:pt x="1" y="48"/>
                    <a:pt x="1" y="143"/>
                  </a:cubicBezTo>
                  <a:cubicBezTo>
                    <a:pt x="1" y="238"/>
                    <a:pt x="72" y="310"/>
                    <a:pt x="167" y="310"/>
                  </a:cubicBezTo>
                  <a:lnTo>
                    <a:pt x="310" y="310"/>
                  </a:lnTo>
                  <a:cubicBezTo>
                    <a:pt x="382" y="310"/>
                    <a:pt x="453" y="262"/>
                    <a:pt x="453" y="167"/>
                  </a:cubicBezTo>
                  <a:cubicBezTo>
                    <a:pt x="477" y="48"/>
                    <a:pt x="406" y="0"/>
                    <a:pt x="310"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25" name="Google Shape;801;p59">
              <a:extLst>
                <a:ext uri="{FF2B5EF4-FFF2-40B4-BE49-F238E27FC236}">
                  <a16:creationId xmlns:a16="http://schemas.microsoft.com/office/drawing/2014/main" id="{BCDFD514-AA20-DC32-DEAB-FCA94B47DDBF}"/>
                </a:ext>
              </a:extLst>
            </p:cNvPr>
            <p:cNvSpPr/>
            <p:nvPr/>
          </p:nvSpPr>
          <p:spPr>
            <a:xfrm>
              <a:off x="5588684" y="2037959"/>
              <a:ext cx="16761" cy="10893"/>
            </a:xfrm>
            <a:custGeom>
              <a:avLst/>
              <a:gdLst/>
              <a:ahLst/>
              <a:cxnLst/>
              <a:rect l="l" t="t" r="r" b="b"/>
              <a:pathLst>
                <a:path w="477" h="310" extrusionOk="0">
                  <a:moveTo>
                    <a:pt x="167" y="0"/>
                  </a:moveTo>
                  <a:cubicBezTo>
                    <a:pt x="72" y="0"/>
                    <a:pt x="0" y="48"/>
                    <a:pt x="0" y="143"/>
                  </a:cubicBezTo>
                  <a:cubicBezTo>
                    <a:pt x="0" y="238"/>
                    <a:pt x="72" y="310"/>
                    <a:pt x="167" y="310"/>
                  </a:cubicBezTo>
                  <a:lnTo>
                    <a:pt x="310" y="310"/>
                  </a:lnTo>
                  <a:cubicBezTo>
                    <a:pt x="405" y="310"/>
                    <a:pt x="453" y="262"/>
                    <a:pt x="453" y="167"/>
                  </a:cubicBezTo>
                  <a:cubicBezTo>
                    <a:pt x="477" y="48"/>
                    <a:pt x="405" y="0"/>
                    <a:pt x="310"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26" name="Google Shape;802;p59">
              <a:extLst>
                <a:ext uri="{FF2B5EF4-FFF2-40B4-BE49-F238E27FC236}">
                  <a16:creationId xmlns:a16="http://schemas.microsoft.com/office/drawing/2014/main" id="{8A06E6A5-8604-3E3A-2E3D-A84CBDD4DAAE}"/>
                </a:ext>
              </a:extLst>
            </p:cNvPr>
            <p:cNvSpPr/>
            <p:nvPr/>
          </p:nvSpPr>
          <p:spPr>
            <a:xfrm>
              <a:off x="5648909" y="2037959"/>
              <a:ext cx="16796" cy="10893"/>
            </a:xfrm>
            <a:custGeom>
              <a:avLst/>
              <a:gdLst/>
              <a:ahLst/>
              <a:cxnLst/>
              <a:rect l="l" t="t" r="r" b="b"/>
              <a:pathLst>
                <a:path w="478" h="310" extrusionOk="0">
                  <a:moveTo>
                    <a:pt x="144" y="0"/>
                  </a:moveTo>
                  <a:cubicBezTo>
                    <a:pt x="49" y="0"/>
                    <a:pt x="1" y="48"/>
                    <a:pt x="1" y="143"/>
                  </a:cubicBezTo>
                  <a:cubicBezTo>
                    <a:pt x="1" y="238"/>
                    <a:pt x="49" y="310"/>
                    <a:pt x="144" y="310"/>
                  </a:cubicBezTo>
                  <a:lnTo>
                    <a:pt x="287" y="310"/>
                  </a:lnTo>
                  <a:cubicBezTo>
                    <a:pt x="382" y="310"/>
                    <a:pt x="430" y="262"/>
                    <a:pt x="430" y="167"/>
                  </a:cubicBezTo>
                  <a:cubicBezTo>
                    <a:pt x="477" y="48"/>
                    <a:pt x="382" y="0"/>
                    <a:pt x="28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27" name="Google Shape;803;p59">
              <a:extLst>
                <a:ext uri="{FF2B5EF4-FFF2-40B4-BE49-F238E27FC236}">
                  <a16:creationId xmlns:a16="http://schemas.microsoft.com/office/drawing/2014/main" id="{90D898D4-1D40-54A0-BF83-2D48B2ABA4D9}"/>
                </a:ext>
              </a:extLst>
            </p:cNvPr>
            <p:cNvSpPr/>
            <p:nvPr/>
          </p:nvSpPr>
          <p:spPr>
            <a:xfrm>
              <a:off x="5619640" y="2037959"/>
              <a:ext cx="16761" cy="10893"/>
            </a:xfrm>
            <a:custGeom>
              <a:avLst/>
              <a:gdLst/>
              <a:ahLst/>
              <a:cxnLst/>
              <a:rect l="l" t="t" r="r" b="b"/>
              <a:pathLst>
                <a:path w="477" h="310" extrusionOk="0">
                  <a:moveTo>
                    <a:pt x="143" y="0"/>
                  </a:moveTo>
                  <a:cubicBezTo>
                    <a:pt x="48" y="0"/>
                    <a:pt x="0" y="48"/>
                    <a:pt x="0" y="143"/>
                  </a:cubicBezTo>
                  <a:cubicBezTo>
                    <a:pt x="0" y="238"/>
                    <a:pt x="48" y="310"/>
                    <a:pt x="143" y="310"/>
                  </a:cubicBezTo>
                  <a:lnTo>
                    <a:pt x="286" y="310"/>
                  </a:lnTo>
                  <a:cubicBezTo>
                    <a:pt x="358" y="310"/>
                    <a:pt x="429" y="262"/>
                    <a:pt x="429" y="191"/>
                  </a:cubicBezTo>
                  <a:cubicBezTo>
                    <a:pt x="477" y="72"/>
                    <a:pt x="381" y="0"/>
                    <a:pt x="286"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328" name="Google Shape;804;p59">
              <a:extLst>
                <a:ext uri="{FF2B5EF4-FFF2-40B4-BE49-F238E27FC236}">
                  <a16:creationId xmlns:a16="http://schemas.microsoft.com/office/drawing/2014/main" id="{049F6A5E-BA72-AA14-AD67-D5C69C55AFD7}"/>
                </a:ext>
              </a:extLst>
            </p:cNvPr>
            <p:cNvSpPr/>
            <p:nvPr/>
          </p:nvSpPr>
          <p:spPr>
            <a:xfrm>
              <a:off x="5680709" y="2078121"/>
              <a:ext cx="10928" cy="10893"/>
            </a:xfrm>
            <a:custGeom>
              <a:avLst/>
              <a:gdLst/>
              <a:ahLst/>
              <a:cxnLst/>
              <a:rect l="l" t="t" r="r" b="b"/>
              <a:pathLst>
                <a:path w="311" h="310" extrusionOk="0">
                  <a:moveTo>
                    <a:pt x="168" y="0"/>
                  </a:moveTo>
                  <a:cubicBezTo>
                    <a:pt x="72" y="0"/>
                    <a:pt x="1" y="72"/>
                    <a:pt x="1" y="167"/>
                  </a:cubicBezTo>
                  <a:cubicBezTo>
                    <a:pt x="1" y="238"/>
                    <a:pt x="72" y="310"/>
                    <a:pt x="168" y="310"/>
                  </a:cubicBezTo>
                  <a:cubicBezTo>
                    <a:pt x="239" y="310"/>
                    <a:pt x="310" y="238"/>
                    <a:pt x="310" y="167"/>
                  </a:cubicBezTo>
                  <a:cubicBezTo>
                    <a:pt x="310" y="72"/>
                    <a:pt x="215" y="0"/>
                    <a:pt x="168"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grpSp>
        <p:nvGrpSpPr>
          <p:cNvPr id="237" name="Google Shape;805;p59">
            <a:extLst>
              <a:ext uri="{FF2B5EF4-FFF2-40B4-BE49-F238E27FC236}">
                <a16:creationId xmlns:a16="http://schemas.microsoft.com/office/drawing/2014/main" id="{0CDCBCEC-F7B7-2C7C-2716-42FCCF2401BC}"/>
              </a:ext>
            </a:extLst>
          </p:cNvPr>
          <p:cNvGrpSpPr/>
          <p:nvPr/>
        </p:nvGrpSpPr>
        <p:grpSpPr>
          <a:xfrm>
            <a:off x="6935776" y="4404352"/>
            <a:ext cx="375725" cy="374531"/>
            <a:chOff x="5507891" y="3658326"/>
            <a:chExt cx="375725" cy="374531"/>
          </a:xfrm>
        </p:grpSpPr>
        <p:sp>
          <p:nvSpPr>
            <p:cNvPr id="288" name="Google Shape;806;p59">
              <a:extLst>
                <a:ext uri="{FF2B5EF4-FFF2-40B4-BE49-F238E27FC236}">
                  <a16:creationId xmlns:a16="http://schemas.microsoft.com/office/drawing/2014/main" id="{9D010720-4238-AD01-064E-684DDF4B0F67}"/>
                </a:ext>
              </a:extLst>
            </p:cNvPr>
            <p:cNvSpPr/>
            <p:nvPr/>
          </p:nvSpPr>
          <p:spPr>
            <a:xfrm>
              <a:off x="5507891" y="3658326"/>
              <a:ext cx="375725" cy="374531"/>
            </a:xfrm>
            <a:custGeom>
              <a:avLst/>
              <a:gdLst/>
              <a:ahLst/>
              <a:cxnLst/>
              <a:rect l="l" t="t" r="r" b="b"/>
              <a:pathLst>
                <a:path w="10693" h="10659" extrusionOk="0">
                  <a:moveTo>
                    <a:pt x="2621" y="366"/>
                  </a:moveTo>
                  <a:cubicBezTo>
                    <a:pt x="2637" y="366"/>
                    <a:pt x="2652" y="367"/>
                    <a:pt x="2667" y="370"/>
                  </a:cubicBezTo>
                  <a:cubicBezTo>
                    <a:pt x="2763" y="394"/>
                    <a:pt x="2786" y="466"/>
                    <a:pt x="2786" y="537"/>
                  </a:cubicBezTo>
                  <a:lnTo>
                    <a:pt x="2786" y="1728"/>
                  </a:lnTo>
                  <a:cubicBezTo>
                    <a:pt x="2786" y="1823"/>
                    <a:pt x="2739" y="1894"/>
                    <a:pt x="2667" y="1918"/>
                  </a:cubicBezTo>
                  <a:cubicBezTo>
                    <a:pt x="2655" y="1921"/>
                    <a:pt x="2643" y="1922"/>
                    <a:pt x="2630" y="1922"/>
                  </a:cubicBezTo>
                  <a:cubicBezTo>
                    <a:pt x="2525" y="1922"/>
                    <a:pt x="2429" y="1834"/>
                    <a:pt x="2429" y="1728"/>
                  </a:cubicBezTo>
                  <a:lnTo>
                    <a:pt x="2429" y="537"/>
                  </a:lnTo>
                  <a:cubicBezTo>
                    <a:pt x="2429" y="433"/>
                    <a:pt x="2520" y="366"/>
                    <a:pt x="2621" y="366"/>
                  </a:cubicBezTo>
                  <a:close/>
                  <a:moveTo>
                    <a:pt x="5336" y="366"/>
                  </a:moveTo>
                  <a:cubicBezTo>
                    <a:pt x="5351" y="366"/>
                    <a:pt x="5367" y="367"/>
                    <a:pt x="5382" y="370"/>
                  </a:cubicBezTo>
                  <a:cubicBezTo>
                    <a:pt x="5477" y="394"/>
                    <a:pt x="5501" y="466"/>
                    <a:pt x="5501" y="537"/>
                  </a:cubicBezTo>
                  <a:lnTo>
                    <a:pt x="5501" y="1728"/>
                  </a:lnTo>
                  <a:cubicBezTo>
                    <a:pt x="5501" y="1823"/>
                    <a:pt x="5430" y="1894"/>
                    <a:pt x="5382" y="1918"/>
                  </a:cubicBezTo>
                  <a:cubicBezTo>
                    <a:pt x="5370" y="1921"/>
                    <a:pt x="5357" y="1922"/>
                    <a:pt x="5345" y="1922"/>
                  </a:cubicBezTo>
                  <a:cubicBezTo>
                    <a:pt x="5240" y="1922"/>
                    <a:pt x="5144" y="1834"/>
                    <a:pt x="5144" y="1728"/>
                  </a:cubicBezTo>
                  <a:lnTo>
                    <a:pt x="5144" y="537"/>
                  </a:lnTo>
                  <a:cubicBezTo>
                    <a:pt x="5144" y="433"/>
                    <a:pt x="5234" y="366"/>
                    <a:pt x="5336" y="366"/>
                  </a:cubicBezTo>
                  <a:close/>
                  <a:moveTo>
                    <a:pt x="7980" y="366"/>
                  </a:moveTo>
                  <a:cubicBezTo>
                    <a:pt x="7995" y="366"/>
                    <a:pt x="8010" y="367"/>
                    <a:pt x="8026" y="370"/>
                  </a:cubicBezTo>
                  <a:cubicBezTo>
                    <a:pt x="8121" y="394"/>
                    <a:pt x="8145" y="466"/>
                    <a:pt x="8145" y="537"/>
                  </a:cubicBezTo>
                  <a:lnTo>
                    <a:pt x="8145" y="1728"/>
                  </a:lnTo>
                  <a:cubicBezTo>
                    <a:pt x="8145" y="1823"/>
                    <a:pt x="8097" y="1894"/>
                    <a:pt x="8026" y="1918"/>
                  </a:cubicBezTo>
                  <a:cubicBezTo>
                    <a:pt x="8013" y="1921"/>
                    <a:pt x="8001" y="1922"/>
                    <a:pt x="7988" y="1922"/>
                  </a:cubicBezTo>
                  <a:cubicBezTo>
                    <a:pt x="7883" y="1922"/>
                    <a:pt x="7787" y="1834"/>
                    <a:pt x="7787" y="1728"/>
                  </a:cubicBezTo>
                  <a:lnTo>
                    <a:pt x="7787" y="537"/>
                  </a:lnTo>
                  <a:cubicBezTo>
                    <a:pt x="7787" y="433"/>
                    <a:pt x="7878" y="366"/>
                    <a:pt x="7980" y="366"/>
                  </a:cubicBezTo>
                  <a:close/>
                  <a:moveTo>
                    <a:pt x="10240" y="1370"/>
                  </a:moveTo>
                  <a:lnTo>
                    <a:pt x="10240" y="2776"/>
                  </a:lnTo>
                  <a:lnTo>
                    <a:pt x="9312" y="2776"/>
                  </a:lnTo>
                  <a:cubicBezTo>
                    <a:pt x="9216" y="2776"/>
                    <a:pt x="9169" y="2847"/>
                    <a:pt x="9169" y="2918"/>
                  </a:cubicBezTo>
                  <a:cubicBezTo>
                    <a:pt x="9169" y="3014"/>
                    <a:pt x="9216" y="3109"/>
                    <a:pt x="9312" y="3109"/>
                  </a:cubicBezTo>
                  <a:lnTo>
                    <a:pt x="10359" y="3109"/>
                  </a:lnTo>
                  <a:lnTo>
                    <a:pt x="10359" y="10491"/>
                  </a:lnTo>
                  <a:lnTo>
                    <a:pt x="262" y="10491"/>
                  </a:lnTo>
                  <a:lnTo>
                    <a:pt x="262" y="3085"/>
                  </a:lnTo>
                  <a:lnTo>
                    <a:pt x="8550" y="3085"/>
                  </a:lnTo>
                  <a:cubicBezTo>
                    <a:pt x="8621" y="3085"/>
                    <a:pt x="8692" y="3014"/>
                    <a:pt x="8692" y="2918"/>
                  </a:cubicBezTo>
                  <a:cubicBezTo>
                    <a:pt x="8692" y="2847"/>
                    <a:pt x="8621" y="2752"/>
                    <a:pt x="8550" y="2752"/>
                  </a:cubicBezTo>
                  <a:lnTo>
                    <a:pt x="238" y="2752"/>
                  </a:lnTo>
                  <a:lnTo>
                    <a:pt x="238" y="1370"/>
                  </a:lnTo>
                  <a:lnTo>
                    <a:pt x="2072" y="1370"/>
                  </a:lnTo>
                  <a:lnTo>
                    <a:pt x="2072" y="1704"/>
                  </a:lnTo>
                  <a:cubicBezTo>
                    <a:pt x="2072" y="1942"/>
                    <a:pt x="2239" y="2156"/>
                    <a:pt x="2477" y="2204"/>
                  </a:cubicBezTo>
                  <a:cubicBezTo>
                    <a:pt x="2514" y="2213"/>
                    <a:pt x="2551" y="2217"/>
                    <a:pt x="2588" y="2217"/>
                  </a:cubicBezTo>
                  <a:cubicBezTo>
                    <a:pt x="2851" y="2217"/>
                    <a:pt x="3072" y="2000"/>
                    <a:pt x="3072" y="1728"/>
                  </a:cubicBezTo>
                  <a:lnTo>
                    <a:pt x="3072" y="1370"/>
                  </a:lnTo>
                  <a:lnTo>
                    <a:pt x="4763" y="1370"/>
                  </a:lnTo>
                  <a:lnTo>
                    <a:pt x="4763" y="1704"/>
                  </a:lnTo>
                  <a:cubicBezTo>
                    <a:pt x="4763" y="1942"/>
                    <a:pt x="4906" y="2156"/>
                    <a:pt x="5144" y="2204"/>
                  </a:cubicBezTo>
                  <a:cubicBezTo>
                    <a:pt x="5184" y="2213"/>
                    <a:pt x="5224" y="2217"/>
                    <a:pt x="5262" y="2217"/>
                  </a:cubicBezTo>
                  <a:cubicBezTo>
                    <a:pt x="5537" y="2217"/>
                    <a:pt x="5739" y="2000"/>
                    <a:pt x="5739" y="1728"/>
                  </a:cubicBezTo>
                  <a:lnTo>
                    <a:pt x="5739" y="1370"/>
                  </a:lnTo>
                  <a:lnTo>
                    <a:pt x="7406" y="1370"/>
                  </a:lnTo>
                  <a:lnTo>
                    <a:pt x="7406" y="1704"/>
                  </a:lnTo>
                  <a:cubicBezTo>
                    <a:pt x="7406" y="1942"/>
                    <a:pt x="7549" y="2156"/>
                    <a:pt x="7787" y="2204"/>
                  </a:cubicBezTo>
                  <a:cubicBezTo>
                    <a:pt x="7828" y="2213"/>
                    <a:pt x="7867" y="2217"/>
                    <a:pt x="7905" y="2217"/>
                  </a:cubicBezTo>
                  <a:cubicBezTo>
                    <a:pt x="8180" y="2217"/>
                    <a:pt x="8383" y="2000"/>
                    <a:pt x="8383" y="1728"/>
                  </a:cubicBezTo>
                  <a:lnTo>
                    <a:pt x="8383" y="1370"/>
                  </a:lnTo>
                  <a:close/>
                  <a:moveTo>
                    <a:pt x="2645" y="0"/>
                  </a:moveTo>
                  <a:cubicBezTo>
                    <a:pt x="2370" y="0"/>
                    <a:pt x="2167" y="217"/>
                    <a:pt x="2167" y="489"/>
                  </a:cubicBezTo>
                  <a:lnTo>
                    <a:pt x="2167" y="989"/>
                  </a:lnTo>
                  <a:lnTo>
                    <a:pt x="143" y="989"/>
                  </a:lnTo>
                  <a:cubicBezTo>
                    <a:pt x="48" y="989"/>
                    <a:pt x="0" y="1061"/>
                    <a:pt x="0" y="1132"/>
                  </a:cubicBezTo>
                  <a:lnTo>
                    <a:pt x="0" y="10515"/>
                  </a:lnTo>
                  <a:cubicBezTo>
                    <a:pt x="0" y="10610"/>
                    <a:pt x="48" y="10658"/>
                    <a:pt x="143" y="10658"/>
                  </a:cubicBezTo>
                  <a:lnTo>
                    <a:pt x="10526" y="10658"/>
                  </a:lnTo>
                  <a:cubicBezTo>
                    <a:pt x="10621" y="10658"/>
                    <a:pt x="10693" y="10610"/>
                    <a:pt x="10693" y="10515"/>
                  </a:cubicBezTo>
                  <a:lnTo>
                    <a:pt x="10693" y="1132"/>
                  </a:lnTo>
                  <a:cubicBezTo>
                    <a:pt x="10693" y="1142"/>
                    <a:pt x="10689" y="1146"/>
                    <a:pt x="10682" y="1146"/>
                  </a:cubicBezTo>
                  <a:cubicBezTo>
                    <a:pt x="10655" y="1146"/>
                    <a:pt x="10579" y="1085"/>
                    <a:pt x="10502" y="1085"/>
                  </a:cubicBezTo>
                  <a:lnTo>
                    <a:pt x="8478" y="1085"/>
                  </a:lnTo>
                  <a:lnTo>
                    <a:pt x="8478" y="585"/>
                  </a:lnTo>
                  <a:cubicBezTo>
                    <a:pt x="8478" y="346"/>
                    <a:pt x="8335" y="132"/>
                    <a:pt x="8097" y="61"/>
                  </a:cubicBezTo>
                  <a:cubicBezTo>
                    <a:pt x="8068" y="57"/>
                    <a:pt x="8040" y="55"/>
                    <a:pt x="8012" y="55"/>
                  </a:cubicBezTo>
                  <a:cubicBezTo>
                    <a:pt x="7720" y="55"/>
                    <a:pt x="7502" y="276"/>
                    <a:pt x="7502" y="537"/>
                  </a:cubicBezTo>
                  <a:lnTo>
                    <a:pt x="7502" y="1061"/>
                  </a:lnTo>
                  <a:lnTo>
                    <a:pt x="5835" y="1013"/>
                  </a:lnTo>
                  <a:lnTo>
                    <a:pt x="5835" y="513"/>
                  </a:lnTo>
                  <a:cubicBezTo>
                    <a:pt x="5835" y="275"/>
                    <a:pt x="5692" y="61"/>
                    <a:pt x="5454" y="13"/>
                  </a:cubicBezTo>
                  <a:cubicBezTo>
                    <a:pt x="5413" y="4"/>
                    <a:pt x="5374" y="0"/>
                    <a:pt x="5336" y="0"/>
                  </a:cubicBezTo>
                  <a:cubicBezTo>
                    <a:pt x="5061" y="0"/>
                    <a:pt x="4858" y="217"/>
                    <a:pt x="4858" y="489"/>
                  </a:cubicBezTo>
                  <a:lnTo>
                    <a:pt x="4858" y="989"/>
                  </a:lnTo>
                  <a:lnTo>
                    <a:pt x="3144" y="1013"/>
                  </a:lnTo>
                  <a:lnTo>
                    <a:pt x="3144" y="513"/>
                  </a:lnTo>
                  <a:cubicBezTo>
                    <a:pt x="3144" y="275"/>
                    <a:pt x="3001" y="61"/>
                    <a:pt x="2763" y="13"/>
                  </a:cubicBezTo>
                  <a:cubicBezTo>
                    <a:pt x="2722" y="4"/>
                    <a:pt x="2683" y="0"/>
                    <a:pt x="2645"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89" name="Google Shape;807;p59">
              <a:extLst>
                <a:ext uri="{FF2B5EF4-FFF2-40B4-BE49-F238E27FC236}">
                  <a16:creationId xmlns:a16="http://schemas.microsoft.com/office/drawing/2014/main" id="{4D352616-ADA2-894E-673A-159296A6F8E3}"/>
                </a:ext>
              </a:extLst>
            </p:cNvPr>
            <p:cNvSpPr/>
            <p:nvPr/>
          </p:nvSpPr>
          <p:spPr>
            <a:xfrm>
              <a:off x="5547210" y="3779269"/>
              <a:ext cx="296244" cy="236827"/>
            </a:xfrm>
            <a:custGeom>
              <a:avLst/>
              <a:gdLst/>
              <a:ahLst/>
              <a:cxnLst/>
              <a:rect l="l" t="t" r="r" b="b"/>
              <a:pathLst>
                <a:path w="8431" h="6740" extrusionOk="0">
                  <a:moveTo>
                    <a:pt x="6764" y="786"/>
                  </a:moveTo>
                  <a:lnTo>
                    <a:pt x="6764" y="3168"/>
                  </a:lnTo>
                  <a:lnTo>
                    <a:pt x="6549" y="3168"/>
                  </a:lnTo>
                  <a:cubicBezTo>
                    <a:pt x="6478" y="3168"/>
                    <a:pt x="6407" y="3239"/>
                    <a:pt x="6407" y="3334"/>
                  </a:cubicBezTo>
                  <a:cubicBezTo>
                    <a:pt x="6407" y="3406"/>
                    <a:pt x="6478" y="3501"/>
                    <a:pt x="6549" y="3501"/>
                  </a:cubicBezTo>
                  <a:lnTo>
                    <a:pt x="6716" y="3501"/>
                  </a:lnTo>
                  <a:lnTo>
                    <a:pt x="6716" y="5882"/>
                  </a:lnTo>
                  <a:lnTo>
                    <a:pt x="4358" y="5882"/>
                  </a:lnTo>
                  <a:lnTo>
                    <a:pt x="4358" y="5740"/>
                  </a:lnTo>
                  <a:cubicBezTo>
                    <a:pt x="4358" y="5668"/>
                    <a:pt x="4287" y="5597"/>
                    <a:pt x="4239" y="5597"/>
                  </a:cubicBezTo>
                  <a:cubicBezTo>
                    <a:pt x="4222" y="5588"/>
                    <a:pt x="4204" y="5584"/>
                    <a:pt x="4188" y="5584"/>
                  </a:cubicBezTo>
                  <a:cubicBezTo>
                    <a:pt x="4112" y="5584"/>
                    <a:pt x="4049" y="5662"/>
                    <a:pt x="4049" y="5740"/>
                  </a:cubicBezTo>
                  <a:lnTo>
                    <a:pt x="4049" y="5882"/>
                  </a:lnTo>
                  <a:lnTo>
                    <a:pt x="1667" y="5882"/>
                  </a:lnTo>
                  <a:lnTo>
                    <a:pt x="1667" y="3501"/>
                  </a:lnTo>
                  <a:lnTo>
                    <a:pt x="1834" y="3501"/>
                  </a:lnTo>
                  <a:cubicBezTo>
                    <a:pt x="1906" y="3501"/>
                    <a:pt x="1977" y="3453"/>
                    <a:pt x="1977" y="3358"/>
                  </a:cubicBezTo>
                  <a:cubicBezTo>
                    <a:pt x="1977" y="3263"/>
                    <a:pt x="1906" y="3168"/>
                    <a:pt x="1834" y="3168"/>
                  </a:cubicBezTo>
                  <a:lnTo>
                    <a:pt x="1667" y="3168"/>
                  </a:lnTo>
                  <a:lnTo>
                    <a:pt x="1667" y="786"/>
                  </a:lnTo>
                  <a:lnTo>
                    <a:pt x="4049" y="786"/>
                  </a:lnTo>
                  <a:lnTo>
                    <a:pt x="4049" y="977"/>
                  </a:lnTo>
                  <a:cubicBezTo>
                    <a:pt x="4049" y="1072"/>
                    <a:pt x="4120" y="1120"/>
                    <a:pt x="4216" y="1120"/>
                  </a:cubicBezTo>
                  <a:cubicBezTo>
                    <a:pt x="4287" y="1120"/>
                    <a:pt x="4382" y="1072"/>
                    <a:pt x="4382" y="977"/>
                  </a:cubicBezTo>
                  <a:lnTo>
                    <a:pt x="4382" y="786"/>
                  </a:lnTo>
                  <a:close/>
                  <a:moveTo>
                    <a:pt x="6883" y="0"/>
                  </a:moveTo>
                  <a:cubicBezTo>
                    <a:pt x="6788" y="0"/>
                    <a:pt x="6740" y="48"/>
                    <a:pt x="6716" y="143"/>
                  </a:cubicBezTo>
                  <a:lnTo>
                    <a:pt x="6716" y="500"/>
                  </a:lnTo>
                  <a:lnTo>
                    <a:pt x="4358" y="500"/>
                  </a:lnTo>
                  <a:lnTo>
                    <a:pt x="4358" y="167"/>
                  </a:lnTo>
                  <a:cubicBezTo>
                    <a:pt x="4358" y="72"/>
                    <a:pt x="4287" y="24"/>
                    <a:pt x="4216" y="24"/>
                  </a:cubicBezTo>
                  <a:cubicBezTo>
                    <a:pt x="4120" y="24"/>
                    <a:pt x="4025" y="72"/>
                    <a:pt x="4025" y="167"/>
                  </a:cubicBezTo>
                  <a:lnTo>
                    <a:pt x="4025" y="524"/>
                  </a:lnTo>
                  <a:lnTo>
                    <a:pt x="1644" y="524"/>
                  </a:lnTo>
                  <a:lnTo>
                    <a:pt x="1644" y="191"/>
                  </a:lnTo>
                  <a:cubicBezTo>
                    <a:pt x="1644" y="96"/>
                    <a:pt x="1572" y="48"/>
                    <a:pt x="1501" y="48"/>
                  </a:cubicBezTo>
                  <a:cubicBezTo>
                    <a:pt x="1405" y="48"/>
                    <a:pt x="1310" y="96"/>
                    <a:pt x="1310" y="191"/>
                  </a:cubicBezTo>
                  <a:lnTo>
                    <a:pt x="1310" y="548"/>
                  </a:lnTo>
                  <a:lnTo>
                    <a:pt x="167" y="548"/>
                  </a:lnTo>
                  <a:cubicBezTo>
                    <a:pt x="72" y="548"/>
                    <a:pt x="0" y="619"/>
                    <a:pt x="0" y="691"/>
                  </a:cubicBezTo>
                  <a:cubicBezTo>
                    <a:pt x="0" y="786"/>
                    <a:pt x="72" y="881"/>
                    <a:pt x="167" y="881"/>
                  </a:cubicBezTo>
                  <a:lnTo>
                    <a:pt x="1358" y="881"/>
                  </a:lnTo>
                  <a:lnTo>
                    <a:pt x="1358" y="3239"/>
                  </a:lnTo>
                  <a:lnTo>
                    <a:pt x="191" y="3239"/>
                  </a:lnTo>
                  <a:cubicBezTo>
                    <a:pt x="96" y="3239"/>
                    <a:pt x="48" y="3287"/>
                    <a:pt x="48" y="3382"/>
                  </a:cubicBezTo>
                  <a:cubicBezTo>
                    <a:pt x="48" y="3477"/>
                    <a:pt x="96" y="3549"/>
                    <a:pt x="191" y="3549"/>
                  </a:cubicBezTo>
                  <a:lnTo>
                    <a:pt x="1382" y="3549"/>
                  </a:lnTo>
                  <a:lnTo>
                    <a:pt x="1382" y="5930"/>
                  </a:lnTo>
                  <a:lnTo>
                    <a:pt x="215" y="5930"/>
                  </a:lnTo>
                  <a:cubicBezTo>
                    <a:pt x="119" y="5930"/>
                    <a:pt x="72" y="6002"/>
                    <a:pt x="72" y="6097"/>
                  </a:cubicBezTo>
                  <a:cubicBezTo>
                    <a:pt x="72" y="6168"/>
                    <a:pt x="119" y="6264"/>
                    <a:pt x="215" y="6264"/>
                  </a:cubicBezTo>
                  <a:lnTo>
                    <a:pt x="1405" y="6264"/>
                  </a:lnTo>
                  <a:lnTo>
                    <a:pt x="1405" y="6597"/>
                  </a:lnTo>
                  <a:cubicBezTo>
                    <a:pt x="1405" y="6692"/>
                    <a:pt x="1477" y="6740"/>
                    <a:pt x="1548" y="6740"/>
                  </a:cubicBezTo>
                  <a:cubicBezTo>
                    <a:pt x="1644" y="6740"/>
                    <a:pt x="1739" y="6692"/>
                    <a:pt x="1739" y="6597"/>
                  </a:cubicBezTo>
                  <a:lnTo>
                    <a:pt x="1739" y="6192"/>
                  </a:lnTo>
                  <a:lnTo>
                    <a:pt x="4120" y="6192"/>
                  </a:lnTo>
                  <a:lnTo>
                    <a:pt x="4120" y="6502"/>
                  </a:lnTo>
                  <a:cubicBezTo>
                    <a:pt x="4120" y="6597"/>
                    <a:pt x="4168" y="6668"/>
                    <a:pt x="4263" y="6668"/>
                  </a:cubicBezTo>
                  <a:cubicBezTo>
                    <a:pt x="4358" y="6668"/>
                    <a:pt x="4454" y="6597"/>
                    <a:pt x="4454" y="6502"/>
                  </a:cubicBezTo>
                  <a:lnTo>
                    <a:pt x="4454" y="6192"/>
                  </a:lnTo>
                  <a:lnTo>
                    <a:pt x="6788" y="6192"/>
                  </a:lnTo>
                  <a:lnTo>
                    <a:pt x="6788" y="6502"/>
                  </a:lnTo>
                  <a:cubicBezTo>
                    <a:pt x="6788" y="6597"/>
                    <a:pt x="6859" y="6668"/>
                    <a:pt x="6954" y="6668"/>
                  </a:cubicBezTo>
                  <a:cubicBezTo>
                    <a:pt x="7026" y="6668"/>
                    <a:pt x="7121" y="6597"/>
                    <a:pt x="7121" y="6502"/>
                  </a:cubicBezTo>
                  <a:lnTo>
                    <a:pt x="7121" y="6192"/>
                  </a:lnTo>
                  <a:lnTo>
                    <a:pt x="8288" y="6192"/>
                  </a:lnTo>
                  <a:cubicBezTo>
                    <a:pt x="8383" y="6192"/>
                    <a:pt x="8431" y="6121"/>
                    <a:pt x="8431" y="6025"/>
                  </a:cubicBezTo>
                  <a:cubicBezTo>
                    <a:pt x="8431" y="5954"/>
                    <a:pt x="8383" y="5859"/>
                    <a:pt x="8288" y="5859"/>
                  </a:cubicBezTo>
                  <a:lnTo>
                    <a:pt x="7097" y="5859"/>
                  </a:lnTo>
                  <a:lnTo>
                    <a:pt x="7097" y="3477"/>
                  </a:lnTo>
                  <a:lnTo>
                    <a:pt x="8216" y="3477"/>
                  </a:lnTo>
                  <a:cubicBezTo>
                    <a:pt x="8312" y="3477"/>
                    <a:pt x="8383" y="3406"/>
                    <a:pt x="8383" y="3334"/>
                  </a:cubicBezTo>
                  <a:cubicBezTo>
                    <a:pt x="8383" y="3239"/>
                    <a:pt x="8312" y="3168"/>
                    <a:pt x="8216" y="3168"/>
                  </a:cubicBezTo>
                  <a:lnTo>
                    <a:pt x="7073" y="3168"/>
                  </a:lnTo>
                  <a:lnTo>
                    <a:pt x="7073" y="834"/>
                  </a:lnTo>
                  <a:lnTo>
                    <a:pt x="8216" y="834"/>
                  </a:lnTo>
                  <a:cubicBezTo>
                    <a:pt x="8312" y="834"/>
                    <a:pt x="8383" y="739"/>
                    <a:pt x="8383" y="643"/>
                  </a:cubicBezTo>
                  <a:cubicBezTo>
                    <a:pt x="8383" y="548"/>
                    <a:pt x="8312" y="500"/>
                    <a:pt x="8216" y="500"/>
                  </a:cubicBezTo>
                  <a:lnTo>
                    <a:pt x="7073" y="500"/>
                  </a:lnTo>
                  <a:lnTo>
                    <a:pt x="7073" y="143"/>
                  </a:lnTo>
                  <a:cubicBezTo>
                    <a:pt x="7026" y="48"/>
                    <a:pt x="6978" y="0"/>
                    <a:pt x="6883"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90" name="Google Shape;808;p59">
              <a:extLst>
                <a:ext uri="{FF2B5EF4-FFF2-40B4-BE49-F238E27FC236}">
                  <a16:creationId xmlns:a16="http://schemas.microsoft.com/office/drawing/2014/main" id="{57135FAC-D32C-B5A0-E6C5-E9EBBF8621C9}"/>
                </a:ext>
              </a:extLst>
            </p:cNvPr>
            <p:cNvSpPr/>
            <p:nvPr/>
          </p:nvSpPr>
          <p:spPr>
            <a:xfrm>
              <a:off x="5625848" y="3826108"/>
              <a:ext cx="138126" cy="138126"/>
            </a:xfrm>
            <a:custGeom>
              <a:avLst/>
              <a:gdLst/>
              <a:ahLst/>
              <a:cxnLst/>
              <a:rect l="l" t="t" r="r" b="b"/>
              <a:pathLst>
                <a:path w="3931" h="3931" extrusionOk="0">
                  <a:moveTo>
                    <a:pt x="1978" y="334"/>
                  </a:moveTo>
                  <a:cubicBezTo>
                    <a:pt x="2859" y="334"/>
                    <a:pt x="3597" y="1073"/>
                    <a:pt x="3597" y="1954"/>
                  </a:cubicBezTo>
                  <a:cubicBezTo>
                    <a:pt x="3597" y="2859"/>
                    <a:pt x="2859" y="3597"/>
                    <a:pt x="1978" y="3597"/>
                  </a:cubicBezTo>
                  <a:cubicBezTo>
                    <a:pt x="1073" y="3597"/>
                    <a:pt x="334" y="2859"/>
                    <a:pt x="334" y="1954"/>
                  </a:cubicBezTo>
                  <a:cubicBezTo>
                    <a:pt x="334" y="1073"/>
                    <a:pt x="1073" y="334"/>
                    <a:pt x="1978" y="334"/>
                  </a:cubicBezTo>
                  <a:close/>
                  <a:moveTo>
                    <a:pt x="1978" y="1"/>
                  </a:moveTo>
                  <a:cubicBezTo>
                    <a:pt x="906" y="1"/>
                    <a:pt x="1" y="882"/>
                    <a:pt x="1" y="1954"/>
                  </a:cubicBezTo>
                  <a:cubicBezTo>
                    <a:pt x="1" y="3025"/>
                    <a:pt x="906" y="3930"/>
                    <a:pt x="1978" y="3930"/>
                  </a:cubicBezTo>
                  <a:cubicBezTo>
                    <a:pt x="3049" y="3930"/>
                    <a:pt x="3930" y="3025"/>
                    <a:pt x="3930" y="1954"/>
                  </a:cubicBezTo>
                  <a:cubicBezTo>
                    <a:pt x="3907" y="858"/>
                    <a:pt x="3049" y="1"/>
                    <a:pt x="1978"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91" name="Google Shape;809;p59">
              <a:extLst>
                <a:ext uri="{FF2B5EF4-FFF2-40B4-BE49-F238E27FC236}">
                  <a16:creationId xmlns:a16="http://schemas.microsoft.com/office/drawing/2014/main" id="{FDF6CE10-A2C4-5284-3100-523F2EFE20A1}"/>
                </a:ext>
              </a:extLst>
            </p:cNvPr>
            <p:cNvSpPr/>
            <p:nvPr/>
          </p:nvSpPr>
          <p:spPr>
            <a:xfrm>
              <a:off x="5666853" y="3850985"/>
              <a:ext cx="54428" cy="85876"/>
            </a:xfrm>
            <a:custGeom>
              <a:avLst/>
              <a:gdLst/>
              <a:ahLst/>
              <a:cxnLst/>
              <a:rect l="l" t="t" r="r" b="b"/>
              <a:pathLst>
                <a:path w="1549" h="2444" extrusionOk="0">
                  <a:moveTo>
                    <a:pt x="779" y="0"/>
                  </a:moveTo>
                  <a:cubicBezTo>
                    <a:pt x="685" y="0"/>
                    <a:pt x="620" y="70"/>
                    <a:pt x="620" y="150"/>
                  </a:cubicBezTo>
                  <a:lnTo>
                    <a:pt x="620" y="341"/>
                  </a:lnTo>
                  <a:cubicBezTo>
                    <a:pt x="239" y="412"/>
                    <a:pt x="1" y="888"/>
                    <a:pt x="382" y="1317"/>
                  </a:cubicBezTo>
                  <a:cubicBezTo>
                    <a:pt x="406" y="1365"/>
                    <a:pt x="501" y="1365"/>
                    <a:pt x="572" y="1365"/>
                  </a:cubicBezTo>
                  <a:lnTo>
                    <a:pt x="882" y="1365"/>
                  </a:lnTo>
                  <a:cubicBezTo>
                    <a:pt x="930" y="1365"/>
                    <a:pt x="953" y="1365"/>
                    <a:pt x="953" y="1412"/>
                  </a:cubicBezTo>
                  <a:cubicBezTo>
                    <a:pt x="1120" y="1579"/>
                    <a:pt x="1001" y="1817"/>
                    <a:pt x="811" y="1817"/>
                  </a:cubicBezTo>
                  <a:lnTo>
                    <a:pt x="525" y="1817"/>
                  </a:lnTo>
                  <a:cubicBezTo>
                    <a:pt x="477" y="1817"/>
                    <a:pt x="453" y="1770"/>
                    <a:pt x="477" y="1698"/>
                  </a:cubicBezTo>
                  <a:cubicBezTo>
                    <a:pt x="512" y="1593"/>
                    <a:pt x="431" y="1487"/>
                    <a:pt x="328" y="1487"/>
                  </a:cubicBezTo>
                  <a:cubicBezTo>
                    <a:pt x="292" y="1487"/>
                    <a:pt x="253" y="1500"/>
                    <a:pt x="215" y="1531"/>
                  </a:cubicBezTo>
                  <a:cubicBezTo>
                    <a:pt x="215" y="1531"/>
                    <a:pt x="168" y="1555"/>
                    <a:pt x="168" y="1579"/>
                  </a:cubicBezTo>
                  <a:cubicBezTo>
                    <a:pt x="144" y="1841"/>
                    <a:pt x="358" y="2079"/>
                    <a:pt x="596" y="2127"/>
                  </a:cubicBezTo>
                  <a:lnTo>
                    <a:pt x="596" y="2317"/>
                  </a:lnTo>
                  <a:cubicBezTo>
                    <a:pt x="596" y="2365"/>
                    <a:pt x="596" y="2365"/>
                    <a:pt x="620" y="2389"/>
                  </a:cubicBezTo>
                  <a:cubicBezTo>
                    <a:pt x="666" y="2427"/>
                    <a:pt x="715" y="2444"/>
                    <a:pt x="760" y="2444"/>
                  </a:cubicBezTo>
                  <a:cubicBezTo>
                    <a:pt x="854" y="2444"/>
                    <a:pt x="930" y="2374"/>
                    <a:pt x="930" y="2294"/>
                  </a:cubicBezTo>
                  <a:lnTo>
                    <a:pt x="930" y="2103"/>
                  </a:lnTo>
                  <a:cubicBezTo>
                    <a:pt x="1311" y="2032"/>
                    <a:pt x="1549" y="1555"/>
                    <a:pt x="1168" y="1127"/>
                  </a:cubicBezTo>
                  <a:cubicBezTo>
                    <a:pt x="1096" y="1079"/>
                    <a:pt x="1049" y="1031"/>
                    <a:pt x="977" y="1031"/>
                  </a:cubicBezTo>
                  <a:lnTo>
                    <a:pt x="644" y="1031"/>
                  </a:lnTo>
                  <a:cubicBezTo>
                    <a:pt x="572" y="1031"/>
                    <a:pt x="477" y="984"/>
                    <a:pt x="453" y="912"/>
                  </a:cubicBezTo>
                  <a:cubicBezTo>
                    <a:pt x="358" y="746"/>
                    <a:pt x="501" y="555"/>
                    <a:pt x="644" y="555"/>
                  </a:cubicBezTo>
                  <a:lnTo>
                    <a:pt x="834" y="555"/>
                  </a:lnTo>
                  <a:cubicBezTo>
                    <a:pt x="930" y="555"/>
                    <a:pt x="1001" y="650"/>
                    <a:pt x="1001" y="746"/>
                  </a:cubicBezTo>
                  <a:lnTo>
                    <a:pt x="1001" y="865"/>
                  </a:lnTo>
                  <a:cubicBezTo>
                    <a:pt x="1049" y="1008"/>
                    <a:pt x="1120" y="1079"/>
                    <a:pt x="1215" y="1079"/>
                  </a:cubicBezTo>
                  <a:cubicBezTo>
                    <a:pt x="1311" y="1079"/>
                    <a:pt x="1406" y="1008"/>
                    <a:pt x="1406" y="888"/>
                  </a:cubicBezTo>
                  <a:lnTo>
                    <a:pt x="1406" y="769"/>
                  </a:lnTo>
                  <a:cubicBezTo>
                    <a:pt x="1406" y="507"/>
                    <a:pt x="1192" y="293"/>
                    <a:pt x="953" y="293"/>
                  </a:cubicBezTo>
                  <a:lnTo>
                    <a:pt x="953" y="126"/>
                  </a:lnTo>
                  <a:cubicBezTo>
                    <a:pt x="953" y="79"/>
                    <a:pt x="953" y="79"/>
                    <a:pt x="930" y="55"/>
                  </a:cubicBezTo>
                  <a:cubicBezTo>
                    <a:pt x="876" y="16"/>
                    <a:pt x="824" y="0"/>
                    <a:pt x="779"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grpSp>
        <p:nvGrpSpPr>
          <p:cNvPr id="238" name="Google Shape;810;p59">
            <a:extLst>
              <a:ext uri="{FF2B5EF4-FFF2-40B4-BE49-F238E27FC236}">
                <a16:creationId xmlns:a16="http://schemas.microsoft.com/office/drawing/2014/main" id="{4E181A1B-419C-3489-7928-071280DC6C7F}"/>
              </a:ext>
            </a:extLst>
          </p:cNvPr>
          <p:cNvGrpSpPr/>
          <p:nvPr/>
        </p:nvGrpSpPr>
        <p:grpSpPr>
          <a:xfrm>
            <a:off x="4698612" y="4401232"/>
            <a:ext cx="381593" cy="380750"/>
            <a:chOff x="3270727" y="3655207"/>
            <a:chExt cx="381593" cy="380750"/>
          </a:xfrm>
        </p:grpSpPr>
        <p:sp>
          <p:nvSpPr>
            <p:cNvPr id="271" name="Google Shape;811;p59">
              <a:extLst>
                <a:ext uri="{FF2B5EF4-FFF2-40B4-BE49-F238E27FC236}">
                  <a16:creationId xmlns:a16="http://schemas.microsoft.com/office/drawing/2014/main" id="{D3A681F5-F676-0238-C69D-C8F96F62B114}"/>
                </a:ext>
              </a:extLst>
            </p:cNvPr>
            <p:cNvSpPr/>
            <p:nvPr/>
          </p:nvSpPr>
          <p:spPr>
            <a:xfrm>
              <a:off x="3270727" y="3655207"/>
              <a:ext cx="381593" cy="380750"/>
            </a:xfrm>
            <a:custGeom>
              <a:avLst/>
              <a:gdLst/>
              <a:ahLst/>
              <a:cxnLst/>
              <a:rect l="l" t="t" r="r" b="b"/>
              <a:pathLst>
                <a:path w="10860" h="10836" extrusionOk="0">
                  <a:moveTo>
                    <a:pt x="4287" y="548"/>
                  </a:moveTo>
                  <a:lnTo>
                    <a:pt x="4287" y="1906"/>
                  </a:lnTo>
                  <a:lnTo>
                    <a:pt x="2906" y="1906"/>
                  </a:lnTo>
                  <a:lnTo>
                    <a:pt x="4287" y="548"/>
                  </a:lnTo>
                  <a:close/>
                  <a:moveTo>
                    <a:pt x="10527" y="358"/>
                  </a:moveTo>
                  <a:lnTo>
                    <a:pt x="10527" y="10550"/>
                  </a:lnTo>
                  <a:lnTo>
                    <a:pt x="2715" y="10550"/>
                  </a:lnTo>
                  <a:lnTo>
                    <a:pt x="2715" y="9693"/>
                  </a:lnTo>
                  <a:lnTo>
                    <a:pt x="5264" y="9693"/>
                  </a:lnTo>
                  <a:cubicBezTo>
                    <a:pt x="5359" y="9693"/>
                    <a:pt x="5406" y="9621"/>
                    <a:pt x="5406" y="9526"/>
                  </a:cubicBezTo>
                  <a:lnTo>
                    <a:pt x="5406" y="3072"/>
                  </a:lnTo>
                  <a:cubicBezTo>
                    <a:pt x="5406" y="2977"/>
                    <a:pt x="5359" y="2930"/>
                    <a:pt x="5264" y="2930"/>
                  </a:cubicBezTo>
                  <a:lnTo>
                    <a:pt x="2715" y="2930"/>
                  </a:lnTo>
                  <a:lnTo>
                    <a:pt x="2715" y="2263"/>
                  </a:lnTo>
                  <a:lnTo>
                    <a:pt x="4454" y="2263"/>
                  </a:lnTo>
                  <a:cubicBezTo>
                    <a:pt x="4549" y="2263"/>
                    <a:pt x="4621" y="2215"/>
                    <a:pt x="4621" y="2120"/>
                  </a:cubicBezTo>
                  <a:lnTo>
                    <a:pt x="4621" y="358"/>
                  </a:lnTo>
                  <a:close/>
                  <a:moveTo>
                    <a:pt x="4454" y="0"/>
                  </a:moveTo>
                  <a:cubicBezTo>
                    <a:pt x="4430" y="0"/>
                    <a:pt x="4382" y="48"/>
                    <a:pt x="4335" y="72"/>
                  </a:cubicBezTo>
                  <a:lnTo>
                    <a:pt x="2430" y="1977"/>
                  </a:lnTo>
                  <a:cubicBezTo>
                    <a:pt x="2406" y="2001"/>
                    <a:pt x="2382" y="2025"/>
                    <a:pt x="2382" y="2096"/>
                  </a:cubicBezTo>
                  <a:lnTo>
                    <a:pt x="2382" y="2906"/>
                  </a:lnTo>
                  <a:lnTo>
                    <a:pt x="143" y="2906"/>
                  </a:lnTo>
                  <a:cubicBezTo>
                    <a:pt x="48" y="2906"/>
                    <a:pt x="1" y="2953"/>
                    <a:pt x="1" y="3049"/>
                  </a:cubicBezTo>
                  <a:lnTo>
                    <a:pt x="1" y="5240"/>
                  </a:lnTo>
                  <a:cubicBezTo>
                    <a:pt x="1" y="5335"/>
                    <a:pt x="48" y="5406"/>
                    <a:pt x="143" y="5430"/>
                  </a:cubicBezTo>
                  <a:cubicBezTo>
                    <a:pt x="239" y="5430"/>
                    <a:pt x="334" y="5359"/>
                    <a:pt x="334" y="5287"/>
                  </a:cubicBezTo>
                  <a:lnTo>
                    <a:pt x="334" y="3215"/>
                  </a:lnTo>
                  <a:lnTo>
                    <a:pt x="5097" y="3215"/>
                  </a:lnTo>
                  <a:lnTo>
                    <a:pt x="5097" y="9359"/>
                  </a:lnTo>
                  <a:lnTo>
                    <a:pt x="334" y="9359"/>
                  </a:lnTo>
                  <a:lnTo>
                    <a:pt x="334" y="6049"/>
                  </a:lnTo>
                  <a:cubicBezTo>
                    <a:pt x="334" y="5954"/>
                    <a:pt x="263" y="5906"/>
                    <a:pt x="167" y="5883"/>
                  </a:cubicBezTo>
                  <a:cubicBezTo>
                    <a:pt x="96" y="5883"/>
                    <a:pt x="1" y="5930"/>
                    <a:pt x="1" y="6025"/>
                  </a:cubicBezTo>
                  <a:lnTo>
                    <a:pt x="1" y="9502"/>
                  </a:lnTo>
                  <a:cubicBezTo>
                    <a:pt x="1" y="9598"/>
                    <a:pt x="48" y="9645"/>
                    <a:pt x="143" y="9645"/>
                  </a:cubicBezTo>
                  <a:lnTo>
                    <a:pt x="2382" y="9645"/>
                  </a:lnTo>
                  <a:lnTo>
                    <a:pt x="2382" y="10693"/>
                  </a:lnTo>
                  <a:cubicBezTo>
                    <a:pt x="2382" y="10788"/>
                    <a:pt x="2430" y="10836"/>
                    <a:pt x="2525" y="10836"/>
                  </a:cubicBezTo>
                  <a:lnTo>
                    <a:pt x="10693" y="10836"/>
                  </a:lnTo>
                  <a:cubicBezTo>
                    <a:pt x="10765" y="10836"/>
                    <a:pt x="10836" y="10788"/>
                    <a:pt x="10836" y="10693"/>
                  </a:cubicBezTo>
                  <a:lnTo>
                    <a:pt x="10836" y="167"/>
                  </a:lnTo>
                  <a:cubicBezTo>
                    <a:pt x="10860" y="72"/>
                    <a:pt x="10765" y="0"/>
                    <a:pt x="1071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2" name="Google Shape;812;p59">
              <a:extLst>
                <a:ext uri="{FF2B5EF4-FFF2-40B4-BE49-F238E27FC236}">
                  <a16:creationId xmlns:a16="http://schemas.microsoft.com/office/drawing/2014/main" id="{91EDFFCA-A1C8-F4B4-537A-1DEF11E0C20D}"/>
                </a:ext>
              </a:extLst>
            </p:cNvPr>
            <p:cNvSpPr/>
            <p:nvPr/>
          </p:nvSpPr>
          <p:spPr>
            <a:xfrm>
              <a:off x="3494167" y="3696881"/>
              <a:ext cx="133066" cy="200530"/>
            </a:xfrm>
            <a:custGeom>
              <a:avLst/>
              <a:gdLst/>
              <a:ahLst/>
              <a:cxnLst/>
              <a:rect l="l" t="t" r="r" b="b"/>
              <a:pathLst>
                <a:path w="3787" h="5707" extrusionOk="0">
                  <a:moveTo>
                    <a:pt x="2143" y="1482"/>
                  </a:moveTo>
                  <a:cubicBezTo>
                    <a:pt x="2334" y="1482"/>
                    <a:pt x="2501" y="1625"/>
                    <a:pt x="2501" y="1839"/>
                  </a:cubicBezTo>
                  <a:lnTo>
                    <a:pt x="2501" y="2101"/>
                  </a:lnTo>
                  <a:cubicBezTo>
                    <a:pt x="2469" y="2273"/>
                    <a:pt x="2551" y="2414"/>
                    <a:pt x="2664" y="2491"/>
                  </a:cubicBezTo>
                  <a:lnTo>
                    <a:pt x="2664" y="2491"/>
                  </a:lnTo>
                  <a:cubicBezTo>
                    <a:pt x="2601" y="2455"/>
                    <a:pt x="2516" y="2434"/>
                    <a:pt x="2453" y="2434"/>
                  </a:cubicBezTo>
                  <a:lnTo>
                    <a:pt x="1762" y="2434"/>
                  </a:lnTo>
                  <a:cubicBezTo>
                    <a:pt x="1500" y="2434"/>
                    <a:pt x="1286" y="2220"/>
                    <a:pt x="1286" y="1982"/>
                  </a:cubicBezTo>
                  <a:cubicBezTo>
                    <a:pt x="1286" y="1720"/>
                    <a:pt x="1500" y="1482"/>
                    <a:pt x="1762" y="1482"/>
                  </a:cubicBezTo>
                  <a:close/>
                  <a:moveTo>
                    <a:pt x="1911" y="293"/>
                  </a:moveTo>
                  <a:cubicBezTo>
                    <a:pt x="1960" y="293"/>
                    <a:pt x="2000" y="339"/>
                    <a:pt x="2000" y="386"/>
                  </a:cubicBezTo>
                  <a:lnTo>
                    <a:pt x="2000" y="815"/>
                  </a:lnTo>
                  <a:cubicBezTo>
                    <a:pt x="2000" y="910"/>
                    <a:pt x="2072" y="958"/>
                    <a:pt x="2143" y="958"/>
                  </a:cubicBezTo>
                  <a:cubicBezTo>
                    <a:pt x="2620" y="958"/>
                    <a:pt x="2977" y="1363"/>
                    <a:pt x="2977" y="1791"/>
                  </a:cubicBezTo>
                  <a:lnTo>
                    <a:pt x="2977" y="2077"/>
                  </a:lnTo>
                  <a:cubicBezTo>
                    <a:pt x="2977" y="2125"/>
                    <a:pt x="2953" y="2148"/>
                    <a:pt x="2905" y="2148"/>
                  </a:cubicBezTo>
                  <a:cubicBezTo>
                    <a:pt x="2834" y="2148"/>
                    <a:pt x="2786" y="2125"/>
                    <a:pt x="2786" y="2077"/>
                  </a:cubicBezTo>
                  <a:lnTo>
                    <a:pt x="2786" y="1791"/>
                  </a:lnTo>
                  <a:cubicBezTo>
                    <a:pt x="2786" y="1505"/>
                    <a:pt x="2477" y="1196"/>
                    <a:pt x="2120" y="1196"/>
                  </a:cubicBezTo>
                  <a:lnTo>
                    <a:pt x="1739" y="1196"/>
                  </a:lnTo>
                  <a:cubicBezTo>
                    <a:pt x="1286" y="1196"/>
                    <a:pt x="929" y="1529"/>
                    <a:pt x="929" y="1982"/>
                  </a:cubicBezTo>
                  <a:cubicBezTo>
                    <a:pt x="929" y="2434"/>
                    <a:pt x="1286" y="2768"/>
                    <a:pt x="1739" y="2768"/>
                  </a:cubicBezTo>
                  <a:lnTo>
                    <a:pt x="1977" y="2768"/>
                  </a:lnTo>
                  <a:cubicBezTo>
                    <a:pt x="2501" y="2768"/>
                    <a:pt x="2977" y="3220"/>
                    <a:pt x="2977" y="3768"/>
                  </a:cubicBezTo>
                  <a:cubicBezTo>
                    <a:pt x="2977" y="4268"/>
                    <a:pt x="2596" y="4697"/>
                    <a:pt x="2120" y="4744"/>
                  </a:cubicBezTo>
                  <a:cubicBezTo>
                    <a:pt x="2024" y="4744"/>
                    <a:pt x="1977" y="4839"/>
                    <a:pt x="1977" y="4887"/>
                  </a:cubicBezTo>
                  <a:lnTo>
                    <a:pt x="1977" y="5363"/>
                  </a:lnTo>
                  <a:cubicBezTo>
                    <a:pt x="1940" y="5400"/>
                    <a:pt x="1904" y="5415"/>
                    <a:pt x="1873" y="5415"/>
                  </a:cubicBezTo>
                  <a:cubicBezTo>
                    <a:pt x="1823" y="5415"/>
                    <a:pt x="1786" y="5375"/>
                    <a:pt x="1786" y="5316"/>
                  </a:cubicBezTo>
                  <a:lnTo>
                    <a:pt x="1786" y="4744"/>
                  </a:lnTo>
                  <a:cubicBezTo>
                    <a:pt x="1786" y="4744"/>
                    <a:pt x="1786" y="4720"/>
                    <a:pt x="1762" y="4720"/>
                  </a:cubicBezTo>
                  <a:cubicBezTo>
                    <a:pt x="1715" y="4729"/>
                    <a:pt x="1668" y="4733"/>
                    <a:pt x="1622" y="4733"/>
                  </a:cubicBezTo>
                  <a:cubicBezTo>
                    <a:pt x="1160" y="4733"/>
                    <a:pt x="786" y="4314"/>
                    <a:pt x="786" y="3815"/>
                  </a:cubicBezTo>
                  <a:cubicBezTo>
                    <a:pt x="818" y="3792"/>
                    <a:pt x="847" y="3781"/>
                    <a:pt x="872" y="3781"/>
                  </a:cubicBezTo>
                  <a:cubicBezTo>
                    <a:pt x="921" y="3781"/>
                    <a:pt x="953" y="3823"/>
                    <a:pt x="953" y="3887"/>
                  </a:cubicBezTo>
                  <a:cubicBezTo>
                    <a:pt x="953" y="4244"/>
                    <a:pt x="1262" y="4530"/>
                    <a:pt x="1619" y="4530"/>
                  </a:cubicBezTo>
                  <a:lnTo>
                    <a:pt x="2334" y="4530"/>
                  </a:lnTo>
                  <a:cubicBezTo>
                    <a:pt x="2358" y="4530"/>
                    <a:pt x="2358" y="4530"/>
                    <a:pt x="2382" y="4506"/>
                  </a:cubicBezTo>
                  <a:cubicBezTo>
                    <a:pt x="3144" y="3815"/>
                    <a:pt x="2667" y="2934"/>
                    <a:pt x="2000" y="2934"/>
                  </a:cubicBezTo>
                  <a:lnTo>
                    <a:pt x="1357" y="2934"/>
                  </a:lnTo>
                  <a:cubicBezTo>
                    <a:pt x="1310" y="2934"/>
                    <a:pt x="1286" y="2934"/>
                    <a:pt x="1286" y="2911"/>
                  </a:cubicBezTo>
                  <a:cubicBezTo>
                    <a:pt x="405" y="2101"/>
                    <a:pt x="881" y="1053"/>
                    <a:pt x="1667" y="958"/>
                  </a:cubicBezTo>
                  <a:cubicBezTo>
                    <a:pt x="1762" y="958"/>
                    <a:pt x="1834" y="862"/>
                    <a:pt x="1834" y="815"/>
                  </a:cubicBezTo>
                  <a:lnTo>
                    <a:pt x="1834" y="339"/>
                  </a:lnTo>
                  <a:cubicBezTo>
                    <a:pt x="1858" y="306"/>
                    <a:pt x="1886" y="293"/>
                    <a:pt x="1911" y="293"/>
                  </a:cubicBezTo>
                  <a:close/>
                  <a:moveTo>
                    <a:pt x="1876" y="1"/>
                  </a:moveTo>
                  <a:cubicBezTo>
                    <a:pt x="1653" y="1"/>
                    <a:pt x="1477" y="190"/>
                    <a:pt x="1477" y="410"/>
                  </a:cubicBezTo>
                  <a:lnTo>
                    <a:pt x="1477" y="696"/>
                  </a:lnTo>
                  <a:cubicBezTo>
                    <a:pt x="500" y="910"/>
                    <a:pt x="0" y="2125"/>
                    <a:pt x="976" y="3101"/>
                  </a:cubicBezTo>
                  <a:cubicBezTo>
                    <a:pt x="1072" y="3196"/>
                    <a:pt x="1215" y="3268"/>
                    <a:pt x="1357" y="3268"/>
                  </a:cubicBezTo>
                  <a:lnTo>
                    <a:pt x="2167" y="3268"/>
                  </a:lnTo>
                  <a:cubicBezTo>
                    <a:pt x="2239" y="3268"/>
                    <a:pt x="2262" y="3292"/>
                    <a:pt x="2286" y="3315"/>
                  </a:cubicBezTo>
                  <a:cubicBezTo>
                    <a:pt x="2691" y="3744"/>
                    <a:pt x="2405" y="4220"/>
                    <a:pt x="2024" y="4220"/>
                  </a:cubicBezTo>
                  <a:lnTo>
                    <a:pt x="1357" y="4220"/>
                  </a:lnTo>
                  <a:cubicBezTo>
                    <a:pt x="1262" y="4220"/>
                    <a:pt x="1238" y="4125"/>
                    <a:pt x="1262" y="4054"/>
                  </a:cubicBezTo>
                  <a:cubicBezTo>
                    <a:pt x="1416" y="3764"/>
                    <a:pt x="1191" y="3462"/>
                    <a:pt x="902" y="3462"/>
                  </a:cubicBezTo>
                  <a:cubicBezTo>
                    <a:pt x="788" y="3462"/>
                    <a:pt x="663" y="3510"/>
                    <a:pt x="548" y="3625"/>
                  </a:cubicBezTo>
                  <a:cubicBezTo>
                    <a:pt x="524" y="3649"/>
                    <a:pt x="524" y="3673"/>
                    <a:pt x="524" y="3673"/>
                  </a:cubicBezTo>
                  <a:cubicBezTo>
                    <a:pt x="429" y="4316"/>
                    <a:pt x="881" y="4911"/>
                    <a:pt x="1500" y="5006"/>
                  </a:cubicBezTo>
                  <a:lnTo>
                    <a:pt x="1500" y="5435"/>
                  </a:lnTo>
                  <a:cubicBezTo>
                    <a:pt x="1500" y="5459"/>
                    <a:pt x="1500" y="5482"/>
                    <a:pt x="1524" y="5530"/>
                  </a:cubicBezTo>
                  <a:cubicBezTo>
                    <a:pt x="1649" y="5655"/>
                    <a:pt x="1782" y="5707"/>
                    <a:pt x="1903" y="5707"/>
                  </a:cubicBezTo>
                  <a:cubicBezTo>
                    <a:pt x="2128" y="5707"/>
                    <a:pt x="2310" y="5525"/>
                    <a:pt x="2310" y="5292"/>
                  </a:cubicBezTo>
                  <a:lnTo>
                    <a:pt x="2310" y="4982"/>
                  </a:lnTo>
                  <a:cubicBezTo>
                    <a:pt x="3263" y="4768"/>
                    <a:pt x="3787" y="3530"/>
                    <a:pt x="2739" y="2553"/>
                  </a:cubicBezTo>
                  <a:cubicBezTo>
                    <a:pt x="2727" y="2536"/>
                    <a:pt x="2711" y="2521"/>
                    <a:pt x="2691" y="2507"/>
                  </a:cubicBezTo>
                  <a:lnTo>
                    <a:pt x="2691" y="2507"/>
                  </a:lnTo>
                  <a:cubicBezTo>
                    <a:pt x="2744" y="2537"/>
                    <a:pt x="2802" y="2553"/>
                    <a:pt x="2858" y="2553"/>
                  </a:cubicBezTo>
                  <a:cubicBezTo>
                    <a:pt x="3096" y="2553"/>
                    <a:pt x="3286" y="2363"/>
                    <a:pt x="3286" y="2125"/>
                  </a:cubicBezTo>
                  <a:lnTo>
                    <a:pt x="3286" y="1863"/>
                  </a:lnTo>
                  <a:cubicBezTo>
                    <a:pt x="3286" y="1267"/>
                    <a:pt x="2834" y="791"/>
                    <a:pt x="2262" y="696"/>
                  </a:cubicBezTo>
                  <a:lnTo>
                    <a:pt x="2262" y="291"/>
                  </a:lnTo>
                  <a:cubicBezTo>
                    <a:pt x="2262" y="243"/>
                    <a:pt x="2239" y="196"/>
                    <a:pt x="2239" y="172"/>
                  </a:cubicBezTo>
                  <a:cubicBezTo>
                    <a:pt x="2117" y="51"/>
                    <a:pt x="1991" y="1"/>
                    <a:pt x="1876"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3" name="Google Shape;813;p59">
              <a:extLst>
                <a:ext uri="{FF2B5EF4-FFF2-40B4-BE49-F238E27FC236}">
                  <a16:creationId xmlns:a16="http://schemas.microsoft.com/office/drawing/2014/main" id="{454BC74A-EB63-8044-9A09-7F6A2CF31055}"/>
                </a:ext>
              </a:extLst>
            </p:cNvPr>
            <p:cNvSpPr/>
            <p:nvPr/>
          </p:nvSpPr>
          <p:spPr>
            <a:xfrm>
              <a:off x="3484961" y="3924642"/>
              <a:ext cx="54428" cy="10928"/>
            </a:xfrm>
            <a:custGeom>
              <a:avLst/>
              <a:gdLst/>
              <a:ahLst/>
              <a:cxnLst/>
              <a:rect l="l" t="t" r="r" b="b"/>
              <a:pathLst>
                <a:path w="1549" h="311" extrusionOk="0">
                  <a:moveTo>
                    <a:pt x="191" y="1"/>
                  </a:moveTo>
                  <a:cubicBezTo>
                    <a:pt x="95" y="1"/>
                    <a:pt x="24" y="48"/>
                    <a:pt x="0" y="144"/>
                  </a:cubicBezTo>
                  <a:cubicBezTo>
                    <a:pt x="0" y="239"/>
                    <a:pt x="72" y="310"/>
                    <a:pt x="143" y="310"/>
                  </a:cubicBezTo>
                  <a:lnTo>
                    <a:pt x="1334" y="310"/>
                  </a:lnTo>
                  <a:cubicBezTo>
                    <a:pt x="1429" y="310"/>
                    <a:pt x="1500" y="263"/>
                    <a:pt x="1524" y="167"/>
                  </a:cubicBezTo>
                  <a:cubicBezTo>
                    <a:pt x="1548" y="72"/>
                    <a:pt x="1453" y="1"/>
                    <a:pt x="1381"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4" name="Google Shape;814;p59">
              <a:extLst>
                <a:ext uri="{FF2B5EF4-FFF2-40B4-BE49-F238E27FC236}">
                  <a16:creationId xmlns:a16="http://schemas.microsoft.com/office/drawing/2014/main" id="{E44508D4-042C-A00C-52CD-6E88E156781D}"/>
                </a:ext>
              </a:extLst>
            </p:cNvPr>
            <p:cNvSpPr/>
            <p:nvPr/>
          </p:nvSpPr>
          <p:spPr>
            <a:xfrm>
              <a:off x="3551054" y="3924642"/>
              <a:ext cx="71997" cy="10928"/>
            </a:xfrm>
            <a:custGeom>
              <a:avLst/>
              <a:gdLst/>
              <a:ahLst/>
              <a:cxnLst/>
              <a:rect l="l" t="t" r="r" b="b"/>
              <a:pathLst>
                <a:path w="2049" h="311" extrusionOk="0">
                  <a:moveTo>
                    <a:pt x="167" y="1"/>
                  </a:moveTo>
                  <a:cubicBezTo>
                    <a:pt x="96" y="1"/>
                    <a:pt x="24" y="48"/>
                    <a:pt x="0" y="144"/>
                  </a:cubicBezTo>
                  <a:cubicBezTo>
                    <a:pt x="0" y="239"/>
                    <a:pt x="48" y="310"/>
                    <a:pt x="143" y="310"/>
                  </a:cubicBezTo>
                  <a:lnTo>
                    <a:pt x="1834" y="310"/>
                  </a:lnTo>
                  <a:cubicBezTo>
                    <a:pt x="1929" y="310"/>
                    <a:pt x="2001" y="263"/>
                    <a:pt x="2001" y="191"/>
                  </a:cubicBezTo>
                  <a:cubicBezTo>
                    <a:pt x="2049" y="72"/>
                    <a:pt x="1953" y="1"/>
                    <a:pt x="1882"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5" name="Google Shape;815;p59">
              <a:extLst>
                <a:ext uri="{FF2B5EF4-FFF2-40B4-BE49-F238E27FC236}">
                  <a16:creationId xmlns:a16="http://schemas.microsoft.com/office/drawing/2014/main" id="{9E1FBA37-CA48-EFD5-9647-12A0384EBF46}"/>
                </a:ext>
              </a:extLst>
            </p:cNvPr>
            <p:cNvSpPr/>
            <p:nvPr/>
          </p:nvSpPr>
          <p:spPr>
            <a:xfrm>
              <a:off x="3484961" y="3953946"/>
              <a:ext cx="36016" cy="10893"/>
            </a:xfrm>
            <a:custGeom>
              <a:avLst/>
              <a:gdLst/>
              <a:ahLst/>
              <a:cxnLst/>
              <a:rect l="l" t="t" r="r" b="b"/>
              <a:pathLst>
                <a:path w="1025" h="310" extrusionOk="0">
                  <a:moveTo>
                    <a:pt x="191" y="0"/>
                  </a:moveTo>
                  <a:cubicBezTo>
                    <a:pt x="95" y="0"/>
                    <a:pt x="24" y="48"/>
                    <a:pt x="0" y="143"/>
                  </a:cubicBezTo>
                  <a:cubicBezTo>
                    <a:pt x="0" y="238"/>
                    <a:pt x="72" y="310"/>
                    <a:pt x="143" y="310"/>
                  </a:cubicBezTo>
                  <a:lnTo>
                    <a:pt x="834" y="310"/>
                  </a:lnTo>
                  <a:cubicBezTo>
                    <a:pt x="929" y="310"/>
                    <a:pt x="977" y="262"/>
                    <a:pt x="1024" y="167"/>
                  </a:cubicBezTo>
                  <a:cubicBezTo>
                    <a:pt x="1024" y="72"/>
                    <a:pt x="953" y="0"/>
                    <a:pt x="85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6" name="Google Shape;816;p59">
              <a:extLst>
                <a:ext uri="{FF2B5EF4-FFF2-40B4-BE49-F238E27FC236}">
                  <a16:creationId xmlns:a16="http://schemas.microsoft.com/office/drawing/2014/main" id="{5863140E-5B6F-C6F7-CC41-7D85A5344942}"/>
                </a:ext>
              </a:extLst>
            </p:cNvPr>
            <p:cNvSpPr/>
            <p:nvPr/>
          </p:nvSpPr>
          <p:spPr>
            <a:xfrm>
              <a:off x="3533486" y="3953946"/>
              <a:ext cx="89565" cy="10893"/>
            </a:xfrm>
            <a:custGeom>
              <a:avLst/>
              <a:gdLst/>
              <a:ahLst/>
              <a:cxnLst/>
              <a:rect l="l" t="t" r="r" b="b"/>
              <a:pathLst>
                <a:path w="2549" h="310" extrusionOk="0">
                  <a:moveTo>
                    <a:pt x="167" y="0"/>
                  </a:moveTo>
                  <a:cubicBezTo>
                    <a:pt x="72" y="0"/>
                    <a:pt x="24" y="48"/>
                    <a:pt x="24" y="119"/>
                  </a:cubicBezTo>
                  <a:cubicBezTo>
                    <a:pt x="0" y="191"/>
                    <a:pt x="72" y="310"/>
                    <a:pt x="167" y="310"/>
                  </a:cubicBezTo>
                  <a:lnTo>
                    <a:pt x="2382" y="310"/>
                  </a:lnTo>
                  <a:cubicBezTo>
                    <a:pt x="2453" y="310"/>
                    <a:pt x="2525" y="262"/>
                    <a:pt x="2525" y="191"/>
                  </a:cubicBezTo>
                  <a:cubicBezTo>
                    <a:pt x="2549" y="72"/>
                    <a:pt x="2453" y="0"/>
                    <a:pt x="2382"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7" name="Google Shape;817;p59">
              <a:extLst>
                <a:ext uri="{FF2B5EF4-FFF2-40B4-BE49-F238E27FC236}">
                  <a16:creationId xmlns:a16="http://schemas.microsoft.com/office/drawing/2014/main" id="{F5DAB869-E623-C4E1-1D67-3F2FE8400085}"/>
                </a:ext>
              </a:extLst>
            </p:cNvPr>
            <p:cNvSpPr/>
            <p:nvPr/>
          </p:nvSpPr>
          <p:spPr>
            <a:xfrm>
              <a:off x="3484961" y="3984059"/>
              <a:ext cx="71997" cy="11736"/>
            </a:xfrm>
            <a:custGeom>
              <a:avLst/>
              <a:gdLst/>
              <a:ahLst/>
              <a:cxnLst/>
              <a:rect l="l" t="t" r="r" b="b"/>
              <a:pathLst>
                <a:path w="2049" h="334" extrusionOk="0">
                  <a:moveTo>
                    <a:pt x="191" y="0"/>
                  </a:moveTo>
                  <a:cubicBezTo>
                    <a:pt x="95" y="0"/>
                    <a:pt x="24" y="48"/>
                    <a:pt x="0" y="143"/>
                  </a:cubicBezTo>
                  <a:cubicBezTo>
                    <a:pt x="0" y="239"/>
                    <a:pt x="72" y="334"/>
                    <a:pt x="143" y="334"/>
                  </a:cubicBezTo>
                  <a:lnTo>
                    <a:pt x="1858" y="334"/>
                  </a:lnTo>
                  <a:cubicBezTo>
                    <a:pt x="1929" y="334"/>
                    <a:pt x="2001" y="262"/>
                    <a:pt x="2024" y="167"/>
                  </a:cubicBezTo>
                  <a:cubicBezTo>
                    <a:pt x="2048" y="96"/>
                    <a:pt x="1977" y="0"/>
                    <a:pt x="188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8" name="Google Shape;818;p59">
              <a:extLst>
                <a:ext uri="{FF2B5EF4-FFF2-40B4-BE49-F238E27FC236}">
                  <a16:creationId xmlns:a16="http://schemas.microsoft.com/office/drawing/2014/main" id="{B797D718-6011-F1DC-DFC3-18483BA2FEA8}"/>
                </a:ext>
              </a:extLst>
            </p:cNvPr>
            <p:cNvSpPr/>
            <p:nvPr/>
          </p:nvSpPr>
          <p:spPr>
            <a:xfrm>
              <a:off x="3568623" y="3984059"/>
              <a:ext cx="54428" cy="11736"/>
            </a:xfrm>
            <a:custGeom>
              <a:avLst/>
              <a:gdLst/>
              <a:ahLst/>
              <a:cxnLst/>
              <a:rect l="l" t="t" r="r" b="b"/>
              <a:pathLst>
                <a:path w="1549" h="334" extrusionOk="0">
                  <a:moveTo>
                    <a:pt x="191" y="0"/>
                  </a:moveTo>
                  <a:cubicBezTo>
                    <a:pt x="96" y="0"/>
                    <a:pt x="24" y="48"/>
                    <a:pt x="1" y="143"/>
                  </a:cubicBezTo>
                  <a:cubicBezTo>
                    <a:pt x="1" y="239"/>
                    <a:pt x="72" y="334"/>
                    <a:pt x="143" y="334"/>
                  </a:cubicBezTo>
                  <a:lnTo>
                    <a:pt x="1334" y="334"/>
                  </a:lnTo>
                  <a:cubicBezTo>
                    <a:pt x="1429" y="334"/>
                    <a:pt x="1501" y="262"/>
                    <a:pt x="1501" y="215"/>
                  </a:cubicBezTo>
                  <a:cubicBezTo>
                    <a:pt x="1549" y="96"/>
                    <a:pt x="1453" y="0"/>
                    <a:pt x="1382"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9" name="Google Shape;819;p59">
              <a:extLst>
                <a:ext uri="{FF2B5EF4-FFF2-40B4-BE49-F238E27FC236}">
                  <a16:creationId xmlns:a16="http://schemas.microsoft.com/office/drawing/2014/main" id="{A8E8A1CF-9A6E-3F39-16EE-C01FB3117CFB}"/>
                </a:ext>
              </a:extLst>
            </p:cNvPr>
            <p:cNvSpPr/>
            <p:nvPr/>
          </p:nvSpPr>
          <p:spPr>
            <a:xfrm>
              <a:off x="3295851" y="3779875"/>
              <a:ext cx="142272" cy="46909"/>
            </a:xfrm>
            <a:custGeom>
              <a:avLst/>
              <a:gdLst/>
              <a:ahLst/>
              <a:cxnLst/>
              <a:rect l="l" t="t" r="r" b="b"/>
              <a:pathLst>
                <a:path w="4049" h="1335" extrusionOk="0">
                  <a:moveTo>
                    <a:pt x="3715" y="358"/>
                  </a:moveTo>
                  <a:lnTo>
                    <a:pt x="3715" y="1049"/>
                  </a:lnTo>
                  <a:lnTo>
                    <a:pt x="286" y="1049"/>
                  </a:lnTo>
                  <a:lnTo>
                    <a:pt x="286" y="358"/>
                  </a:lnTo>
                  <a:close/>
                  <a:moveTo>
                    <a:pt x="143" y="1"/>
                  </a:moveTo>
                  <a:cubicBezTo>
                    <a:pt x="48" y="1"/>
                    <a:pt x="0" y="72"/>
                    <a:pt x="0" y="144"/>
                  </a:cubicBezTo>
                  <a:lnTo>
                    <a:pt x="0" y="1191"/>
                  </a:lnTo>
                  <a:cubicBezTo>
                    <a:pt x="0" y="1287"/>
                    <a:pt x="48" y="1334"/>
                    <a:pt x="143" y="1334"/>
                  </a:cubicBezTo>
                  <a:lnTo>
                    <a:pt x="3858" y="1334"/>
                  </a:lnTo>
                  <a:cubicBezTo>
                    <a:pt x="3953" y="1334"/>
                    <a:pt x="4025" y="1287"/>
                    <a:pt x="4025" y="1191"/>
                  </a:cubicBezTo>
                  <a:lnTo>
                    <a:pt x="4025" y="144"/>
                  </a:lnTo>
                  <a:cubicBezTo>
                    <a:pt x="4049" y="96"/>
                    <a:pt x="3953" y="1"/>
                    <a:pt x="3858"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80" name="Google Shape;820;p59">
              <a:extLst>
                <a:ext uri="{FF2B5EF4-FFF2-40B4-BE49-F238E27FC236}">
                  <a16:creationId xmlns:a16="http://schemas.microsoft.com/office/drawing/2014/main" id="{E2AAA2F5-2F33-769B-9E19-606D5CD16886}"/>
                </a:ext>
              </a:extLst>
            </p:cNvPr>
            <p:cNvSpPr/>
            <p:nvPr/>
          </p:nvSpPr>
          <p:spPr>
            <a:xfrm>
              <a:off x="3379513" y="3840979"/>
              <a:ext cx="58609" cy="56923"/>
            </a:xfrm>
            <a:custGeom>
              <a:avLst/>
              <a:gdLst/>
              <a:ahLst/>
              <a:cxnLst/>
              <a:rect l="l" t="t" r="r" b="b"/>
              <a:pathLst>
                <a:path w="1668" h="1620" extrusionOk="0">
                  <a:moveTo>
                    <a:pt x="1334" y="286"/>
                  </a:moveTo>
                  <a:lnTo>
                    <a:pt x="1334" y="1334"/>
                  </a:lnTo>
                  <a:lnTo>
                    <a:pt x="286" y="1334"/>
                  </a:lnTo>
                  <a:lnTo>
                    <a:pt x="286" y="286"/>
                  </a:lnTo>
                  <a:close/>
                  <a:moveTo>
                    <a:pt x="143" y="0"/>
                  </a:moveTo>
                  <a:cubicBezTo>
                    <a:pt x="48" y="0"/>
                    <a:pt x="0" y="48"/>
                    <a:pt x="0" y="143"/>
                  </a:cubicBezTo>
                  <a:lnTo>
                    <a:pt x="0" y="1477"/>
                  </a:lnTo>
                  <a:cubicBezTo>
                    <a:pt x="0" y="1572"/>
                    <a:pt x="48" y="1620"/>
                    <a:pt x="143" y="1620"/>
                  </a:cubicBezTo>
                  <a:lnTo>
                    <a:pt x="1477" y="1620"/>
                  </a:lnTo>
                  <a:cubicBezTo>
                    <a:pt x="1572" y="1620"/>
                    <a:pt x="1644" y="1572"/>
                    <a:pt x="1644" y="1477"/>
                  </a:cubicBezTo>
                  <a:lnTo>
                    <a:pt x="1644" y="143"/>
                  </a:lnTo>
                  <a:cubicBezTo>
                    <a:pt x="1668" y="48"/>
                    <a:pt x="1572" y="0"/>
                    <a:pt x="147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81" name="Google Shape;821;p59">
              <a:extLst>
                <a:ext uri="{FF2B5EF4-FFF2-40B4-BE49-F238E27FC236}">
                  <a16:creationId xmlns:a16="http://schemas.microsoft.com/office/drawing/2014/main" id="{70B0D684-258D-EE2A-B4FC-FFAAEE383A98}"/>
                </a:ext>
              </a:extLst>
            </p:cNvPr>
            <p:cNvSpPr/>
            <p:nvPr/>
          </p:nvSpPr>
          <p:spPr>
            <a:xfrm>
              <a:off x="3295851" y="3840979"/>
              <a:ext cx="58609" cy="56923"/>
            </a:xfrm>
            <a:custGeom>
              <a:avLst/>
              <a:gdLst/>
              <a:ahLst/>
              <a:cxnLst/>
              <a:rect l="l" t="t" r="r" b="b"/>
              <a:pathLst>
                <a:path w="1668" h="1620" extrusionOk="0">
                  <a:moveTo>
                    <a:pt x="1334" y="286"/>
                  </a:moveTo>
                  <a:lnTo>
                    <a:pt x="1334" y="1334"/>
                  </a:lnTo>
                  <a:lnTo>
                    <a:pt x="286" y="1334"/>
                  </a:lnTo>
                  <a:lnTo>
                    <a:pt x="286" y="286"/>
                  </a:lnTo>
                  <a:close/>
                  <a:moveTo>
                    <a:pt x="143" y="0"/>
                  </a:moveTo>
                  <a:cubicBezTo>
                    <a:pt x="48" y="0"/>
                    <a:pt x="0" y="48"/>
                    <a:pt x="0" y="143"/>
                  </a:cubicBezTo>
                  <a:lnTo>
                    <a:pt x="0" y="1477"/>
                  </a:lnTo>
                  <a:cubicBezTo>
                    <a:pt x="0" y="1572"/>
                    <a:pt x="48" y="1620"/>
                    <a:pt x="143" y="1620"/>
                  </a:cubicBezTo>
                  <a:lnTo>
                    <a:pt x="1477" y="1620"/>
                  </a:lnTo>
                  <a:cubicBezTo>
                    <a:pt x="1572" y="1620"/>
                    <a:pt x="1643" y="1572"/>
                    <a:pt x="1643" y="1477"/>
                  </a:cubicBezTo>
                  <a:lnTo>
                    <a:pt x="1643" y="143"/>
                  </a:lnTo>
                  <a:cubicBezTo>
                    <a:pt x="1667" y="48"/>
                    <a:pt x="1572" y="0"/>
                    <a:pt x="147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82" name="Google Shape;822;p59">
              <a:extLst>
                <a:ext uri="{FF2B5EF4-FFF2-40B4-BE49-F238E27FC236}">
                  <a16:creationId xmlns:a16="http://schemas.microsoft.com/office/drawing/2014/main" id="{BF8EFA87-E909-D853-B64B-B929962B8441}"/>
                </a:ext>
              </a:extLst>
            </p:cNvPr>
            <p:cNvSpPr/>
            <p:nvPr/>
          </p:nvSpPr>
          <p:spPr>
            <a:xfrm>
              <a:off x="3379513" y="3912098"/>
              <a:ext cx="58609" cy="56923"/>
            </a:xfrm>
            <a:custGeom>
              <a:avLst/>
              <a:gdLst/>
              <a:ahLst/>
              <a:cxnLst/>
              <a:rect l="l" t="t" r="r" b="b"/>
              <a:pathLst>
                <a:path w="1668" h="1620" extrusionOk="0">
                  <a:moveTo>
                    <a:pt x="1334" y="310"/>
                  </a:moveTo>
                  <a:lnTo>
                    <a:pt x="1334" y="1358"/>
                  </a:lnTo>
                  <a:lnTo>
                    <a:pt x="286" y="1358"/>
                  </a:lnTo>
                  <a:lnTo>
                    <a:pt x="286" y="310"/>
                  </a:lnTo>
                  <a:close/>
                  <a:moveTo>
                    <a:pt x="143" y="0"/>
                  </a:moveTo>
                  <a:cubicBezTo>
                    <a:pt x="48" y="0"/>
                    <a:pt x="0" y="48"/>
                    <a:pt x="0" y="143"/>
                  </a:cubicBezTo>
                  <a:lnTo>
                    <a:pt x="0" y="1477"/>
                  </a:lnTo>
                  <a:cubicBezTo>
                    <a:pt x="0" y="1572"/>
                    <a:pt x="48" y="1620"/>
                    <a:pt x="143" y="1620"/>
                  </a:cubicBezTo>
                  <a:lnTo>
                    <a:pt x="1477" y="1620"/>
                  </a:lnTo>
                  <a:cubicBezTo>
                    <a:pt x="1572" y="1620"/>
                    <a:pt x="1644" y="1572"/>
                    <a:pt x="1644" y="1477"/>
                  </a:cubicBezTo>
                  <a:lnTo>
                    <a:pt x="1644" y="143"/>
                  </a:lnTo>
                  <a:cubicBezTo>
                    <a:pt x="1668" y="72"/>
                    <a:pt x="1572" y="0"/>
                    <a:pt x="147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83" name="Google Shape;823;p59">
              <a:extLst>
                <a:ext uri="{FF2B5EF4-FFF2-40B4-BE49-F238E27FC236}">
                  <a16:creationId xmlns:a16="http://schemas.microsoft.com/office/drawing/2014/main" id="{BC2A2BD2-1C70-B5FE-4CF6-285EF1B74A5C}"/>
                </a:ext>
              </a:extLst>
            </p:cNvPr>
            <p:cNvSpPr/>
            <p:nvPr/>
          </p:nvSpPr>
          <p:spPr>
            <a:xfrm>
              <a:off x="3295851" y="3912098"/>
              <a:ext cx="58609" cy="56923"/>
            </a:xfrm>
            <a:custGeom>
              <a:avLst/>
              <a:gdLst/>
              <a:ahLst/>
              <a:cxnLst/>
              <a:rect l="l" t="t" r="r" b="b"/>
              <a:pathLst>
                <a:path w="1668" h="1620" extrusionOk="0">
                  <a:moveTo>
                    <a:pt x="1334" y="310"/>
                  </a:moveTo>
                  <a:lnTo>
                    <a:pt x="1334" y="1358"/>
                  </a:lnTo>
                  <a:lnTo>
                    <a:pt x="286" y="1358"/>
                  </a:lnTo>
                  <a:lnTo>
                    <a:pt x="286" y="310"/>
                  </a:lnTo>
                  <a:close/>
                  <a:moveTo>
                    <a:pt x="143" y="0"/>
                  </a:moveTo>
                  <a:cubicBezTo>
                    <a:pt x="48" y="0"/>
                    <a:pt x="0" y="48"/>
                    <a:pt x="0" y="143"/>
                  </a:cubicBezTo>
                  <a:lnTo>
                    <a:pt x="0" y="1477"/>
                  </a:lnTo>
                  <a:cubicBezTo>
                    <a:pt x="0" y="1572"/>
                    <a:pt x="48" y="1620"/>
                    <a:pt x="143" y="1620"/>
                  </a:cubicBezTo>
                  <a:lnTo>
                    <a:pt x="1477" y="1620"/>
                  </a:lnTo>
                  <a:cubicBezTo>
                    <a:pt x="1572" y="1620"/>
                    <a:pt x="1643" y="1572"/>
                    <a:pt x="1643" y="1477"/>
                  </a:cubicBezTo>
                  <a:lnTo>
                    <a:pt x="1643" y="143"/>
                  </a:lnTo>
                  <a:cubicBezTo>
                    <a:pt x="1667" y="72"/>
                    <a:pt x="1572" y="0"/>
                    <a:pt x="1477"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84" name="Google Shape;824;p59">
              <a:extLst>
                <a:ext uri="{FF2B5EF4-FFF2-40B4-BE49-F238E27FC236}">
                  <a16:creationId xmlns:a16="http://schemas.microsoft.com/office/drawing/2014/main" id="{4CB7B512-1406-0BBD-7ECB-16E8C894D70A}"/>
                </a:ext>
              </a:extLst>
            </p:cNvPr>
            <p:cNvSpPr/>
            <p:nvPr/>
          </p:nvSpPr>
          <p:spPr>
            <a:xfrm>
              <a:off x="3312576" y="3857705"/>
              <a:ext cx="24280" cy="22629"/>
            </a:xfrm>
            <a:custGeom>
              <a:avLst/>
              <a:gdLst/>
              <a:ahLst/>
              <a:cxnLst/>
              <a:rect l="l" t="t" r="r" b="b"/>
              <a:pathLst>
                <a:path w="691" h="644" extrusionOk="0">
                  <a:moveTo>
                    <a:pt x="358" y="1"/>
                  </a:moveTo>
                  <a:cubicBezTo>
                    <a:pt x="262" y="1"/>
                    <a:pt x="167" y="48"/>
                    <a:pt x="167" y="143"/>
                  </a:cubicBezTo>
                  <a:cubicBezTo>
                    <a:pt x="96" y="143"/>
                    <a:pt x="24" y="191"/>
                    <a:pt x="0" y="286"/>
                  </a:cubicBezTo>
                  <a:cubicBezTo>
                    <a:pt x="0" y="382"/>
                    <a:pt x="48" y="477"/>
                    <a:pt x="143" y="477"/>
                  </a:cubicBezTo>
                  <a:cubicBezTo>
                    <a:pt x="143" y="548"/>
                    <a:pt x="215" y="620"/>
                    <a:pt x="286" y="643"/>
                  </a:cubicBezTo>
                  <a:cubicBezTo>
                    <a:pt x="381" y="643"/>
                    <a:pt x="477" y="596"/>
                    <a:pt x="477" y="501"/>
                  </a:cubicBezTo>
                  <a:cubicBezTo>
                    <a:pt x="572" y="501"/>
                    <a:pt x="620" y="429"/>
                    <a:pt x="620" y="382"/>
                  </a:cubicBezTo>
                  <a:cubicBezTo>
                    <a:pt x="691" y="262"/>
                    <a:pt x="596" y="167"/>
                    <a:pt x="500" y="167"/>
                  </a:cubicBezTo>
                  <a:cubicBezTo>
                    <a:pt x="500" y="72"/>
                    <a:pt x="453" y="24"/>
                    <a:pt x="358"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85" name="Google Shape;825;p59">
              <a:extLst>
                <a:ext uri="{FF2B5EF4-FFF2-40B4-BE49-F238E27FC236}">
                  <a16:creationId xmlns:a16="http://schemas.microsoft.com/office/drawing/2014/main" id="{B6E6C1ED-9CEC-56E0-4535-C8B1A28AD793}"/>
                </a:ext>
              </a:extLst>
            </p:cNvPr>
            <p:cNvSpPr/>
            <p:nvPr/>
          </p:nvSpPr>
          <p:spPr>
            <a:xfrm>
              <a:off x="3396239" y="3863573"/>
              <a:ext cx="24315" cy="11736"/>
            </a:xfrm>
            <a:custGeom>
              <a:avLst/>
              <a:gdLst/>
              <a:ahLst/>
              <a:cxnLst/>
              <a:rect l="l" t="t" r="r" b="b"/>
              <a:pathLst>
                <a:path w="692" h="334" extrusionOk="0">
                  <a:moveTo>
                    <a:pt x="167" y="0"/>
                  </a:moveTo>
                  <a:cubicBezTo>
                    <a:pt x="96" y="0"/>
                    <a:pt x="25" y="72"/>
                    <a:pt x="1" y="143"/>
                  </a:cubicBezTo>
                  <a:cubicBezTo>
                    <a:pt x="1" y="238"/>
                    <a:pt x="48" y="334"/>
                    <a:pt x="144" y="334"/>
                  </a:cubicBezTo>
                  <a:lnTo>
                    <a:pt x="477" y="334"/>
                  </a:lnTo>
                  <a:cubicBezTo>
                    <a:pt x="572" y="334"/>
                    <a:pt x="620" y="262"/>
                    <a:pt x="644" y="191"/>
                  </a:cubicBezTo>
                  <a:cubicBezTo>
                    <a:pt x="691" y="95"/>
                    <a:pt x="596" y="0"/>
                    <a:pt x="5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86" name="Google Shape;826;p59">
              <a:extLst>
                <a:ext uri="{FF2B5EF4-FFF2-40B4-BE49-F238E27FC236}">
                  <a16:creationId xmlns:a16="http://schemas.microsoft.com/office/drawing/2014/main" id="{C498FB26-224B-E02A-5A63-D8ECF363B5A9}"/>
                </a:ext>
              </a:extLst>
            </p:cNvPr>
            <p:cNvSpPr/>
            <p:nvPr/>
          </p:nvSpPr>
          <p:spPr>
            <a:xfrm>
              <a:off x="3311733" y="3929245"/>
              <a:ext cx="25123" cy="24737"/>
            </a:xfrm>
            <a:custGeom>
              <a:avLst/>
              <a:gdLst/>
              <a:ahLst/>
              <a:cxnLst/>
              <a:rect l="l" t="t" r="r" b="b"/>
              <a:pathLst>
                <a:path w="715" h="704" extrusionOk="0">
                  <a:moveTo>
                    <a:pt x="176" y="1"/>
                  </a:moveTo>
                  <a:cubicBezTo>
                    <a:pt x="137" y="1"/>
                    <a:pt x="96" y="13"/>
                    <a:pt x="48" y="36"/>
                  </a:cubicBezTo>
                  <a:cubicBezTo>
                    <a:pt x="1" y="108"/>
                    <a:pt x="1" y="179"/>
                    <a:pt x="48" y="275"/>
                  </a:cubicBezTo>
                  <a:lnTo>
                    <a:pt x="120" y="346"/>
                  </a:lnTo>
                  <a:lnTo>
                    <a:pt x="48" y="394"/>
                  </a:lnTo>
                  <a:cubicBezTo>
                    <a:pt x="1" y="465"/>
                    <a:pt x="1" y="536"/>
                    <a:pt x="48" y="632"/>
                  </a:cubicBezTo>
                  <a:cubicBezTo>
                    <a:pt x="72" y="656"/>
                    <a:pt x="120" y="703"/>
                    <a:pt x="167" y="703"/>
                  </a:cubicBezTo>
                  <a:cubicBezTo>
                    <a:pt x="191" y="703"/>
                    <a:pt x="262" y="656"/>
                    <a:pt x="286" y="632"/>
                  </a:cubicBezTo>
                  <a:lnTo>
                    <a:pt x="358" y="584"/>
                  </a:lnTo>
                  <a:lnTo>
                    <a:pt x="405" y="632"/>
                  </a:lnTo>
                  <a:cubicBezTo>
                    <a:pt x="429" y="656"/>
                    <a:pt x="477" y="703"/>
                    <a:pt x="524" y="703"/>
                  </a:cubicBezTo>
                  <a:cubicBezTo>
                    <a:pt x="548" y="703"/>
                    <a:pt x="620" y="656"/>
                    <a:pt x="644" y="632"/>
                  </a:cubicBezTo>
                  <a:cubicBezTo>
                    <a:pt x="715" y="584"/>
                    <a:pt x="715" y="489"/>
                    <a:pt x="644" y="394"/>
                  </a:cubicBezTo>
                  <a:lnTo>
                    <a:pt x="596" y="346"/>
                  </a:lnTo>
                  <a:lnTo>
                    <a:pt x="644" y="275"/>
                  </a:lnTo>
                  <a:cubicBezTo>
                    <a:pt x="715" y="227"/>
                    <a:pt x="715" y="132"/>
                    <a:pt x="644" y="36"/>
                  </a:cubicBezTo>
                  <a:cubicBezTo>
                    <a:pt x="620" y="13"/>
                    <a:pt x="584" y="1"/>
                    <a:pt x="542" y="1"/>
                  </a:cubicBezTo>
                  <a:cubicBezTo>
                    <a:pt x="501" y="1"/>
                    <a:pt x="453" y="13"/>
                    <a:pt x="405" y="36"/>
                  </a:cubicBezTo>
                  <a:lnTo>
                    <a:pt x="358" y="108"/>
                  </a:lnTo>
                  <a:lnTo>
                    <a:pt x="286" y="36"/>
                  </a:lnTo>
                  <a:cubicBezTo>
                    <a:pt x="251" y="13"/>
                    <a:pt x="215" y="1"/>
                    <a:pt x="176"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87" name="Google Shape;827;p59">
              <a:extLst>
                <a:ext uri="{FF2B5EF4-FFF2-40B4-BE49-F238E27FC236}">
                  <a16:creationId xmlns:a16="http://schemas.microsoft.com/office/drawing/2014/main" id="{AC11F068-7ACC-5514-069B-8829C3BA473B}"/>
                </a:ext>
              </a:extLst>
            </p:cNvPr>
            <p:cNvSpPr/>
            <p:nvPr/>
          </p:nvSpPr>
          <p:spPr>
            <a:xfrm>
              <a:off x="3395395" y="3930088"/>
              <a:ext cx="25158" cy="22207"/>
            </a:xfrm>
            <a:custGeom>
              <a:avLst/>
              <a:gdLst/>
              <a:ahLst/>
              <a:cxnLst/>
              <a:rect l="l" t="t" r="r" b="b"/>
              <a:pathLst>
                <a:path w="716" h="632" extrusionOk="0">
                  <a:moveTo>
                    <a:pt x="543" y="0"/>
                  </a:moveTo>
                  <a:cubicBezTo>
                    <a:pt x="501" y="0"/>
                    <a:pt x="453" y="12"/>
                    <a:pt x="406" y="36"/>
                  </a:cubicBezTo>
                  <a:lnTo>
                    <a:pt x="72" y="370"/>
                  </a:lnTo>
                  <a:cubicBezTo>
                    <a:pt x="1" y="465"/>
                    <a:pt x="49" y="632"/>
                    <a:pt x="191" y="632"/>
                  </a:cubicBezTo>
                  <a:cubicBezTo>
                    <a:pt x="239" y="632"/>
                    <a:pt x="287" y="608"/>
                    <a:pt x="311" y="584"/>
                  </a:cubicBezTo>
                  <a:lnTo>
                    <a:pt x="644" y="251"/>
                  </a:lnTo>
                  <a:cubicBezTo>
                    <a:pt x="715" y="203"/>
                    <a:pt x="715" y="108"/>
                    <a:pt x="644" y="36"/>
                  </a:cubicBezTo>
                  <a:cubicBezTo>
                    <a:pt x="620" y="12"/>
                    <a:pt x="584" y="0"/>
                    <a:pt x="543"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grpSp>
        <p:nvGrpSpPr>
          <p:cNvPr id="239" name="Google Shape;828;p59">
            <a:extLst>
              <a:ext uri="{FF2B5EF4-FFF2-40B4-BE49-F238E27FC236}">
                <a16:creationId xmlns:a16="http://schemas.microsoft.com/office/drawing/2014/main" id="{2141527E-B491-9E46-2415-357E9A36B84F}"/>
              </a:ext>
            </a:extLst>
          </p:cNvPr>
          <p:cNvGrpSpPr/>
          <p:nvPr/>
        </p:nvGrpSpPr>
        <p:grpSpPr>
          <a:xfrm>
            <a:off x="4697968" y="2613659"/>
            <a:ext cx="377447" cy="377446"/>
            <a:chOff x="3270083" y="1867634"/>
            <a:chExt cx="377447" cy="377446"/>
          </a:xfrm>
        </p:grpSpPr>
        <p:sp>
          <p:nvSpPr>
            <p:cNvPr id="255" name="Google Shape;829;p59">
              <a:extLst>
                <a:ext uri="{FF2B5EF4-FFF2-40B4-BE49-F238E27FC236}">
                  <a16:creationId xmlns:a16="http://schemas.microsoft.com/office/drawing/2014/main" id="{8E091A6A-37CD-7AF9-7DFA-0ABAFDEBDFFF}"/>
                </a:ext>
              </a:extLst>
            </p:cNvPr>
            <p:cNvSpPr/>
            <p:nvPr/>
          </p:nvSpPr>
          <p:spPr>
            <a:xfrm>
              <a:off x="3323632" y="1909166"/>
              <a:ext cx="82889" cy="69572"/>
            </a:xfrm>
            <a:custGeom>
              <a:avLst/>
              <a:gdLst/>
              <a:ahLst/>
              <a:cxnLst/>
              <a:rect l="l" t="t" r="r" b="b"/>
              <a:pathLst>
                <a:path w="2359" h="1980" extrusionOk="0">
                  <a:moveTo>
                    <a:pt x="2174" y="1"/>
                  </a:moveTo>
                  <a:cubicBezTo>
                    <a:pt x="2156" y="1"/>
                    <a:pt x="2137" y="4"/>
                    <a:pt x="2120" y="9"/>
                  </a:cubicBezTo>
                  <a:cubicBezTo>
                    <a:pt x="1239" y="367"/>
                    <a:pt x="573" y="962"/>
                    <a:pt x="49" y="1748"/>
                  </a:cubicBezTo>
                  <a:cubicBezTo>
                    <a:pt x="1" y="1796"/>
                    <a:pt x="25" y="1915"/>
                    <a:pt x="120" y="1938"/>
                  </a:cubicBezTo>
                  <a:cubicBezTo>
                    <a:pt x="139" y="1967"/>
                    <a:pt x="169" y="1980"/>
                    <a:pt x="201" y="1980"/>
                  </a:cubicBezTo>
                  <a:cubicBezTo>
                    <a:pt x="250" y="1980"/>
                    <a:pt x="306" y="1948"/>
                    <a:pt x="334" y="1891"/>
                  </a:cubicBezTo>
                  <a:cubicBezTo>
                    <a:pt x="811" y="1176"/>
                    <a:pt x="1454" y="605"/>
                    <a:pt x="2240" y="271"/>
                  </a:cubicBezTo>
                  <a:cubicBezTo>
                    <a:pt x="2311" y="271"/>
                    <a:pt x="2359" y="200"/>
                    <a:pt x="2311" y="105"/>
                  </a:cubicBezTo>
                  <a:cubicBezTo>
                    <a:pt x="2293" y="32"/>
                    <a:pt x="2233" y="1"/>
                    <a:pt x="2174"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56" name="Google Shape;830;p59">
              <a:extLst>
                <a:ext uri="{FF2B5EF4-FFF2-40B4-BE49-F238E27FC236}">
                  <a16:creationId xmlns:a16="http://schemas.microsoft.com/office/drawing/2014/main" id="{1763421A-B9A0-2734-76AE-2D7FE1137C11}"/>
                </a:ext>
              </a:extLst>
            </p:cNvPr>
            <p:cNvSpPr/>
            <p:nvPr/>
          </p:nvSpPr>
          <p:spPr>
            <a:xfrm>
              <a:off x="3324476" y="2133027"/>
              <a:ext cx="82046" cy="68834"/>
            </a:xfrm>
            <a:custGeom>
              <a:avLst/>
              <a:gdLst/>
              <a:ahLst/>
              <a:cxnLst/>
              <a:rect l="l" t="t" r="r" b="b"/>
              <a:pathLst>
                <a:path w="2335" h="1959" extrusionOk="0">
                  <a:moveTo>
                    <a:pt x="148" y="1"/>
                  </a:moveTo>
                  <a:cubicBezTo>
                    <a:pt x="128" y="1"/>
                    <a:pt x="110" y="7"/>
                    <a:pt x="96" y="21"/>
                  </a:cubicBezTo>
                  <a:cubicBezTo>
                    <a:pt x="25" y="68"/>
                    <a:pt x="1" y="164"/>
                    <a:pt x="25" y="211"/>
                  </a:cubicBezTo>
                  <a:cubicBezTo>
                    <a:pt x="549" y="997"/>
                    <a:pt x="1215" y="1592"/>
                    <a:pt x="2096" y="1950"/>
                  </a:cubicBezTo>
                  <a:cubicBezTo>
                    <a:pt x="2113" y="1955"/>
                    <a:pt x="2132" y="1958"/>
                    <a:pt x="2150" y="1958"/>
                  </a:cubicBezTo>
                  <a:cubicBezTo>
                    <a:pt x="2209" y="1958"/>
                    <a:pt x="2269" y="1927"/>
                    <a:pt x="2287" y="1854"/>
                  </a:cubicBezTo>
                  <a:cubicBezTo>
                    <a:pt x="2335" y="1807"/>
                    <a:pt x="2287" y="1712"/>
                    <a:pt x="2216" y="1664"/>
                  </a:cubicBezTo>
                  <a:cubicBezTo>
                    <a:pt x="1430" y="1354"/>
                    <a:pt x="739" y="783"/>
                    <a:pt x="310" y="68"/>
                  </a:cubicBezTo>
                  <a:cubicBezTo>
                    <a:pt x="260" y="35"/>
                    <a:pt x="197" y="1"/>
                    <a:pt x="148"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57" name="Google Shape;831;p59">
              <a:extLst>
                <a:ext uri="{FF2B5EF4-FFF2-40B4-BE49-F238E27FC236}">
                  <a16:creationId xmlns:a16="http://schemas.microsoft.com/office/drawing/2014/main" id="{58DAA3F4-971A-A3C8-D610-BA93083232F5}"/>
                </a:ext>
              </a:extLst>
            </p:cNvPr>
            <p:cNvSpPr/>
            <p:nvPr/>
          </p:nvSpPr>
          <p:spPr>
            <a:xfrm>
              <a:off x="3512777" y="2132289"/>
              <a:ext cx="82854" cy="70416"/>
            </a:xfrm>
            <a:custGeom>
              <a:avLst/>
              <a:gdLst/>
              <a:ahLst/>
              <a:cxnLst/>
              <a:rect l="l" t="t" r="r" b="b"/>
              <a:pathLst>
                <a:path w="2358" h="2004" extrusionOk="0">
                  <a:moveTo>
                    <a:pt x="2181" y="0"/>
                  </a:moveTo>
                  <a:cubicBezTo>
                    <a:pt x="2132" y="0"/>
                    <a:pt x="2077" y="32"/>
                    <a:pt x="2048" y="89"/>
                  </a:cubicBezTo>
                  <a:cubicBezTo>
                    <a:pt x="1572" y="828"/>
                    <a:pt x="929" y="1399"/>
                    <a:pt x="119" y="1733"/>
                  </a:cubicBezTo>
                  <a:cubicBezTo>
                    <a:pt x="71" y="1756"/>
                    <a:pt x="0" y="1852"/>
                    <a:pt x="24" y="1899"/>
                  </a:cubicBezTo>
                  <a:cubicBezTo>
                    <a:pt x="60" y="1972"/>
                    <a:pt x="111" y="2003"/>
                    <a:pt x="175" y="2003"/>
                  </a:cubicBezTo>
                  <a:cubicBezTo>
                    <a:pt x="195" y="2003"/>
                    <a:pt x="216" y="2000"/>
                    <a:pt x="238" y="1994"/>
                  </a:cubicBezTo>
                  <a:cubicBezTo>
                    <a:pt x="1096" y="1637"/>
                    <a:pt x="1810" y="1018"/>
                    <a:pt x="2334" y="208"/>
                  </a:cubicBezTo>
                  <a:cubicBezTo>
                    <a:pt x="2358" y="161"/>
                    <a:pt x="2358" y="66"/>
                    <a:pt x="2262" y="42"/>
                  </a:cubicBezTo>
                  <a:cubicBezTo>
                    <a:pt x="2244" y="14"/>
                    <a:pt x="2214" y="0"/>
                    <a:pt x="218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58" name="Google Shape;832;p59">
              <a:extLst>
                <a:ext uri="{FF2B5EF4-FFF2-40B4-BE49-F238E27FC236}">
                  <a16:creationId xmlns:a16="http://schemas.microsoft.com/office/drawing/2014/main" id="{A3E68791-BCCA-A4D3-8C8C-A2E74AA5574D}"/>
                </a:ext>
              </a:extLst>
            </p:cNvPr>
            <p:cNvSpPr/>
            <p:nvPr/>
          </p:nvSpPr>
          <p:spPr>
            <a:xfrm>
              <a:off x="3511934" y="1909166"/>
              <a:ext cx="83698" cy="70907"/>
            </a:xfrm>
            <a:custGeom>
              <a:avLst/>
              <a:gdLst/>
              <a:ahLst/>
              <a:cxnLst/>
              <a:rect l="l" t="t" r="r" b="b"/>
              <a:pathLst>
                <a:path w="2382" h="2018" extrusionOk="0">
                  <a:moveTo>
                    <a:pt x="172" y="1"/>
                  </a:moveTo>
                  <a:cubicBezTo>
                    <a:pt x="102" y="1"/>
                    <a:pt x="42" y="32"/>
                    <a:pt x="24" y="105"/>
                  </a:cubicBezTo>
                  <a:cubicBezTo>
                    <a:pt x="0" y="200"/>
                    <a:pt x="24" y="271"/>
                    <a:pt x="119" y="319"/>
                  </a:cubicBezTo>
                  <a:cubicBezTo>
                    <a:pt x="929" y="629"/>
                    <a:pt x="1572" y="1200"/>
                    <a:pt x="2048" y="1938"/>
                  </a:cubicBezTo>
                  <a:cubicBezTo>
                    <a:pt x="2090" y="1994"/>
                    <a:pt x="2132" y="2017"/>
                    <a:pt x="2179" y="2017"/>
                  </a:cubicBezTo>
                  <a:cubicBezTo>
                    <a:pt x="2212" y="2017"/>
                    <a:pt x="2247" y="2006"/>
                    <a:pt x="2286" y="1986"/>
                  </a:cubicBezTo>
                  <a:cubicBezTo>
                    <a:pt x="2358" y="1915"/>
                    <a:pt x="2382" y="1819"/>
                    <a:pt x="2310" y="1772"/>
                  </a:cubicBezTo>
                  <a:cubicBezTo>
                    <a:pt x="1810" y="986"/>
                    <a:pt x="1096" y="367"/>
                    <a:pt x="238" y="9"/>
                  </a:cubicBezTo>
                  <a:cubicBezTo>
                    <a:pt x="216" y="4"/>
                    <a:pt x="193" y="1"/>
                    <a:pt x="172"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59" name="Google Shape;833;p59">
              <a:extLst>
                <a:ext uri="{FF2B5EF4-FFF2-40B4-BE49-F238E27FC236}">
                  <a16:creationId xmlns:a16="http://schemas.microsoft.com/office/drawing/2014/main" id="{81409AE7-1B68-89DB-FE9B-397E874EECEF}"/>
                </a:ext>
              </a:extLst>
            </p:cNvPr>
            <p:cNvSpPr/>
            <p:nvPr/>
          </p:nvSpPr>
          <p:spPr>
            <a:xfrm>
              <a:off x="3352937" y="1971324"/>
              <a:ext cx="54428" cy="173333"/>
            </a:xfrm>
            <a:custGeom>
              <a:avLst/>
              <a:gdLst/>
              <a:ahLst/>
              <a:cxnLst/>
              <a:rect l="l" t="t" r="r" b="b"/>
              <a:pathLst>
                <a:path w="1549" h="4933" extrusionOk="0">
                  <a:moveTo>
                    <a:pt x="1327" y="1"/>
                  </a:moveTo>
                  <a:cubicBezTo>
                    <a:pt x="1297" y="1"/>
                    <a:pt x="1266" y="8"/>
                    <a:pt x="1239" y="27"/>
                  </a:cubicBezTo>
                  <a:cubicBezTo>
                    <a:pt x="477" y="598"/>
                    <a:pt x="0" y="1503"/>
                    <a:pt x="0" y="2456"/>
                  </a:cubicBezTo>
                  <a:cubicBezTo>
                    <a:pt x="0" y="3408"/>
                    <a:pt x="477" y="4337"/>
                    <a:pt x="1239" y="4908"/>
                  </a:cubicBezTo>
                  <a:cubicBezTo>
                    <a:pt x="1271" y="4924"/>
                    <a:pt x="1302" y="4932"/>
                    <a:pt x="1332" y="4932"/>
                  </a:cubicBezTo>
                  <a:cubicBezTo>
                    <a:pt x="1392" y="4932"/>
                    <a:pt x="1445" y="4901"/>
                    <a:pt x="1477" y="4837"/>
                  </a:cubicBezTo>
                  <a:cubicBezTo>
                    <a:pt x="1548" y="4742"/>
                    <a:pt x="1548" y="4647"/>
                    <a:pt x="1453" y="4623"/>
                  </a:cubicBezTo>
                  <a:cubicBezTo>
                    <a:pt x="739" y="4099"/>
                    <a:pt x="334" y="3313"/>
                    <a:pt x="334" y="2432"/>
                  </a:cubicBezTo>
                  <a:cubicBezTo>
                    <a:pt x="334" y="1574"/>
                    <a:pt x="739" y="765"/>
                    <a:pt x="1429" y="265"/>
                  </a:cubicBezTo>
                  <a:cubicBezTo>
                    <a:pt x="1477" y="217"/>
                    <a:pt x="1525" y="122"/>
                    <a:pt x="1453" y="50"/>
                  </a:cubicBezTo>
                  <a:cubicBezTo>
                    <a:pt x="1424" y="21"/>
                    <a:pt x="1376" y="1"/>
                    <a:pt x="1327"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60" name="Google Shape;834;p59">
              <a:extLst>
                <a:ext uri="{FF2B5EF4-FFF2-40B4-BE49-F238E27FC236}">
                  <a16:creationId xmlns:a16="http://schemas.microsoft.com/office/drawing/2014/main" id="{BDA4A6F1-84CB-3733-0414-1D1E453B0B87}"/>
                </a:ext>
              </a:extLst>
            </p:cNvPr>
            <p:cNvSpPr/>
            <p:nvPr/>
          </p:nvSpPr>
          <p:spPr>
            <a:xfrm>
              <a:off x="3512777" y="1970130"/>
              <a:ext cx="53585" cy="172841"/>
            </a:xfrm>
            <a:custGeom>
              <a:avLst/>
              <a:gdLst/>
              <a:ahLst/>
              <a:cxnLst/>
              <a:rect l="l" t="t" r="r" b="b"/>
              <a:pathLst>
                <a:path w="1525" h="4919" extrusionOk="0">
                  <a:moveTo>
                    <a:pt x="189" y="0"/>
                  </a:moveTo>
                  <a:cubicBezTo>
                    <a:pt x="140" y="0"/>
                    <a:pt x="87" y="30"/>
                    <a:pt x="71" y="61"/>
                  </a:cubicBezTo>
                  <a:cubicBezTo>
                    <a:pt x="0" y="132"/>
                    <a:pt x="24" y="251"/>
                    <a:pt x="95" y="275"/>
                  </a:cubicBezTo>
                  <a:cubicBezTo>
                    <a:pt x="786" y="775"/>
                    <a:pt x="1191" y="1585"/>
                    <a:pt x="1191" y="2442"/>
                  </a:cubicBezTo>
                  <a:cubicBezTo>
                    <a:pt x="1191" y="3299"/>
                    <a:pt x="762" y="4109"/>
                    <a:pt x="95" y="4609"/>
                  </a:cubicBezTo>
                  <a:cubicBezTo>
                    <a:pt x="24" y="4681"/>
                    <a:pt x="0" y="4776"/>
                    <a:pt x="71" y="4823"/>
                  </a:cubicBezTo>
                  <a:cubicBezTo>
                    <a:pt x="103" y="4887"/>
                    <a:pt x="156" y="4919"/>
                    <a:pt x="216" y="4919"/>
                  </a:cubicBezTo>
                  <a:cubicBezTo>
                    <a:pt x="246" y="4919"/>
                    <a:pt x="278" y="4911"/>
                    <a:pt x="310" y="4895"/>
                  </a:cubicBezTo>
                  <a:cubicBezTo>
                    <a:pt x="1072" y="4323"/>
                    <a:pt x="1524" y="3418"/>
                    <a:pt x="1524" y="2466"/>
                  </a:cubicBezTo>
                  <a:cubicBezTo>
                    <a:pt x="1500" y="1966"/>
                    <a:pt x="1381" y="1489"/>
                    <a:pt x="1167" y="1085"/>
                  </a:cubicBezTo>
                  <a:cubicBezTo>
                    <a:pt x="953" y="656"/>
                    <a:pt x="667" y="299"/>
                    <a:pt x="262" y="37"/>
                  </a:cubicBezTo>
                  <a:cubicBezTo>
                    <a:pt x="244" y="10"/>
                    <a:pt x="217" y="0"/>
                    <a:pt x="189"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61" name="Google Shape;835;p59">
              <a:extLst>
                <a:ext uri="{FF2B5EF4-FFF2-40B4-BE49-F238E27FC236}">
                  <a16:creationId xmlns:a16="http://schemas.microsoft.com/office/drawing/2014/main" id="{4A4E03EC-742B-B1AE-4F88-3922523B2280}"/>
                </a:ext>
              </a:extLst>
            </p:cNvPr>
            <p:cNvSpPr/>
            <p:nvPr/>
          </p:nvSpPr>
          <p:spPr>
            <a:xfrm>
              <a:off x="3400619" y="1997326"/>
              <a:ext cx="117184" cy="117184"/>
            </a:xfrm>
            <a:custGeom>
              <a:avLst/>
              <a:gdLst/>
              <a:ahLst/>
              <a:cxnLst/>
              <a:rect l="l" t="t" r="r" b="b"/>
              <a:pathLst>
                <a:path w="3335" h="3335" extrusionOk="0">
                  <a:moveTo>
                    <a:pt x="1668" y="358"/>
                  </a:moveTo>
                  <a:cubicBezTo>
                    <a:pt x="2406" y="358"/>
                    <a:pt x="3002" y="954"/>
                    <a:pt x="3002" y="1692"/>
                  </a:cubicBezTo>
                  <a:cubicBezTo>
                    <a:pt x="3002" y="2454"/>
                    <a:pt x="2406" y="3049"/>
                    <a:pt x="1668" y="3049"/>
                  </a:cubicBezTo>
                  <a:cubicBezTo>
                    <a:pt x="930" y="3049"/>
                    <a:pt x="334" y="2454"/>
                    <a:pt x="334" y="1692"/>
                  </a:cubicBezTo>
                  <a:cubicBezTo>
                    <a:pt x="334" y="954"/>
                    <a:pt x="930" y="358"/>
                    <a:pt x="1668" y="358"/>
                  </a:cubicBezTo>
                  <a:close/>
                  <a:moveTo>
                    <a:pt x="1668" y="1"/>
                  </a:moveTo>
                  <a:cubicBezTo>
                    <a:pt x="763" y="1"/>
                    <a:pt x="1" y="739"/>
                    <a:pt x="1" y="1668"/>
                  </a:cubicBezTo>
                  <a:cubicBezTo>
                    <a:pt x="1" y="2597"/>
                    <a:pt x="763" y="3335"/>
                    <a:pt x="1668" y="3335"/>
                  </a:cubicBezTo>
                  <a:cubicBezTo>
                    <a:pt x="2597" y="3335"/>
                    <a:pt x="3335" y="2597"/>
                    <a:pt x="3335" y="1668"/>
                  </a:cubicBezTo>
                  <a:cubicBezTo>
                    <a:pt x="3335" y="739"/>
                    <a:pt x="2597" y="1"/>
                    <a:pt x="1668"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62" name="Google Shape;836;p59">
              <a:extLst>
                <a:ext uri="{FF2B5EF4-FFF2-40B4-BE49-F238E27FC236}">
                  <a16:creationId xmlns:a16="http://schemas.microsoft.com/office/drawing/2014/main" id="{5F373D67-CFDD-0E3A-DF4E-6DE28721EC38}"/>
                </a:ext>
              </a:extLst>
            </p:cNvPr>
            <p:cNvSpPr/>
            <p:nvPr/>
          </p:nvSpPr>
          <p:spPr>
            <a:xfrm>
              <a:off x="3424055" y="1926208"/>
              <a:ext cx="71153" cy="65321"/>
            </a:xfrm>
            <a:custGeom>
              <a:avLst/>
              <a:gdLst/>
              <a:ahLst/>
              <a:cxnLst/>
              <a:rect l="l" t="t" r="r" b="b"/>
              <a:pathLst>
                <a:path w="2025" h="1859" extrusionOk="0">
                  <a:moveTo>
                    <a:pt x="1525" y="334"/>
                  </a:moveTo>
                  <a:cubicBezTo>
                    <a:pt x="1596" y="334"/>
                    <a:pt x="1692" y="429"/>
                    <a:pt x="1692" y="501"/>
                  </a:cubicBezTo>
                  <a:lnTo>
                    <a:pt x="1692" y="1525"/>
                  </a:lnTo>
                  <a:lnTo>
                    <a:pt x="334" y="1525"/>
                  </a:lnTo>
                  <a:lnTo>
                    <a:pt x="334" y="501"/>
                  </a:lnTo>
                  <a:cubicBezTo>
                    <a:pt x="334" y="429"/>
                    <a:pt x="406" y="334"/>
                    <a:pt x="501" y="334"/>
                  </a:cubicBezTo>
                  <a:close/>
                  <a:moveTo>
                    <a:pt x="501" y="1"/>
                  </a:moveTo>
                  <a:cubicBezTo>
                    <a:pt x="239" y="1"/>
                    <a:pt x="1" y="215"/>
                    <a:pt x="1" y="501"/>
                  </a:cubicBezTo>
                  <a:lnTo>
                    <a:pt x="1" y="1692"/>
                  </a:lnTo>
                  <a:cubicBezTo>
                    <a:pt x="1" y="1787"/>
                    <a:pt x="48" y="1858"/>
                    <a:pt x="144" y="1858"/>
                  </a:cubicBezTo>
                  <a:lnTo>
                    <a:pt x="1811" y="1858"/>
                  </a:lnTo>
                  <a:cubicBezTo>
                    <a:pt x="1906" y="1858"/>
                    <a:pt x="1953" y="1787"/>
                    <a:pt x="1953" y="1692"/>
                  </a:cubicBezTo>
                  <a:lnTo>
                    <a:pt x="1953" y="501"/>
                  </a:lnTo>
                  <a:cubicBezTo>
                    <a:pt x="2025" y="239"/>
                    <a:pt x="1787" y="1"/>
                    <a:pt x="1525"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63" name="Google Shape;837;p59">
              <a:extLst>
                <a:ext uri="{FF2B5EF4-FFF2-40B4-BE49-F238E27FC236}">
                  <a16:creationId xmlns:a16="http://schemas.microsoft.com/office/drawing/2014/main" id="{234B9223-131D-26FC-72AF-179070ABBD7C}"/>
                </a:ext>
              </a:extLst>
            </p:cNvPr>
            <p:cNvSpPr/>
            <p:nvPr/>
          </p:nvSpPr>
          <p:spPr>
            <a:xfrm>
              <a:off x="3417379" y="1867634"/>
              <a:ext cx="72840" cy="58680"/>
            </a:xfrm>
            <a:custGeom>
              <a:avLst/>
              <a:gdLst/>
              <a:ahLst/>
              <a:cxnLst/>
              <a:rect l="l" t="t" r="r" b="b"/>
              <a:pathLst>
                <a:path w="2073" h="1670" extrusionOk="0">
                  <a:moveTo>
                    <a:pt x="1191" y="334"/>
                  </a:moveTo>
                  <a:cubicBezTo>
                    <a:pt x="1429" y="334"/>
                    <a:pt x="1620" y="477"/>
                    <a:pt x="1667" y="691"/>
                  </a:cubicBezTo>
                  <a:lnTo>
                    <a:pt x="453" y="691"/>
                  </a:lnTo>
                  <a:cubicBezTo>
                    <a:pt x="572" y="548"/>
                    <a:pt x="786" y="334"/>
                    <a:pt x="1191" y="334"/>
                  </a:cubicBezTo>
                  <a:close/>
                  <a:moveTo>
                    <a:pt x="1715" y="1025"/>
                  </a:moveTo>
                  <a:cubicBezTo>
                    <a:pt x="1620" y="1215"/>
                    <a:pt x="1429" y="1382"/>
                    <a:pt x="1191" y="1382"/>
                  </a:cubicBezTo>
                  <a:cubicBezTo>
                    <a:pt x="953" y="1382"/>
                    <a:pt x="786" y="1215"/>
                    <a:pt x="715" y="1025"/>
                  </a:cubicBezTo>
                  <a:close/>
                  <a:moveTo>
                    <a:pt x="1191" y="1"/>
                  </a:moveTo>
                  <a:cubicBezTo>
                    <a:pt x="429" y="1"/>
                    <a:pt x="95" y="501"/>
                    <a:pt x="48" y="810"/>
                  </a:cubicBezTo>
                  <a:cubicBezTo>
                    <a:pt x="0" y="882"/>
                    <a:pt x="95" y="1001"/>
                    <a:pt x="191" y="1001"/>
                  </a:cubicBezTo>
                  <a:lnTo>
                    <a:pt x="357" y="1001"/>
                  </a:lnTo>
                  <a:cubicBezTo>
                    <a:pt x="449" y="1390"/>
                    <a:pt x="782" y="1669"/>
                    <a:pt x="1189" y="1669"/>
                  </a:cubicBezTo>
                  <a:cubicBezTo>
                    <a:pt x="1205" y="1669"/>
                    <a:pt x="1222" y="1669"/>
                    <a:pt x="1239" y="1668"/>
                  </a:cubicBezTo>
                  <a:cubicBezTo>
                    <a:pt x="1643" y="1644"/>
                    <a:pt x="1977" y="1311"/>
                    <a:pt x="2001" y="882"/>
                  </a:cubicBezTo>
                  <a:cubicBezTo>
                    <a:pt x="2072" y="429"/>
                    <a:pt x="1667" y="1"/>
                    <a:pt x="1191"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64" name="Google Shape;838;p59">
              <a:extLst>
                <a:ext uri="{FF2B5EF4-FFF2-40B4-BE49-F238E27FC236}">
                  <a16:creationId xmlns:a16="http://schemas.microsoft.com/office/drawing/2014/main" id="{0A042DA6-720F-4C7D-4056-5FEF46A8D325}"/>
                </a:ext>
              </a:extLst>
            </p:cNvPr>
            <p:cNvSpPr/>
            <p:nvPr/>
          </p:nvSpPr>
          <p:spPr>
            <a:xfrm>
              <a:off x="3578028" y="2050911"/>
              <a:ext cx="69502" cy="64442"/>
            </a:xfrm>
            <a:custGeom>
              <a:avLst/>
              <a:gdLst/>
              <a:ahLst/>
              <a:cxnLst/>
              <a:rect l="l" t="t" r="r" b="b"/>
              <a:pathLst>
                <a:path w="1978" h="1834" extrusionOk="0">
                  <a:moveTo>
                    <a:pt x="1501" y="333"/>
                  </a:moveTo>
                  <a:cubicBezTo>
                    <a:pt x="1596" y="333"/>
                    <a:pt x="1691" y="405"/>
                    <a:pt x="1691" y="500"/>
                  </a:cubicBezTo>
                  <a:lnTo>
                    <a:pt x="1691" y="1524"/>
                  </a:lnTo>
                  <a:lnTo>
                    <a:pt x="310" y="1524"/>
                  </a:lnTo>
                  <a:lnTo>
                    <a:pt x="310" y="500"/>
                  </a:lnTo>
                  <a:cubicBezTo>
                    <a:pt x="310" y="405"/>
                    <a:pt x="405" y="333"/>
                    <a:pt x="501" y="333"/>
                  </a:cubicBezTo>
                  <a:close/>
                  <a:moveTo>
                    <a:pt x="501" y="0"/>
                  </a:moveTo>
                  <a:cubicBezTo>
                    <a:pt x="215" y="0"/>
                    <a:pt x="1" y="191"/>
                    <a:pt x="1" y="500"/>
                  </a:cubicBezTo>
                  <a:lnTo>
                    <a:pt x="1" y="1691"/>
                  </a:lnTo>
                  <a:cubicBezTo>
                    <a:pt x="1" y="1786"/>
                    <a:pt x="48" y="1834"/>
                    <a:pt x="143" y="1834"/>
                  </a:cubicBezTo>
                  <a:lnTo>
                    <a:pt x="1810" y="1834"/>
                  </a:lnTo>
                  <a:cubicBezTo>
                    <a:pt x="1906" y="1834"/>
                    <a:pt x="1953" y="1786"/>
                    <a:pt x="1953" y="1691"/>
                  </a:cubicBezTo>
                  <a:lnTo>
                    <a:pt x="1953" y="500"/>
                  </a:lnTo>
                  <a:cubicBezTo>
                    <a:pt x="1977" y="214"/>
                    <a:pt x="1787" y="0"/>
                    <a:pt x="150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65" name="Google Shape;839;p59">
              <a:extLst>
                <a:ext uri="{FF2B5EF4-FFF2-40B4-BE49-F238E27FC236}">
                  <a16:creationId xmlns:a16="http://schemas.microsoft.com/office/drawing/2014/main" id="{D3FB496E-756F-C533-1244-D01613959E5D}"/>
                </a:ext>
              </a:extLst>
            </p:cNvPr>
            <p:cNvSpPr/>
            <p:nvPr/>
          </p:nvSpPr>
          <p:spPr>
            <a:xfrm>
              <a:off x="3571352" y="1992337"/>
              <a:ext cx="71997" cy="58644"/>
            </a:xfrm>
            <a:custGeom>
              <a:avLst/>
              <a:gdLst/>
              <a:ahLst/>
              <a:cxnLst/>
              <a:rect l="l" t="t" r="r" b="b"/>
              <a:pathLst>
                <a:path w="2049" h="1669" extrusionOk="0">
                  <a:moveTo>
                    <a:pt x="1167" y="333"/>
                  </a:moveTo>
                  <a:cubicBezTo>
                    <a:pt x="1405" y="333"/>
                    <a:pt x="1572" y="476"/>
                    <a:pt x="1643" y="691"/>
                  </a:cubicBezTo>
                  <a:lnTo>
                    <a:pt x="429" y="691"/>
                  </a:lnTo>
                  <a:cubicBezTo>
                    <a:pt x="548" y="524"/>
                    <a:pt x="738" y="333"/>
                    <a:pt x="1167" y="333"/>
                  </a:cubicBezTo>
                  <a:close/>
                  <a:moveTo>
                    <a:pt x="1691" y="976"/>
                  </a:moveTo>
                  <a:cubicBezTo>
                    <a:pt x="1619" y="1191"/>
                    <a:pt x="1405" y="1334"/>
                    <a:pt x="1191" y="1334"/>
                  </a:cubicBezTo>
                  <a:cubicBezTo>
                    <a:pt x="953" y="1334"/>
                    <a:pt x="786" y="1191"/>
                    <a:pt x="714" y="976"/>
                  </a:cubicBezTo>
                  <a:close/>
                  <a:moveTo>
                    <a:pt x="1191" y="0"/>
                  </a:moveTo>
                  <a:cubicBezTo>
                    <a:pt x="429" y="0"/>
                    <a:pt x="95" y="500"/>
                    <a:pt x="24" y="810"/>
                  </a:cubicBezTo>
                  <a:cubicBezTo>
                    <a:pt x="0" y="881"/>
                    <a:pt x="95" y="1000"/>
                    <a:pt x="191" y="1000"/>
                  </a:cubicBezTo>
                  <a:lnTo>
                    <a:pt x="357" y="1000"/>
                  </a:lnTo>
                  <a:cubicBezTo>
                    <a:pt x="449" y="1389"/>
                    <a:pt x="782" y="1668"/>
                    <a:pt x="1168" y="1668"/>
                  </a:cubicBezTo>
                  <a:cubicBezTo>
                    <a:pt x="1183" y="1668"/>
                    <a:pt x="1199" y="1668"/>
                    <a:pt x="1215" y="1667"/>
                  </a:cubicBezTo>
                  <a:cubicBezTo>
                    <a:pt x="1643" y="1619"/>
                    <a:pt x="1977" y="1310"/>
                    <a:pt x="2000" y="881"/>
                  </a:cubicBezTo>
                  <a:cubicBezTo>
                    <a:pt x="2048" y="405"/>
                    <a:pt x="1667" y="0"/>
                    <a:pt x="119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66" name="Google Shape;840;p59">
              <a:extLst>
                <a:ext uri="{FF2B5EF4-FFF2-40B4-BE49-F238E27FC236}">
                  <a16:creationId xmlns:a16="http://schemas.microsoft.com/office/drawing/2014/main" id="{D935277C-D51A-8DE1-3AD4-DA82C0C3BECD}"/>
                </a:ext>
              </a:extLst>
            </p:cNvPr>
            <p:cNvSpPr/>
            <p:nvPr/>
          </p:nvSpPr>
          <p:spPr>
            <a:xfrm>
              <a:off x="3424055" y="2180603"/>
              <a:ext cx="71153" cy="64477"/>
            </a:xfrm>
            <a:custGeom>
              <a:avLst/>
              <a:gdLst/>
              <a:ahLst/>
              <a:cxnLst/>
              <a:rect l="l" t="t" r="r" b="b"/>
              <a:pathLst>
                <a:path w="2025" h="1835" extrusionOk="0">
                  <a:moveTo>
                    <a:pt x="1525" y="310"/>
                  </a:moveTo>
                  <a:cubicBezTo>
                    <a:pt x="1596" y="310"/>
                    <a:pt x="1692" y="405"/>
                    <a:pt x="1692" y="500"/>
                  </a:cubicBezTo>
                  <a:lnTo>
                    <a:pt x="1692" y="1501"/>
                  </a:lnTo>
                  <a:lnTo>
                    <a:pt x="334" y="1501"/>
                  </a:lnTo>
                  <a:lnTo>
                    <a:pt x="334" y="500"/>
                  </a:lnTo>
                  <a:cubicBezTo>
                    <a:pt x="334" y="405"/>
                    <a:pt x="406" y="310"/>
                    <a:pt x="501" y="310"/>
                  </a:cubicBezTo>
                  <a:close/>
                  <a:moveTo>
                    <a:pt x="501" y="0"/>
                  </a:moveTo>
                  <a:cubicBezTo>
                    <a:pt x="239" y="0"/>
                    <a:pt x="1" y="215"/>
                    <a:pt x="1" y="500"/>
                  </a:cubicBezTo>
                  <a:lnTo>
                    <a:pt x="1" y="1691"/>
                  </a:lnTo>
                  <a:cubicBezTo>
                    <a:pt x="1" y="1786"/>
                    <a:pt x="48" y="1834"/>
                    <a:pt x="144" y="1834"/>
                  </a:cubicBezTo>
                  <a:lnTo>
                    <a:pt x="1811" y="1834"/>
                  </a:lnTo>
                  <a:cubicBezTo>
                    <a:pt x="1906" y="1834"/>
                    <a:pt x="1953" y="1786"/>
                    <a:pt x="1953" y="1691"/>
                  </a:cubicBezTo>
                  <a:lnTo>
                    <a:pt x="1953" y="500"/>
                  </a:lnTo>
                  <a:cubicBezTo>
                    <a:pt x="2025" y="215"/>
                    <a:pt x="1787" y="0"/>
                    <a:pt x="1525"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67" name="Google Shape;841;p59">
              <a:extLst>
                <a:ext uri="{FF2B5EF4-FFF2-40B4-BE49-F238E27FC236}">
                  <a16:creationId xmlns:a16="http://schemas.microsoft.com/office/drawing/2014/main" id="{AF91EDC5-AA07-989C-A24C-22836E565269}"/>
                </a:ext>
              </a:extLst>
            </p:cNvPr>
            <p:cNvSpPr/>
            <p:nvPr/>
          </p:nvSpPr>
          <p:spPr>
            <a:xfrm>
              <a:off x="3417379" y="2122029"/>
              <a:ext cx="72840" cy="58644"/>
            </a:xfrm>
            <a:custGeom>
              <a:avLst/>
              <a:gdLst/>
              <a:ahLst/>
              <a:cxnLst/>
              <a:rect l="l" t="t" r="r" b="b"/>
              <a:pathLst>
                <a:path w="2073" h="1669" extrusionOk="0">
                  <a:moveTo>
                    <a:pt x="1191" y="286"/>
                  </a:moveTo>
                  <a:cubicBezTo>
                    <a:pt x="1429" y="286"/>
                    <a:pt x="1620" y="453"/>
                    <a:pt x="1667" y="643"/>
                  </a:cubicBezTo>
                  <a:lnTo>
                    <a:pt x="453" y="643"/>
                  </a:lnTo>
                  <a:cubicBezTo>
                    <a:pt x="572" y="500"/>
                    <a:pt x="786" y="286"/>
                    <a:pt x="1191" y="286"/>
                  </a:cubicBezTo>
                  <a:close/>
                  <a:moveTo>
                    <a:pt x="1715" y="977"/>
                  </a:moveTo>
                  <a:cubicBezTo>
                    <a:pt x="1620" y="1191"/>
                    <a:pt x="1429" y="1334"/>
                    <a:pt x="1191" y="1334"/>
                  </a:cubicBezTo>
                  <a:cubicBezTo>
                    <a:pt x="953" y="1334"/>
                    <a:pt x="786" y="1191"/>
                    <a:pt x="715" y="977"/>
                  </a:cubicBezTo>
                  <a:close/>
                  <a:moveTo>
                    <a:pt x="1191" y="0"/>
                  </a:moveTo>
                  <a:cubicBezTo>
                    <a:pt x="429" y="0"/>
                    <a:pt x="95" y="500"/>
                    <a:pt x="48" y="786"/>
                  </a:cubicBezTo>
                  <a:cubicBezTo>
                    <a:pt x="0" y="881"/>
                    <a:pt x="95" y="1001"/>
                    <a:pt x="191" y="1001"/>
                  </a:cubicBezTo>
                  <a:lnTo>
                    <a:pt x="357" y="1001"/>
                  </a:lnTo>
                  <a:cubicBezTo>
                    <a:pt x="449" y="1368"/>
                    <a:pt x="784" y="1669"/>
                    <a:pt x="1192" y="1669"/>
                  </a:cubicBezTo>
                  <a:cubicBezTo>
                    <a:pt x="1208" y="1669"/>
                    <a:pt x="1223" y="1668"/>
                    <a:pt x="1239" y="1667"/>
                  </a:cubicBezTo>
                  <a:cubicBezTo>
                    <a:pt x="1643" y="1620"/>
                    <a:pt x="1977" y="1310"/>
                    <a:pt x="2001" y="881"/>
                  </a:cubicBezTo>
                  <a:cubicBezTo>
                    <a:pt x="2072" y="381"/>
                    <a:pt x="1667" y="0"/>
                    <a:pt x="1191" y="0"/>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68" name="Google Shape;842;p59">
              <a:extLst>
                <a:ext uri="{FF2B5EF4-FFF2-40B4-BE49-F238E27FC236}">
                  <a16:creationId xmlns:a16="http://schemas.microsoft.com/office/drawing/2014/main" id="{54300ED5-F085-E957-4D37-4AFCB9AF1532}"/>
                </a:ext>
              </a:extLst>
            </p:cNvPr>
            <p:cNvSpPr/>
            <p:nvPr/>
          </p:nvSpPr>
          <p:spPr>
            <a:xfrm>
              <a:off x="3275951" y="2055900"/>
              <a:ext cx="70310" cy="64477"/>
            </a:xfrm>
            <a:custGeom>
              <a:avLst/>
              <a:gdLst/>
              <a:ahLst/>
              <a:cxnLst/>
              <a:rect l="l" t="t" r="r" b="b"/>
              <a:pathLst>
                <a:path w="2001" h="1835" extrusionOk="0">
                  <a:moveTo>
                    <a:pt x="1525" y="334"/>
                  </a:moveTo>
                  <a:cubicBezTo>
                    <a:pt x="1620" y="334"/>
                    <a:pt x="1715" y="430"/>
                    <a:pt x="1715" y="501"/>
                  </a:cubicBezTo>
                  <a:lnTo>
                    <a:pt x="1715" y="1525"/>
                  </a:lnTo>
                  <a:lnTo>
                    <a:pt x="334" y="1525"/>
                  </a:lnTo>
                  <a:lnTo>
                    <a:pt x="334" y="501"/>
                  </a:lnTo>
                  <a:cubicBezTo>
                    <a:pt x="334" y="430"/>
                    <a:pt x="429" y="334"/>
                    <a:pt x="524" y="334"/>
                  </a:cubicBezTo>
                  <a:close/>
                  <a:moveTo>
                    <a:pt x="524" y="1"/>
                  </a:moveTo>
                  <a:cubicBezTo>
                    <a:pt x="239" y="1"/>
                    <a:pt x="1" y="215"/>
                    <a:pt x="1" y="501"/>
                  </a:cubicBezTo>
                  <a:lnTo>
                    <a:pt x="1" y="1692"/>
                  </a:lnTo>
                  <a:cubicBezTo>
                    <a:pt x="1" y="1787"/>
                    <a:pt x="72" y="1835"/>
                    <a:pt x="167" y="1835"/>
                  </a:cubicBezTo>
                  <a:lnTo>
                    <a:pt x="1834" y="1835"/>
                  </a:lnTo>
                  <a:cubicBezTo>
                    <a:pt x="1906" y="1835"/>
                    <a:pt x="1977" y="1787"/>
                    <a:pt x="1977" y="1692"/>
                  </a:cubicBezTo>
                  <a:lnTo>
                    <a:pt x="1977" y="501"/>
                  </a:lnTo>
                  <a:cubicBezTo>
                    <a:pt x="2001" y="239"/>
                    <a:pt x="1810" y="1"/>
                    <a:pt x="1525"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69" name="Google Shape;843;p59">
              <a:extLst>
                <a:ext uri="{FF2B5EF4-FFF2-40B4-BE49-F238E27FC236}">
                  <a16:creationId xmlns:a16="http://schemas.microsoft.com/office/drawing/2014/main" id="{6476669D-2824-292B-4B67-A5F8AAC4D3C6}"/>
                </a:ext>
              </a:extLst>
            </p:cNvPr>
            <p:cNvSpPr/>
            <p:nvPr/>
          </p:nvSpPr>
          <p:spPr>
            <a:xfrm>
              <a:off x="3270083" y="1997326"/>
              <a:ext cx="71997" cy="58680"/>
            </a:xfrm>
            <a:custGeom>
              <a:avLst/>
              <a:gdLst/>
              <a:ahLst/>
              <a:cxnLst/>
              <a:rect l="l" t="t" r="r" b="b"/>
              <a:pathLst>
                <a:path w="2049" h="1670" extrusionOk="0">
                  <a:moveTo>
                    <a:pt x="1192" y="334"/>
                  </a:moveTo>
                  <a:cubicBezTo>
                    <a:pt x="1430" y="334"/>
                    <a:pt x="1620" y="477"/>
                    <a:pt x="1668" y="692"/>
                  </a:cubicBezTo>
                  <a:lnTo>
                    <a:pt x="453" y="692"/>
                  </a:lnTo>
                  <a:cubicBezTo>
                    <a:pt x="572" y="549"/>
                    <a:pt x="763" y="334"/>
                    <a:pt x="1192" y="334"/>
                  </a:cubicBezTo>
                  <a:close/>
                  <a:moveTo>
                    <a:pt x="1692" y="977"/>
                  </a:moveTo>
                  <a:cubicBezTo>
                    <a:pt x="1644" y="1192"/>
                    <a:pt x="1430" y="1335"/>
                    <a:pt x="1192" y="1335"/>
                  </a:cubicBezTo>
                  <a:cubicBezTo>
                    <a:pt x="953" y="1335"/>
                    <a:pt x="763" y="1192"/>
                    <a:pt x="715" y="977"/>
                  </a:cubicBezTo>
                  <a:close/>
                  <a:moveTo>
                    <a:pt x="1192" y="1"/>
                  </a:moveTo>
                  <a:cubicBezTo>
                    <a:pt x="430" y="1"/>
                    <a:pt x="96" y="501"/>
                    <a:pt x="25" y="811"/>
                  </a:cubicBezTo>
                  <a:cubicBezTo>
                    <a:pt x="1" y="906"/>
                    <a:pt x="96" y="1025"/>
                    <a:pt x="168" y="1025"/>
                  </a:cubicBezTo>
                  <a:lnTo>
                    <a:pt x="358" y="1025"/>
                  </a:lnTo>
                  <a:cubicBezTo>
                    <a:pt x="450" y="1391"/>
                    <a:pt x="783" y="1669"/>
                    <a:pt x="1168" y="1669"/>
                  </a:cubicBezTo>
                  <a:cubicBezTo>
                    <a:pt x="1184" y="1669"/>
                    <a:pt x="1200" y="1669"/>
                    <a:pt x="1215" y="1668"/>
                  </a:cubicBezTo>
                  <a:cubicBezTo>
                    <a:pt x="1644" y="1644"/>
                    <a:pt x="1954" y="1311"/>
                    <a:pt x="2001" y="882"/>
                  </a:cubicBezTo>
                  <a:cubicBezTo>
                    <a:pt x="2049" y="430"/>
                    <a:pt x="1668" y="1"/>
                    <a:pt x="1192"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70" name="Google Shape;844;p59">
              <a:extLst>
                <a:ext uri="{FF2B5EF4-FFF2-40B4-BE49-F238E27FC236}">
                  <a16:creationId xmlns:a16="http://schemas.microsoft.com/office/drawing/2014/main" id="{C5AF84E2-D943-24D7-4419-BC5ED273D757}"/>
                </a:ext>
              </a:extLst>
            </p:cNvPr>
            <p:cNvSpPr/>
            <p:nvPr/>
          </p:nvSpPr>
          <p:spPr>
            <a:xfrm>
              <a:off x="3432418" y="2016336"/>
              <a:ext cx="54428" cy="79973"/>
            </a:xfrm>
            <a:custGeom>
              <a:avLst/>
              <a:gdLst/>
              <a:ahLst/>
              <a:cxnLst/>
              <a:rect l="l" t="t" r="r" b="b"/>
              <a:pathLst>
                <a:path w="1549" h="2276" extrusionOk="0">
                  <a:moveTo>
                    <a:pt x="772" y="1"/>
                  </a:moveTo>
                  <a:cubicBezTo>
                    <a:pt x="685" y="1"/>
                    <a:pt x="620" y="70"/>
                    <a:pt x="620" y="151"/>
                  </a:cubicBezTo>
                  <a:lnTo>
                    <a:pt x="620" y="246"/>
                  </a:lnTo>
                  <a:cubicBezTo>
                    <a:pt x="239" y="317"/>
                    <a:pt x="1" y="794"/>
                    <a:pt x="382" y="1222"/>
                  </a:cubicBezTo>
                  <a:cubicBezTo>
                    <a:pt x="406" y="1270"/>
                    <a:pt x="501" y="1270"/>
                    <a:pt x="549" y="1270"/>
                  </a:cubicBezTo>
                  <a:lnTo>
                    <a:pt x="882" y="1270"/>
                  </a:lnTo>
                  <a:cubicBezTo>
                    <a:pt x="906" y="1270"/>
                    <a:pt x="953" y="1270"/>
                    <a:pt x="953" y="1317"/>
                  </a:cubicBezTo>
                  <a:cubicBezTo>
                    <a:pt x="1120" y="1484"/>
                    <a:pt x="1001" y="1722"/>
                    <a:pt x="787" y="1722"/>
                  </a:cubicBezTo>
                  <a:lnTo>
                    <a:pt x="477" y="1722"/>
                  </a:lnTo>
                  <a:cubicBezTo>
                    <a:pt x="453" y="1722"/>
                    <a:pt x="406" y="1699"/>
                    <a:pt x="453" y="1675"/>
                  </a:cubicBezTo>
                  <a:cubicBezTo>
                    <a:pt x="541" y="1534"/>
                    <a:pt x="448" y="1407"/>
                    <a:pt x="316" y="1407"/>
                  </a:cubicBezTo>
                  <a:cubicBezTo>
                    <a:pt x="269" y="1407"/>
                    <a:pt x="218" y="1423"/>
                    <a:pt x="168" y="1460"/>
                  </a:cubicBezTo>
                  <a:lnTo>
                    <a:pt x="168" y="1484"/>
                  </a:lnTo>
                  <a:cubicBezTo>
                    <a:pt x="144" y="1746"/>
                    <a:pt x="310" y="2032"/>
                    <a:pt x="596" y="2032"/>
                  </a:cubicBezTo>
                  <a:lnTo>
                    <a:pt x="596" y="2175"/>
                  </a:lnTo>
                  <a:lnTo>
                    <a:pt x="596" y="2199"/>
                  </a:lnTo>
                  <a:cubicBezTo>
                    <a:pt x="649" y="2252"/>
                    <a:pt x="702" y="2275"/>
                    <a:pt x="748" y="2275"/>
                  </a:cubicBezTo>
                  <a:cubicBezTo>
                    <a:pt x="826" y="2275"/>
                    <a:pt x="882" y="2208"/>
                    <a:pt x="882" y="2103"/>
                  </a:cubicBezTo>
                  <a:lnTo>
                    <a:pt x="882" y="2032"/>
                  </a:lnTo>
                  <a:cubicBezTo>
                    <a:pt x="1287" y="1937"/>
                    <a:pt x="1549" y="1437"/>
                    <a:pt x="1073" y="1008"/>
                  </a:cubicBezTo>
                  <a:cubicBezTo>
                    <a:pt x="1049" y="984"/>
                    <a:pt x="1001" y="984"/>
                    <a:pt x="977" y="984"/>
                  </a:cubicBezTo>
                  <a:lnTo>
                    <a:pt x="596" y="984"/>
                  </a:lnTo>
                  <a:cubicBezTo>
                    <a:pt x="501" y="984"/>
                    <a:pt x="406" y="913"/>
                    <a:pt x="382" y="841"/>
                  </a:cubicBezTo>
                  <a:cubicBezTo>
                    <a:pt x="310" y="675"/>
                    <a:pt x="430" y="532"/>
                    <a:pt x="620" y="532"/>
                  </a:cubicBezTo>
                  <a:lnTo>
                    <a:pt x="787" y="532"/>
                  </a:lnTo>
                  <a:cubicBezTo>
                    <a:pt x="882" y="532"/>
                    <a:pt x="977" y="627"/>
                    <a:pt x="977" y="722"/>
                  </a:cubicBezTo>
                  <a:lnTo>
                    <a:pt x="977" y="841"/>
                  </a:lnTo>
                  <a:cubicBezTo>
                    <a:pt x="1049" y="889"/>
                    <a:pt x="1120" y="984"/>
                    <a:pt x="1215" y="984"/>
                  </a:cubicBezTo>
                  <a:cubicBezTo>
                    <a:pt x="1311" y="984"/>
                    <a:pt x="1382" y="913"/>
                    <a:pt x="1382" y="817"/>
                  </a:cubicBezTo>
                  <a:lnTo>
                    <a:pt x="1382" y="722"/>
                  </a:lnTo>
                  <a:cubicBezTo>
                    <a:pt x="1382" y="436"/>
                    <a:pt x="1192" y="222"/>
                    <a:pt x="953" y="222"/>
                  </a:cubicBezTo>
                  <a:lnTo>
                    <a:pt x="953" y="127"/>
                  </a:lnTo>
                  <a:cubicBezTo>
                    <a:pt x="953" y="79"/>
                    <a:pt x="953" y="79"/>
                    <a:pt x="906" y="55"/>
                  </a:cubicBezTo>
                  <a:cubicBezTo>
                    <a:pt x="859" y="17"/>
                    <a:pt x="813" y="1"/>
                    <a:pt x="772" y="1"/>
                  </a:cubicBezTo>
                  <a:close/>
                </a:path>
              </a:pathLst>
            </a:custGeom>
            <a:solidFill>
              <a:schemeClr val="accent1"/>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grpSp>
      <p:sp>
        <p:nvSpPr>
          <p:cNvPr id="240" name="Google Shape;845;p59">
            <a:extLst>
              <a:ext uri="{FF2B5EF4-FFF2-40B4-BE49-F238E27FC236}">
                <a16:creationId xmlns:a16="http://schemas.microsoft.com/office/drawing/2014/main" id="{23DFA865-336D-35E2-9A74-893E91904A7A}"/>
              </a:ext>
            </a:extLst>
          </p:cNvPr>
          <p:cNvSpPr/>
          <p:nvPr/>
        </p:nvSpPr>
        <p:spPr>
          <a:xfrm>
            <a:off x="6643235" y="2347125"/>
            <a:ext cx="940800" cy="940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41" name="Google Shape;846;p59">
            <a:extLst>
              <a:ext uri="{FF2B5EF4-FFF2-40B4-BE49-F238E27FC236}">
                <a16:creationId xmlns:a16="http://schemas.microsoft.com/office/drawing/2014/main" id="{04986349-DADA-A6A5-C122-04EC1981A4C4}"/>
              </a:ext>
            </a:extLst>
          </p:cNvPr>
          <p:cNvSpPr/>
          <p:nvPr/>
        </p:nvSpPr>
        <p:spPr>
          <a:xfrm>
            <a:off x="6653235" y="4121975"/>
            <a:ext cx="940800" cy="940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42" name="Google Shape;847;p59">
            <a:extLst>
              <a:ext uri="{FF2B5EF4-FFF2-40B4-BE49-F238E27FC236}">
                <a16:creationId xmlns:a16="http://schemas.microsoft.com/office/drawing/2014/main" id="{356FB04C-3327-1576-9D7F-D48126AAC8FF}"/>
              </a:ext>
            </a:extLst>
          </p:cNvPr>
          <p:cNvSpPr/>
          <p:nvPr/>
        </p:nvSpPr>
        <p:spPr>
          <a:xfrm>
            <a:off x="4443848" y="4121226"/>
            <a:ext cx="940800" cy="940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sp>
        <p:nvSpPr>
          <p:cNvPr id="243" name="Google Shape;848;p59">
            <a:extLst>
              <a:ext uri="{FF2B5EF4-FFF2-40B4-BE49-F238E27FC236}">
                <a16:creationId xmlns:a16="http://schemas.microsoft.com/office/drawing/2014/main" id="{C67396F8-14AF-1632-DF53-BAE007DA12C6}"/>
              </a:ext>
            </a:extLst>
          </p:cNvPr>
          <p:cNvSpPr/>
          <p:nvPr/>
        </p:nvSpPr>
        <p:spPr>
          <a:xfrm>
            <a:off x="4415885" y="2333601"/>
            <a:ext cx="940800" cy="940800"/>
          </a:xfrm>
          <a:prstGeom prst="rect">
            <a:avLst/>
          </a:prstGeom>
          <a:no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endParaRPr dirty="0"/>
          </a:p>
        </p:txBody>
      </p:sp>
      <p:cxnSp>
        <p:nvCxnSpPr>
          <p:cNvPr id="244" name="Google Shape;850;p59">
            <a:extLst>
              <a:ext uri="{FF2B5EF4-FFF2-40B4-BE49-F238E27FC236}">
                <a16:creationId xmlns:a16="http://schemas.microsoft.com/office/drawing/2014/main" id="{923E796A-1521-D4B0-826C-984A50A38739}"/>
              </a:ext>
            </a:extLst>
          </p:cNvPr>
          <p:cNvCxnSpPr>
            <a:cxnSpLocks/>
          </p:cNvCxnSpPr>
          <p:nvPr/>
        </p:nvCxnSpPr>
        <p:spPr>
          <a:xfrm>
            <a:off x="5361249" y="2802466"/>
            <a:ext cx="1277400" cy="600"/>
          </a:xfrm>
          <a:prstGeom prst="bentConnector3">
            <a:avLst>
              <a:gd name="adj1" fmla="val 50000"/>
            </a:avLst>
          </a:prstGeom>
          <a:noFill/>
          <a:ln w="19050" cap="flat" cmpd="sng">
            <a:solidFill>
              <a:srgbClr val="3692AE"/>
            </a:solidFill>
            <a:prstDash val="solid"/>
            <a:round/>
            <a:headEnd type="none" w="med" len="med"/>
            <a:tailEnd type="stealth" w="med" len="med"/>
          </a:ln>
        </p:spPr>
      </p:cxnSp>
      <p:sp>
        <p:nvSpPr>
          <p:cNvPr id="245" name="Google Shape;853;p59">
            <a:extLst>
              <a:ext uri="{FF2B5EF4-FFF2-40B4-BE49-F238E27FC236}">
                <a16:creationId xmlns:a16="http://schemas.microsoft.com/office/drawing/2014/main" id="{A0561094-75DB-25BE-802F-C6196B518AAB}"/>
              </a:ext>
            </a:extLst>
          </p:cNvPr>
          <p:cNvSpPr txBox="1">
            <a:spLocks noGrp="1"/>
          </p:cNvSpPr>
          <p:nvPr/>
        </p:nvSpPr>
        <p:spPr>
          <a:xfrm>
            <a:off x="2200935" y="2377871"/>
            <a:ext cx="1864800" cy="33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lvl="0" indent="0" algn="ctr" rtl="0">
              <a:spcBef>
                <a:spcPts val="0"/>
              </a:spcBef>
              <a:spcAft>
                <a:spcPts val="0"/>
              </a:spcAft>
              <a:buNone/>
            </a:pPr>
            <a:r>
              <a:rPr lang="en" sz="2000" b="1" dirty="0">
                <a:solidFill>
                  <a:srgbClr val="6CB2E3"/>
                </a:solidFill>
                <a:latin typeface="Arial"/>
                <a:ea typeface="Marcellus"/>
                <a:cs typeface="Marcellus"/>
                <a:sym typeface="Marcellus"/>
              </a:rPr>
              <a:t>1</a:t>
            </a:r>
            <a:endParaRPr lang="es-MX" sz="2000" b="1" dirty="0">
              <a:solidFill>
                <a:srgbClr val="6CB2E3"/>
              </a:solidFill>
              <a:latin typeface="Arial"/>
              <a:ea typeface="Marcellus"/>
              <a:cs typeface="Marcellus"/>
            </a:endParaRPr>
          </a:p>
        </p:txBody>
      </p:sp>
      <p:sp>
        <p:nvSpPr>
          <p:cNvPr id="246" name="Google Shape;854;p59">
            <a:extLst>
              <a:ext uri="{FF2B5EF4-FFF2-40B4-BE49-F238E27FC236}">
                <a16:creationId xmlns:a16="http://schemas.microsoft.com/office/drawing/2014/main" id="{13259991-8353-E531-E7E0-AB1538BCB85E}"/>
              </a:ext>
            </a:extLst>
          </p:cNvPr>
          <p:cNvSpPr txBox="1">
            <a:spLocks noGrp="1"/>
          </p:cNvSpPr>
          <p:nvPr/>
        </p:nvSpPr>
        <p:spPr>
          <a:xfrm>
            <a:off x="2202313" y="2681857"/>
            <a:ext cx="1851134" cy="5627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lvl="0" indent="0" algn="ctr" rtl="0">
              <a:spcBef>
                <a:spcPts val="0"/>
              </a:spcBef>
              <a:spcAft>
                <a:spcPts val="0"/>
              </a:spcAft>
              <a:buClr>
                <a:schemeClr val="dk1"/>
              </a:buClr>
              <a:buSzPts val="1100"/>
              <a:buFont typeface="Arial"/>
              <a:buNone/>
            </a:pPr>
            <a:r>
              <a:rPr lang="en" dirty="0">
                <a:solidFill>
                  <a:srgbClr val="0F323D"/>
                </a:solidFill>
              </a:rPr>
              <a:t>CONTRATACIÓN</a:t>
            </a:r>
          </a:p>
        </p:txBody>
      </p:sp>
      <p:sp>
        <p:nvSpPr>
          <p:cNvPr id="247" name="Google Shape;855;p59">
            <a:extLst>
              <a:ext uri="{FF2B5EF4-FFF2-40B4-BE49-F238E27FC236}">
                <a16:creationId xmlns:a16="http://schemas.microsoft.com/office/drawing/2014/main" id="{340D3F2B-8581-68FD-31D0-A32AB537EB68}"/>
              </a:ext>
            </a:extLst>
          </p:cNvPr>
          <p:cNvSpPr txBox="1">
            <a:spLocks noGrp="1"/>
          </p:cNvSpPr>
          <p:nvPr/>
        </p:nvSpPr>
        <p:spPr>
          <a:xfrm>
            <a:off x="2201257" y="4152067"/>
            <a:ext cx="1864800" cy="33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buNone/>
            </a:pPr>
            <a:r>
              <a:rPr lang="en" sz="2000" b="1" dirty="0">
                <a:solidFill>
                  <a:srgbClr val="6CB2E3"/>
                </a:solidFill>
                <a:latin typeface="Arial"/>
                <a:ea typeface="Marcellus"/>
                <a:cs typeface="Marcellus"/>
                <a:sym typeface="Marcellus"/>
              </a:rPr>
              <a:t> 3</a:t>
            </a:r>
            <a:endParaRPr lang="es-MX" sz="2000" b="1" dirty="0">
              <a:solidFill>
                <a:srgbClr val="6CB2E3"/>
              </a:solidFill>
              <a:latin typeface="Arial"/>
              <a:ea typeface="Marcellus"/>
              <a:cs typeface="Marcellus"/>
            </a:endParaRPr>
          </a:p>
        </p:txBody>
      </p:sp>
      <p:sp>
        <p:nvSpPr>
          <p:cNvPr id="248" name="Google Shape;856;p59">
            <a:extLst>
              <a:ext uri="{FF2B5EF4-FFF2-40B4-BE49-F238E27FC236}">
                <a16:creationId xmlns:a16="http://schemas.microsoft.com/office/drawing/2014/main" id="{FFB83CE2-28B9-1E66-79B8-F82347F45D09}"/>
              </a:ext>
            </a:extLst>
          </p:cNvPr>
          <p:cNvSpPr txBox="1">
            <a:spLocks noGrp="1"/>
          </p:cNvSpPr>
          <p:nvPr/>
        </p:nvSpPr>
        <p:spPr>
          <a:xfrm>
            <a:off x="2202635" y="4485829"/>
            <a:ext cx="1864800" cy="53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lvl="0" indent="0" algn="ctr" rtl="0">
              <a:spcBef>
                <a:spcPts val="0"/>
              </a:spcBef>
              <a:spcAft>
                <a:spcPts val="0"/>
              </a:spcAft>
              <a:buClr>
                <a:schemeClr val="dk1"/>
              </a:buClr>
              <a:buSzPts val="1100"/>
              <a:buFont typeface="Arial"/>
              <a:buNone/>
            </a:pPr>
            <a:r>
              <a:rPr lang="en" dirty="0">
                <a:solidFill>
                  <a:srgbClr val="0F323D"/>
                </a:solidFill>
              </a:rPr>
              <a:t>EVALUACIÓN</a:t>
            </a:r>
          </a:p>
        </p:txBody>
      </p:sp>
      <p:sp>
        <p:nvSpPr>
          <p:cNvPr id="249" name="Google Shape;857;p59">
            <a:extLst>
              <a:ext uri="{FF2B5EF4-FFF2-40B4-BE49-F238E27FC236}">
                <a16:creationId xmlns:a16="http://schemas.microsoft.com/office/drawing/2014/main" id="{7B5EDD86-4740-834C-283B-72BC51A8D5BF}"/>
              </a:ext>
            </a:extLst>
          </p:cNvPr>
          <p:cNvSpPr txBox="1">
            <a:spLocks noGrp="1"/>
          </p:cNvSpPr>
          <p:nvPr/>
        </p:nvSpPr>
        <p:spPr>
          <a:xfrm>
            <a:off x="7932508" y="2377871"/>
            <a:ext cx="1865100" cy="33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buNone/>
            </a:pPr>
            <a:r>
              <a:rPr lang="en" sz="2000" b="1" dirty="0">
                <a:solidFill>
                  <a:srgbClr val="6CB2E3"/>
                </a:solidFill>
                <a:latin typeface="Arial"/>
                <a:ea typeface="Marcellus"/>
                <a:cs typeface="Marcellus"/>
                <a:sym typeface="Marcellus"/>
              </a:rPr>
              <a:t> 2</a:t>
            </a:r>
            <a:endParaRPr lang="es-MX" sz="2000" b="1" dirty="0">
              <a:solidFill>
                <a:srgbClr val="6CB2E3"/>
              </a:solidFill>
              <a:latin typeface="Arial"/>
              <a:ea typeface="Marcellus"/>
              <a:cs typeface="Marcellus"/>
            </a:endParaRPr>
          </a:p>
        </p:txBody>
      </p:sp>
      <p:sp>
        <p:nvSpPr>
          <p:cNvPr id="250" name="Google Shape;858;p59">
            <a:extLst>
              <a:ext uri="{FF2B5EF4-FFF2-40B4-BE49-F238E27FC236}">
                <a16:creationId xmlns:a16="http://schemas.microsoft.com/office/drawing/2014/main" id="{E9F9DC03-791A-9C90-7E54-A75D96E44212}"/>
              </a:ext>
            </a:extLst>
          </p:cNvPr>
          <p:cNvSpPr txBox="1">
            <a:spLocks noGrp="1"/>
          </p:cNvSpPr>
          <p:nvPr/>
        </p:nvSpPr>
        <p:spPr>
          <a:xfrm>
            <a:off x="7932508" y="2792383"/>
            <a:ext cx="1735894" cy="452199"/>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lvl="0" indent="0" algn="ctr" rtl="0">
              <a:spcBef>
                <a:spcPts val="0"/>
              </a:spcBef>
              <a:spcAft>
                <a:spcPts val="0"/>
              </a:spcAft>
              <a:buClr>
                <a:schemeClr val="dk1"/>
              </a:buClr>
              <a:buSzPts val="1100"/>
              <a:buFont typeface="Arial"/>
              <a:buNone/>
            </a:pPr>
            <a:r>
              <a:rPr lang="en" dirty="0">
                <a:solidFill>
                  <a:srgbClr val="0F323D"/>
                </a:solidFill>
              </a:rPr>
              <a:t>CAPACITACIÓN</a:t>
            </a:r>
          </a:p>
        </p:txBody>
      </p:sp>
      <p:sp>
        <p:nvSpPr>
          <p:cNvPr id="251" name="Google Shape;859;p59">
            <a:extLst>
              <a:ext uri="{FF2B5EF4-FFF2-40B4-BE49-F238E27FC236}">
                <a16:creationId xmlns:a16="http://schemas.microsoft.com/office/drawing/2014/main" id="{BA2E622C-CA98-1974-D1FA-3A23B7B31E12}"/>
              </a:ext>
            </a:extLst>
          </p:cNvPr>
          <p:cNvSpPr txBox="1">
            <a:spLocks noGrp="1"/>
          </p:cNvSpPr>
          <p:nvPr/>
        </p:nvSpPr>
        <p:spPr>
          <a:xfrm>
            <a:off x="7932830" y="4152068"/>
            <a:ext cx="1865100" cy="338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indent="0" algn="ctr">
              <a:buNone/>
            </a:pPr>
            <a:r>
              <a:rPr lang="en" sz="2000" b="1" dirty="0">
                <a:solidFill>
                  <a:srgbClr val="6CB2E3"/>
                </a:solidFill>
                <a:latin typeface="Arial"/>
                <a:ea typeface="Marcellus"/>
                <a:cs typeface="Marcellus"/>
                <a:sym typeface="Marcellus"/>
              </a:rPr>
              <a:t> 4</a:t>
            </a:r>
            <a:endParaRPr lang="es-MX" sz="2000" b="1" dirty="0">
              <a:solidFill>
                <a:srgbClr val="6CB2E3"/>
              </a:solidFill>
              <a:latin typeface="Arial"/>
              <a:ea typeface="Marcellus"/>
              <a:cs typeface="Marcellus"/>
            </a:endParaRPr>
          </a:p>
        </p:txBody>
      </p:sp>
      <p:sp>
        <p:nvSpPr>
          <p:cNvPr id="252" name="Google Shape;860;p59">
            <a:extLst>
              <a:ext uri="{FF2B5EF4-FFF2-40B4-BE49-F238E27FC236}">
                <a16:creationId xmlns:a16="http://schemas.microsoft.com/office/drawing/2014/main" id="{60B7097E-D9E7-75A4-F765-639DD33B639F}"/>
              </a:ext>
            </a:extLst>
          </p:cNvPr>
          <p:cNvSpPr txBox="1">
            <a:spLocks noGrp="1"/>
          </p:cNvSpPr>
          <p:nvPr/>
        </p:nvSpPr>
        <p:spPr>
          <a:xfrm>
            <a:off x="7934208" y="4485830"/>
            <a:ext cx="1865100" cy="5394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L="457200" marR="0" lvl="0"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1pPr>
            <a:lvl2pPr marL="914400" marR="0" lvl="1"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2pPr>
            <a:lvl3pPr marL="1371600" marR="0" lvl="2"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3pPr>
            <a:lvl4pPr marL="1828800" marR="0" lvl="3"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4pPr>
            <a:lvl5pPr marL="2286000" marR="0" lvl="4"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5pPr>
            <a:lvl6pPr marL="2743200" marR="0" lvl="5"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6pPr>
            <a:lvl7pPr marL="3200400" marR="0" lvl="6"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7pPr>
            <a:lvl8pPr marL="3657600" marR="0" lvl="7"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8pPr>
            <a:lvl9pPr marL="4114800" marR="0" lvl="8" indent="-317500" algn="l" rtl="0">
              <a:lnSpc>
                <a:spcPct val="100000"/>
              </a:lnSpc>
              <a:spcBef>
                <a:spcPts val="0"/>
              </a:spcBef>
              <a:spcAft>
                <a:spcPts val="0"/>
              </a:spcAft>
              <a:buClr>
                <a:schemeClr val="dk1"/>
              </a:buClr>
              <a:buSzPts val="1400"/>
              <a:buFont typeface="Anaheim"/>
              <a:buChar char="■"/>
              <a:defRPr sz="1400" b="0" i="0" u="none" strike="noStrike" cap="none">
                <a:solidFill>
                  <a:schemeClr val="dk1"/>
                </a:solidFill>
                <a:latin typeface="Anaheim"/>
                <a:ea typeface="Anaheim"/>
                <a:cs typeface="Anaheim"/>
                <a:sym typeface="Anaheim"/>
              </a:defRPr>
            </a:lvl9pPr>
          </a:lstStyle>
          <a:p>
            <a:pPr marL="0" lvl="0" indent="0" algn="ctr" rtl="0">
              <a:spcBef>
                <a:spcPts val="0"/>
              </a:spcBef>
              <a:spcAft>
                <a:spcPts val="0"/>
              </a:spcAft>
              <a:buClr>
                <a:schemeClr val="dk1"/>
              </a:buClr>
              <a:buSzPts val="1100"/>
              <a:buFont typeface="Arial"/>
              <a:buNone/>
            </a:pPr>
            <a:r>
              <a:rPr lang="es-MX" b="1" dirty="0">
                <a:solidFill>
                  <a:srgbClr val="0F323D"/>
                </a:solidFill>
              </a:rPr>
              <a:t>DESVINCULACIÓN</a:t>
            </a:r>
          </a:p>
        </p:txBody>
      </p:sp>
      <p:cxnSp>
        <p:nvCxnSpPr>
          <p:cNvPr id="253" name="Google Shape;861;p59">
            <a:extLst>
              <a:ext uri="{FF2B5EF4-FFF2-40B4-BE49-F238E27FC236}">
                <a16:creationId xmlns:a16="http://schemas.microsoft.com/office/drawing/2014/main" id="{1E4A7B27-6F4A-8842-1671-055C7D1B6784}"/>
              </a:ext>
            </a:extLst>
          </p:cNvPr>
          <p:cNvCxnSpPr>
            <a:cxnSpLocks/>
          </p:cNvCxnSpPr>
          <p:nvPr/>
        </p:nvCxnSpPr>
        <p:spPr>
          <a:xfrm rot="5400000">
            <a:off x="5597285" y="2604976"/>
            <a:ext cx="833400" cy="2199300"/>
          </a:xfrm>
          <a:prstGeom prst="bentConnector3">
            <a:avLst>
              <a:gd name="adj1" fmla="val 67468"/>
            </a:avLst>
          </a:prstGeom>
          <a:noFill/>
          <a:ln w="19050" cap="flat" cmpd="sng">
            <a:solidFill>
              <a:srgbClr val="3692AE"/>
            </a:solidFill>
            <a:prstDash val="solid"/>
            <a:round/>
            <a:headEnd type="none" w="med" len="med"/>
            <a:tailEnd type="stealth" w="med" len="med"/>
          </a:ln>
        </p:spPr>
      </p:cxnSp>
      <p:cxnSp>
        <p:nvCxnSpPr>
          <p:cNvPr id="254" name="Google Shape;862;p59">
            <a:extLst>
              <a:ext uri="{FF2B5EF4-FFF2-40B4-BE49-F238E27FC236}">
                <a16:creationId xmlns:a16="http://schemas.microsoft.com/office/drawing/2014/main" id="{773016F1-9AA1-DB96-4C32-0CF625010B3D}"/>
              </a:ext>
            </a:extLst>
          </p:cNvPr>
          <p:cNvCxnSpPr>
            <a:cxnSpLocks/>
          </p:cNvCxnSpPr>
          <p:nvPr/>
        </p:nvCxnSpPr>
        <p:spPr>
          <a:xfrm>
            <a:off x="5393235" y="4591475"/>
            <a:ext cx="1260000" cy="900"/>
          </a:xfrm>
          <a:prstGeom prst="bentConnector3">
            <a:avLst>
              <a:gd name="adj1" fmla="val 50000"/>
            </a:avLst>
          </a:prstGeom>
          <a:noFill/>
          <a:ln w="19050" cap="flat" cmpd="sng">
            <a:solidFill>
              <a:srgbClr val="3692AE"/>
            </a:solidFill>
            <a:prstDash val="solid"/>
            <a:round/>
            <a:headEnd type="none" w="med" len="med"/>
            <a:tailEnd type="stealth" w="med" len="med"/>
          </a:ln>
        </p:spPr>
      </p:cxnSp>
      <p:cxnSp>
        <p:nvCxnSpPr>
          <p:cNvPr id="331" name="Conector recto de flecha 330">
            <a:extLst>
              <a:ext uri="{FF2B5EF4-FFF2-40B4-BE49-F238E27FC236}">
                <a16:creationId xmlns:a16="http://schemas.microsoft.com/office/drawing/2014/main" id="{14B08F2D-2F6E-6A25-C260-C461B87FC62A}"/>
              </a:ext>
            </a:extLst>
          </p:cNvPr>
          <p:cNvCxnSpPr>
            <a:cxnSpLocks/>
          </p:cNvCxnSpPr>
          <p:nvPr/>
        </p:nvCxnSpPr>
        <p:spPr>
          <a:xfrm flipV="1">
            <a:off x="699819" y="6514211"/>
            <a:ext cx="10325388" cy="21503"/>
          </a:xfrm>
          <a:prstGeom prst="straightConnector1">
            <a:avLst/>
          </a:prstGeom>
          <a:ln w="28575">
            <a:solidFill>
              <a:srgbClr val="6CB2E3"/>
            </a:solidFill>
          </a:ln>
        </p:spPr>
        <p:style>
          <a:lnRef idx="1">
            <a:schemeClr val="accent1"/>
          </a:lnRef>
          <a:fillRef idx="0">
            <a:schemeClr val="accent1"/>
          </a:fillRef>
          <a:effectRef idx="0">
            <a:schemeClr val="accent1"/>
          </a:effectRef>
          <a:fontRef idx="minor">
            <a:schemeClr val="tx1"/>
          </a:fontRef>
        </p:style>
      </p:cxnSp>
      <p:sp>
        <p:nvSpPr>
          <p:cNvPr id="333" name="Google Shape;1000;p65">
            <a:extLst>
              <a:ext uri="{FF2B5EF4-FFF2-40B4-BE49-F238E27FC236}">
                <a16:creationId xmlns:a16="http://schemas.microsoft.com/office/drawing/2014/main" id="{D72E0AD6-8462-F2D5-5CBE-CC8E828042B9}"/>
              </a:ext>
            </a:extLst>
          </p:cNvPr>
          <p:cNvSpPr txBox="1">
            <a:spLocks noGrp="1"/>
          </p:cNvSpPr>
          <p:nvPr/>
        </p:nvSpPr>
        <p:spPr>
          <a:xfrm>
            <a:off x="563885" y="765300"/>
            <a:ext cx="7704000"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Marcellus"/>
              <a:buNone/>
              <a:defRPr sz="2800" b="0" i="0" u="none" strike="noStrike" cap="none">
                <a:solidFill>
                  <a:schemeClr val="dk1"/>
                </a:solidFill>
                <a:latin typeface="Marcellus"/>
                <a:ea typeface="Marcellus"/>
                <a:cs typeface="Marcellus"/>
                <a:sym typeface="Marcellus"/>
              </a:defRPr>
            </a:lvl1pPr>
            <a:lvl2pPr marR="0" lvl="1"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9pPr>
          </a:lstStyle>
          <a:p>
            <a:r>
              <a:rPr lang="en" sz="3200" b="1" dirty="0">
                <a:solidFill>
                  <a:srgbClr val="26577F"/>
                </a:solidFill>
                <a:latin typeface="Arial"/>
              </a:rPr>
              <a:t>POLITICA DE RECURSOS HUMANOS</a:t>
            </a:r>
          </a:p>
        </p:txBody>
      </p:sp>
    </p:spTree>
    <p:extLst>
      <p:ext uri="{BB962C8B-B14F-4D97-AF65-F5344CB8AC3E}">
        <p14:creationId xmlns:p14="http://schemas.microsoft.com/office/powerpoint/2010/main" val="20968214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440589" y="520473"/>
            <a:ext cx="10436675" cy="4752528"/>
          </a:xfrm>
        </p:spPr>
        <p:txBody>
          <a:bodyPr>
            <a:normAutofit/>
          </a:bodyPr>
          <a:lstStyle/>
          <a:p>
            <a:pPr marL="0" indent="0">
              <a:buNone/>
            </a:pPr>
            <a:r>
              <a:rPr lang="es-MX" sz="1800" b="1" u="sng" dirty="0"/>
              <a:t>Conflictos de intereses</a:t>
            </a:r>
          </a:p>
          <a:p>
            <a:pPr marL="0" indent="0">
              <a:buNone/>
            </a:pPr>
            <a:endParaRPr lang="es-MX" sz="1800" dirty="0"/>
          </a:p>
          <a:p>
            <a:pPr marL="0" indent="0">
              <a:buNone/>
            </a:pPr>
            <a:r>
              <a:rPr lang="es-MX" sz="1800" dirty="0"/>
              <a:t>Esta prohibido (a):</a:t>
            </a:r>
          </a:p>
          <a:p>
            <a:pPr marL="0" indent="0">
              <a:buNone/>
            </a:pPr>
            <a:endParaRPr lang="es-MX" sz="1800" dirty="0"/>
          </a:p>
          <a:p>
            <a:pPr>
              <a:buAutoNum type="alphaLcParenR"/>
            </a:pPr>
            <a:r>
              <a:rPr lang="es-MX" sz="1800" dirty="0"/>
              <a:t>Obtener un beneficio personal, para sí mismo o para un tercero, mediante el ofrecimiento, otorgamiento, demanda o aceptación de regalos, préstamos o créditos, recompensas, comisiones o cualquier otro incentivo. </a:t>
            </a:r>
          </a:p>
          <a:p>
            <a:pPr>
              <a:buAutoNum type="alphaLcParenR"/>
            </a:pPr>
            <a:endParaRPr lang="es-MX" sz="1800" dirty="0"/>
          </a:p>
          <a:p>
            <a:pPr marL="0" indent="0">
              <a:buNone/>
            </a:pPr>
            <a:r>
              <a:rPr lang="es-MX" sz="1800" dirty="0"/>
              <a:t>b) Que los intereses particulares del personal de la organización interfieran o pretendan interferir con los intereses de la empresa. </a:t>
            </a:r>
          </a:p>
          <a:p>
            <a:pPr marL="0" indent="0">
              <a:buNone/>
            </a:pPr>
            <a:endParaRPr lang="es-MX" sz="1800" dirty="0"/>
          </a:p>
          <a:p>
            <a:pPr marL="0" indent="0">
              <a:buNone/>
            </a:pPr>
            <a:r>
              <a:rPr lang="es-MX" sz="1800" dirty="0"/>
              <a:t>c) Cualquier actividad externa que interfiera y/o dificulte realizar objetivamente las actividades propias de la empresa.</a:t>
            </a:r>
          </a:p>
          <a:p>
            <a:pPr marL="0" indent="0">
              <a:buNone/>
            </a:pPr>
            <a:endParaRPr lang="es-MX" sz="1800" dirty="0"/>
          </a:p>
        </p:txBody>
      </p:sp>
    </p:spTree>
    <p:extLst>
      <p:ext uri="{BB962C8B-B14F-4D97-AF65-F5344CB8AC3E}">
        <p14:creationId xmlns:p14="http://schemas.microsoft.com/office/powerpoint/2010/main" val="196926981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700275" y="1052736"/>
            <a:ext cx="8926724" cy="4752528"/>
          </a:xfrm>
        </p:spPr>
        <p:txBody>
          <a:bodyPr>
            <a:normAutofit lnSpcReduction="10000"/>
          </a:bodyPr>
          <a:lstStyle/>
          <a:p>
            <a:pPr marL="0" indent="0" algn="just">
              <a:buNone/>
            </a:pPr>
            <a:r>
              <a:rPr lang="es-MX" sz="2200" b="1" dirty="0">
                <a:latin typeface="+mj-lt"/>
              </a:rPr>
              <a:t>Política de Recursos Humanos </a:t>
            </a:r>
          </a:p>
          <a:p>
            <a:pPr marL="0" indent="0" algn="just">
              <a:buNone/>
            </a:pPr>
            <a:endParaRPr lang="es-MX" sz="1800" b="1" dirty="0"/>
          </a:p>
          <a:p>
            <a:pPr marL="0" indent="0" algn="just">
              <a:buNone/>
            </a:pPr>
            <a:r>
              <a:rPr lang="es-MX" sz="1900" dirty="0"/>
              <a:t>El objetivo de la Política de RRHH es </a:t>
            </a:r>
            <a:r>
              <a:rPr lang="es-MX" sz="1900" b="1" dirty="0"/>
              <a:t>definir las reglas básicas </a:t>
            </a:r>
            <a:r>
              <a:rPr lang="es-MX" sz="1900" dirty="0"/>
              <a:t>para la relación durante todo el ciclo de vida de los recursos humanos en la organización que pudieran generar un riesgo en el cumplimiento de la integridad y normativo en la organización.  </a:t>
            </a:r>
          </a:p>
          <a:p>
            <a:pPr marL="0" indent="0" algn="just">
              <a:buNone/>
            </a:pPr>
            <a:endParaRPr lang="es-MX" sz="1900" dirty="0"/>
          </a:p>
          <a:p>
            <a:pPr marL="0" indent="0" algn="just">
              <a:buNone/>
            </a:pPr>
            <a:r>
              <a:rPr lang="es-MX" sz="1900" b="1" dirty="0"/>
              <a:t>Evitando la discriminación</a:t>
            </a:r>
            <a:r>
              <a:rPr lang="es-MX" sz="1900" dirty="0"/>
              <a:t> por motivos étnicos, genero, edad, discapacidad, religión, estado civil o cualquier otra que atente contra la dignidad humana.</a:t>
            </a:r>
          </a:p>
          <a:p>
            <a:pPr marL="0" indent="0" algn="just">
              <a:buNone/>
            </a:pPr>
            <a:endParaRPr lang="es-MX" sz="1900" dirty="0"/>
          </a:p>
          <a:p>
            <a:pPr marL="0" indent="0" algn="just">
              <a:buNone/>
            </a:pPr>
            <a:r>
              <a:rPr lang="es-MX" sz="1900" dirty="0"/>
              <a:t>La Política de RRHH se </a:t>
            </a:r>
            <a:r>
              <a:rPr lang="es-MX" sz="1900" b="1" dirty="0"/>
              <a:t>aplica a todos los candidatos, empleados y personal contratado </a:t>
            </a:r>
            <a:r>
              <a:rPr lang="es-MX" sz="1900" dirty="0"/>
              <a:t>que puedan tener influencia sobre la integridad y normatividad de la organización. </a:t>
            </a:r>
          </a:p>
          <a:p>
            <a:pPr marL="0" indent="0" algn="just">
              <a:buNone/>
            </a:pPr>
            <a:endParaRPr lang="es-MX" sz="1900" dirty="0"/>
          </a:p>
          <a:p>
            <a:pPr marL="0" indent="0" algn="just">
              <a:buNone/>
            </a:pPr>
            <a:r>
              <a:rPr lang="es-MX" sz="1900" dirty="0"/>
              <a:t>Los usuarios de este documento son la alta dirección, las personas responsables de RRHH, socios, candidatos, empleados y personal contratado en la organización.</a:t>
            </a:r>
            <a:endParaRPr lang="es-MX" sz="1800" dirty="0"/>
          </a:p>
        </p:txBody>
      </p:sp>
    </p:spTree>
    <p:extLst>
      <p:ext uri="{BB962C8B-B14F-4D97-AF65-F5344CB8AC3E}">
        <p14:creationId xmlns:p14="http://schemas.microsoft.com/office/powerpoint/2010/main" val="363159793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300777" y="1431665"/>
            <a:ext cx="8394368" cy="4752528"/>
          </a:xfrm>
        </p:spPr>
        <p:txBody>
          <a:bodyPr>
            <a:normAutofit/>
          </a:bodyPr>
          <a:lstStyle/>
          <a:p>
            <a:pPr marL="0" indent="0">
              <a:buNone/>
            </a:pPr>
            <a:r>
              <a:rPr lang="es-MX" sz="1800" dirty="0"/>
              <a:t>Elementos mínimos de la Política de RRHH </a:t>
            </a:r>
          </a:p>
          <a:p>
            <a:pPr marL="0" indent="0">
              <a:buNone/>
            </a:pPr>
            <a:endParaRPr lang="es-MX" sz="1800" dirty="0"/>
          </a:p>
          <a:p>
            <a:r>
              <a:rPr lang="es-MX" sz="1800" dirty="0"/>
              <a:t>Definición de puestos </a:t>
            </a:r>
          </a:p>
          <a:p>
            <a:r>
              <a:rPr lang="es-MX" sz="1800" dirty="0"/>
              <a:t>Identificación de riesgos </a:t>
            </a:r>
          </a:p>
          <a:p>
            <a:r>
              <a:rPr lang="es-MX" sz="1800" dirty="0"/>
              <a:t>Selección </a:t>
            </a:r>
          </a:p>
          <a:p>
            <a:r>
              <a:rPr lang="es-MX" sz="1800" dirty="0"/>
              <a:t>Contratos </a:t>
            </a:r>
          </a:p>
          <a:p>
            <a:r>
              <a:rPr lang="es-MX" sz="1800" dirty="0"/>
              <a:t>Capacitación y Concienciación </a:t>
            </a:r>
          </a:p>
          <a:p>
            <a:r>
              <a:rPr lang="es-MX" sz="1800" dirty="0"/>
              <a:t>Incumplimientos, Supervisión y Revisión </a:t>
            </a:r>
          </a:p>
          <a:p>
            <a:r>
              <a:rPr lang="es-MX" sz="1800" dirty="0"/>
              <a:t>Cambios o finalización de Contratos </a:t>
            </a:r>
          </a:p>
          <a:p>
            <a:r>
              <a:rPr lang="es-MX" sz="1800" dirty="0"/>
              <a:t>Eliminación de derechos de acceso y devolución de activos </a:t>
            </a:r>
          </a:p>
          <a:p>
            <a:r>
              <a:rPr lang="es-MX" sz="1800" dirty="0"/>
              <a:t>Desvinculación </a:t>
            </a:r>
          </a:p>
        </p:txBody>
      </p:sp>
    </p:spTree>
    <p:extLst>
      <p:ext uri="{BB962C8B-B14F-4D97-AF65-F5344CB8AC3E}">
        <p14:creationId xmlns:p14="http://schemas.microsoft.com/office/powerpoint/2010/main" val="131276928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921295" y="1519347"/>
            <a:ext cx="8655841" cy="4752528"/>
          </a:xfrm>
        </p:spPr>
        <p:txBody>
          <a:bodyPr>
            <a:normAutofit/>
          </a:bodyPr>
          <a:lstStyle/>
          <a:p>
            <a:pPr marL="0" indent="0">
              <a:buNone/>
            </a:pPr>
            <a:r>
              <a:rPr lang="es-MX" sz="2000" b="1" dirty="0">
                <a:solidFill>
                  <a:srgbClr val="26577F"/>
                </a:solidFill>
                <a:latin typeface="Arial"/>
                <a:ea typeface="Marcellus"/>
                <a:cs typeface="Marcellus"/>
                <a:sym typeface="Marcellus"/>
              </a:rPr>
              <a:t>Procedimiento</a:t>
            </a:r>
            <a:r>
              <a:rPr lang="es-MX" sz="2000" b="1" dirty="0">
                <a:latin typeface="+mj-lt"/>
              </a:rPr>
              <a:t> </a:t>
            </a:r>
            <a:r>
              <a:rPr lang="es-MX" sz="2000" b="1" dirty="0">
                <a:solidFill>
                  <a:srgbClr val="26577F"/>
                </a:solidFill>
                <a:latin typeface="Arial"/>
                <a:ea typeface="Marcellus"/>
                <a:cs typeface="Marcellus"/>
              </a:rPr>
              <a:t>de Medidas Disciplinarias </a:t>
            </a:r>
          </a:p>
          <a:p>
            <a:pPr marL="0" indent="0">
              <a:buNone/>
            </a:pPr>
            <a:endParaRPr lang="es-MX" sz="1800" dirty="0"/>
          </a:p>
          <a:p>
            <a:pPr marL="0" indent="0">
              <a:buNone/>
            </a:pPr>
            <a:r>
              <a:rPr lang="es-MX" sz="1800" dirty="0"/>
              <a:t>El objetivo de este procedimiento es describir los supuestos relacionados con la aplicación de medidas disciplinarias y de los incumplimientos de los colaboradores y/o servidores públicos y personal subcontratado. Este procedimiento se aplica a todas las actividades que operan en la organización</a:t>
            </a:r>
          </a:p>
          <a:p>
            <a:pPr marL="0" indent="0">
              <a:buNone/>
            </a:pPr>
            <a:endParaRPr lang="es-MX" sz="1800" dirty="0"/>
          </a:p>
          <a:p>
            <a:pPr marL="0" indent="0">
              <a:buNone/>
            </a:pPr>
            <a:r>
              <a:rPr lang="es-MX" sz="1800" dirty="0"/>
              <a:t>Los usuarios de este procedimiento son todos los empleados y subcontratados de la organización.</a:t>
            </a:r>
          </a:p>
          <a:p>
            <a:pPr marL="0" indent="0">
              <a:buNone/>
            </a:pPr>
            <a:endParaRPr lang="es-MX" sz="1800" dirty="0"/>
          </a:p>
        </p:txBody>
      </p:sp>
      <p:pic>
        <p:nvPicPr>
          <p:cNvPr id="3074" name="Picture 2" descr="Talleres Pradillos, S.L. | Fabricación de maquinaria | Prensa Rotativ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743" y="3987362"/>
            <a:ext cx="2284513" cy="2284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1732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95215" y="1052736"/>
            <a:ext cx="8064896" cy="4752528"/>
          </a:xfrm>
        </p:spPr>
        <p:txBody>
          <a:bodyPr>
            <a:normAutofit/>
          </a:bodyPr>
          <a:lstStyle/>
          <a:p>
            <a:pPr marL="0" indent="0">
              <a:buNone/>
            </a:pPr>
            <a:r>
              <a:rPr lang="es-MX" sz="1800" b="1" dirty="0"/>
              <a:t>Elementos mínimos del procedimientos de medidas disciplinarias:</a:t>
            </a:r>
          </a:p>
          <a:p>
            <a:pPr marL="0" indent="0">
              <a:buNone/>
            </a:pPr>
            <a:endParaRPr lang="es-MX" sz="1800" dirty="0"/>
          </a:p>
          <a:p>
            <a:r>
              <a:rPr lang="es-MX" sz="1800" dirty="0"/>
              <a:t>Obligaciones respecto a la integridad </a:t>
            </a:r>
          </a:p>
          <a:p>
            <a:r>
              <a:rPr lang="es-MX" sz="1800" dirty="0"/>
              <a:t>Sanciones al cumplimiento</a:t>
            </a:r>
          </a:p>
          <a:p>
            <a:r>
              <a:rPr lang="es-MX" sz="1800" dirty="0"/>
              <a:t>Aplicación de medidas disciplinarias</a:t>
            </a:r>
          </a:p>
          <a:p>
            <a:r>
              <a:rPr lang="es-MX" sz="1800" dirty="0"/>
              <a:t>Registro de medidas disciplinarias </a:t>
            </a:r>
          </a:p>
          <a:p>
            <a:pPr marL="0" indent="0">
              <a:buNone/>
            </a:pPr>
            <a:r>
              <a:rPr lang="es-MX" sz="1800" dirty="0"/>
              <a:t> </a:t>
            </a:r>
          </a:p>
          <a:p>
            <a:pPr marL="0" indent="0">
              <a:buNone/>
            </a:pPr>
            <a:r>
              <a:rPr lang="es-MX" sz="1800" dirty="0"/>
              <a:t>Documentos de referencia</a:t>
            </a:r>
          </a:p>
          <a:p>
            <a:pPr>
              <a:buAutoNum type="arabicPeriod" startAt="4"/>
            </a:pPr>
            <a:endParaRPr lang="es-MX" sz="1800" dirty="0"/>
          </a:p>
          <a:p>
            <a:pPr marL="0" indent="0">
              <a:buNone/>
            </a:pPr>
            <a:r>
              <a:rPr lang="es-MX" sz="1800" dirty="0"/>
              <a:t>Manual Integridad, Política Integridad, Política RRHH, Código de Ética, Canal de denuncias y Ley General de Responsabilidades Administrativas</a:t>
            </a:r>
          </a:p>
          <a:p>
            <a:pPr marL="0" indent="0">
              <a:buNone/>
            </a:pPr>
            <a:endParaRPr lang="es-MX" sz="1800" dirty="0"/>
          </a:p>
        </p:txBody>
      </p:sp>
    </p:spTree>
    <p:extLst>
      <p:ext uri="{BB962C8B-B14F-4D97-AF65-F5344CB8AC3E}">
        <p14:creationId xmlns:p14="http://schemas.microsoft.com/office/powerpoint/2010/main" val="90765397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72867" y="882498"/>
            <a:ext cx="8687955" cy="4752528"/>
          </a:xfrm>
        </p:spPr>
        <p:txBody>
          <a:bodyPr>
            <a:normAutofit/>
          </a:bodyPr>
          <a:lstStyle/>
          <a:p>
            <a:pPr marL="0" indent="0">
              <a:buNone/>
            </a:pPr>
            <a:r>
              <a:rPr lang="es-MX" sz="1800" b="1" dirty="0"/>
              <a:t>Obligaciones y sanciones de los integrantes de la organización. </a:t>
            </a:r>
          </a:p>
          <a:p>
            <a:pPr marL="0" indent="0">
              <a:buNone/>
            </a:pPr>
            <a:endParaRPr lang="es-MX" sz="1800" dirty="0"/>
          </a:p>
          <a:p>
            <a:r>
              <a:rPr lang="es-MX" sz="1800" dirty="0"/>
              <a:t>Preservar la secrecía de los asuntos que por razón del desempeño de su función conozcan, en términos de las disposiciones aplicables;</a:t>
            </a:r>
          </a:p>
          <a:p>
            <a:pPr marL="0" indent="0">
              <a:buNone/>
            </a:pPr>
            <a:endParaRPr lang="es-MX" sz="1800" dirty="0"/>
          </a:p>
          <a:p>
            <a:r>
              <a:rPr lang="es-MX" sz="1800" dirty="0"/>
              <a:t>Desempeñar su misión sin solicitar ni aceptar compensaciones, pagos o gratificaciones distintas a las previstas legalmente. En particular se opondrán a cualquier acto de corrupción y, en caso de tener conocimiento de alguno, deberán denunciarlo;</a:t>
            </a:r>
          </a:p>
          <a:p>
            <a:pPr marL="0" indent="0">
              <a:buNone/>
            </a:pPr>
            <a:endParaRPr lang="es-MX" sz="1800" dirty="0"/>
          </a:p>
          <a:p>
            <a:r>
              <a:rPr lang="es-MX" sz="1800" dirty="0"/>
              <a:t>Informar al superior jerárquico, de manera inmediata, las omisiones, actos indebidos o constitutivos de delito, de sus subordinados o iguales en categoría jerárquica;</a:t>
            </a:r>
          </a:p>
          <a:p>
            <a:pPr marL="0" indent="0">
              <a:buNone/>
            </a:pPr>
            <a:endParaRPr lang="es-MX" sz="1800" dirty="0"/>
          </a:p>
          <a:p>
            <a:r>
              <a:rPr lang="es-MX" sz="1800" dirty="0"/>
              <a:t>Abstenerse de sustraer, ocultar, alterar o dañar información o bienes en perjuicio de las Instituciones;</a:t>
            </a:r>
          </a:p>
        </p:txBody>
      </p:sp>
    </p:spTree>
    <p:extLst>
      <p:ext uri="{BB962C8B-B14F-4D97-AF65-F5344CB8AC3E}">
        <p14:creationId xmlns:p14="http://schemas.microsoft.com/office/powerpoint/2010/main" val="56988224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05103" y="1494295"/>
            <a:ext cx="8064896" cy="4752528"/>
          </a:xfrm>
        </p:spPr>
        <p:txBody>
          <a:bodyPr>
            <a:noAutofit/>
          </a:bodyPr>
          <a:lstStyle/>
          <a:p>
            <a:r>
              <a:rPr lang="es-MX" sz="1800" dirty="0"/>
              <a:t>Cumplir y hacer cumplir con diligencia las órdenes que reciba con motivo del desempeño de sus funciones, evitando todo acto u omisión que produzca deficiencia en su cumplimiento;</a:t>
            </a:r>
          </a:p>
          <a:p>
            <a:pPr marL="0" indent="0">
              <a:buNone/>
            </a:pPr>
            <a:endParaRPr lang="es-MX" sz="1800" dirty="0"/>
          </a:p>
          <a:p>
            <a:r>
              <a:rPr lang="es-MX" sz="1800" dirty="0"/>
              <a:t>Abstenerse, conforme a las disposiciones aplicables, de dar a conocer por cualquier medio a quien no tenga derecho, documentos, registros, imágenes, constancias, estadísticas, reportes o cualquier otra información reservada o confidencial de la que tenga conocimiento en ejercicio y con motivo de su empleo, cargo o comisión;</a:t>
            </a:r>
          </a:p>
          <a:p>
            <a:pPr marL="0" indent="0">
              <a:buNone/>
            </a:pPr>
            <a:endParaRPr lang="es-MX" sz="1800" dirty="0"/>
          </a:p>
          <a:p>
            <a:r>
              <a:rPr lang="es-MX" sz="1800" dirty="0"/>
              <a:t>Al concluir el servicio el integrante deberá entregar al funcionario designado para tal efecto, toda la información, documentación, equipo, materiales, identificaciones, valores u otros recursos que hayan sido puestos bajo su responsabilidad o custodia mediante acta de entrega recepción.</a:t>
            </a:r>
          </a:p>
        </p:txBody>
      </p:sp>
    </p:spTree>
    <p:extLst>
      <p:ext uri="{BB962C8B-B14F-4D97-AF65-F5344CB8AC3E}">
        <p14:creationId xmlns:p14="http://schemas.microsoft.com/office/powerpoint/2010/main" val="25902803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8363" y="1281518"/>
            <a:ext cx="9739426" cy="4752528"/>
          </a:xfrm>
        </p:spPr>
        <p:txBody>
          <a:bodyPr>
            <a:normAutofit/>
          </a:bodyPr>
          <a:lstStyle/>
          <a:p>
            <a:pPr marL="0" indent="0">
              <a:buNone/>
            </a:pPr>
            <a:r>
              <a:rPr lang="es-MX" sz="1800" b="1" dirty="0"/>
              <a:t>Sanciones al incumplimiento.</a:t>
            </a:r>
          </a:p>
          <a:p>
            <a:pPr marL="0" indent="0">
              <a:buNone/>
            </a:pPr>
            <a:endParaRPr lang="es-MX" sz="1800" dirty="0"/>
          </a:p>
          <a:p>
            <a:pPr marL="0" indent="0">
              <a:buNone/>
            </a:pPr>
            <a:r>
              <a:rPr lang="es-MX" sz="1800" b="1" dirty="0"/>
              <a:t>Un procedimiento disciplinario puede iniciar a partir de la detección de una no conformidad, durante una auditoría interna o externa, en base a resultados de la revisión por parte de la dirección, luego de incidentes, durante el transcurso normal de las operaciones de negocios, derivados de una denuncia o en las investigaciones de denuncias o sospechas</a:t>
            </a:r>
            <a:r>
              <a:rPr lang="es-MX" sz="1800" dirty="0"/>
              <a:t>.</a:t>
            </a:r>
          </a:p>
          <a:p>
            <a:pPr marL="0" indent="0">
              <a:buNone/>
            </a:pPr>
            <a:endParaRPr lang="es-MX" sz="1800" dirty="0"/>
          </a:p>
          <a:p>
            <a:pPr marL="0" indent="0">
              <a:buNone/>
            </a:pPr>
            <a:r>
              <a:rPr lang="es-MX" sz="1800" dirty="0"/>
              <a:t>Un empleado que detecta una omisión, acto indebido o constitutivo de delito, deberá informar al canal de denuncias, de manera inmediata, dichas omisiones, actos indebidos o constitutivos de delito.</a:t>
            </a:r>
          </a:p>
          <a:p>
            <a:pPr marL="0" indent="0">
              <a:buNone/>
            </a:pPr>
            <a:endParaRPr lang="es-MX" sz="1800" dirty="0"/>
          </a:p>
          <a:p>
            <a:pPr marL="0" indent="0">
              <a:buNone/>
            </a:pPr>
            <a:endParaRPr lang="es-MX" sz="1800" dirty="0"/>
          </a:p>
        </p:txBody>
      </p:sp>
      <p:pic>
        <p:nvPicPr>
          <p:cNvPr id="18434" name="Picture 2" descr="Infracciones y sanciones relacionadas con la importación y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1" y="4267666"/>
            <a:ext cx="3984377" cy="14655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5795024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48363" y="1401833"/>
            <a:ext cx="9402542" cy="4752528"/>
          </a:xfrm>
        </p:spPr>
        <p:txBody>
          <a:bodyPr>
            <a:normAutofit/>
          </a:bodyPr>
          <a:lstStyle/>
          <a:p>
            <a:pPr marL="0" indent="0">
              <a:buNone/>
            </a:pPr>
            <a:r>
              <a:rPr lang="es-MX" sz="1800" dirty="0"/>
              <a:t>El </a:t>
            </a:r>
            <a:r>
              <a:rPr lang="es-MX" sz="1800" b="1" dirty="0"/>
              <a:t>responsable del canal de denuncias </a:t>
            </a:r>
            <a:r>
              <a:rPr lang="es-MX" sz="1800" dirty="0"/>
              <a:t>debe </a:t>
            </a:r>
            <a:r>
              <a:rPr lang="es-MX" sz="1800" b="1" dirty="0"/>
              <a:t>evaluar e investigar y proponer las sanciones </a:t>
            </a:r>
            <a:r>
              <a:rPr lang="es-MX" sz="1800" dirty="0"/>
              <a:t>aplicables al incumplimiento y presentarlo al Director General o comité de ética para emitir la sanción o absolución. </a:t>
            </a:r>
          </a:p>
          <a:p>
            <a:pPr marL="0" indent="0">
              <a:buNone/>
            </a:pPr>
            <a:endParaRPr lang="es-MX" sz="1800" dirty="0"/>
          </a:p>
          <a:p>
            <a:pPr marL="0" indent="0">
              <a:buNone/>
            </a:pPr>
            <a:r>
              <a:rPr lang="es-MX" sz="1800" dirty="0"/>
              <a:t>Una medida disciplinaria puede consistir en:</a:t>
            </a:r>
          </a:p>
          <a:p>
            <a:pPr marL="0" indent="0">
              <a:buNone/>
            </a:pPr>
            <a:endParaRPr lang="es-MX" sz="1800" dirty="0"/>
          </a:p>
          <a:p>
            <a:pPr marL="0" indent="0">
              <a:buNone/>
            </a:pPr>
            <a:r>
              <a:rPr lang="es-MX" sz="1800" dirty="0"/>
              <a:t>a) Amonestación</a:t>
            </a:r>
          </a:p>
          <a:p>
            <a:pPr marL="0" indent="0">
              <a:buNone/>
            </a:pPr>
            <a:r>
              <a:rPr lang="es-MX" sz="1800" dirty="0"/>
              <a:t>b) Suspensión </a:t>
            </a:r>
          </a:p>
          <a:p>
            <a:pPr marL="0" indent="0">
              <a:buNone/>
            </a:pPr>
            <a:r>
              <a:rPr lang="es-MX" sz="1800" dirty="0"/>
              <a:t>c) Remoción</a:t>
            </a:r>
          </a:p>
          <a:p>
            <a:pPr marL="0" indent="0">
              <a:buNone/>
            </a:pPr>
            <a:endParaRPr lang="es-MX" sz="1800" dirty="0"/>
          </a:p>
          <a:p>
            <a:pPr marL="0" indent="0">
              <a:buNone/>
            </a:pPr>
            <a:r>
              <a:rPr lang="es-MX" sz="1800" dirty="0"/>
              <a:t>En caso de remoción, se cancela el certificado de los servidores públicos de las Instituciones de Procuración de Justicia y se debe hacer la anotación respectiva en el Registro Nacional correspondiente.</a:t>
            </a:r>
          </a:p>
          <a:p>
            <a:pPr marL="0" indent="0">
              <a:buNone/>
            </a:pPr>
            <a:endParaRPr lang="es-MX" sz="1800" dirty="0"/>
          </a:p>
        </p:txBody>
      </p:sp>
    </p:spTree>
    <p:extLst>
      <p:ext uri="{BB962C8B-B14F-4D97-AF65-F5344CB8AC3E}">
        <p14:creationId xmlns:p14="http://schemas.microsoft.com/office/powerpoint/2010/main" val="952019284"/>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862549" y="1062292"/>
            <a:ext cx="8064896" cy="4896544"/>
          </a:xfrm>
        </p:spPr>
        <p:txBody>
          <a:bodyPr>
            <a:normAutofit fontScale="92500" lnSpcReduction="10000"/>
          </a:bodyPr>
          <a:lstStyle/>
          <a:p>
            <a:pPr marL="0" indent="0">
              <a:buNone/>
            </a:pPr>
            <a:r>
              <a:rPr lang="es-MX" sz="1800" dirty="0"/>
              <a:t>Aplicación de Medidas Disciplinarias: una medida disciplinaria se implementa de la siguiente forma.</a:t>
            </a:r>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800" dirty="0"/>
          </a:p>
          <a:p>
            <a:pPr marL="0" indent="0">
              <a:buNone/>
            </a:pPr>
            <a:endParaRPr lang="es-MX" sz="1300" dirty="0"/>
          </a:p>
          <a:p>
            <a:pPr marL="0" indent="0">
              <a:buNone/>
            </a:pPr>
            <a:r>
              <a:rPr lang="es-MX" sz="1400" i="1" dirty="0"/>
              <a:t>Cada uno de los pasos anteriores debe quedar registrado en el formulario de medidas disciplinarias.</a:t>
            </a:r>
          </a:p>
        </p:txBody>
      </p:sp>
      <p:graphicFrame>
        <p:nvGraphicFramePr>
          <p:cNvPr id="6" name="Tabla 5"/>
          <p:cNvGraphicFramePr>
            <a:graphicFrameLocks noGrp="1"/>
          </p:cNvGraphicFramePr>
          <p:nvPr>
            <p:extLst>
              <p:ext uri="{D42A27DB-BD31-4B8C-83A1-F6EECF244321}">
                <p14:modId xmlns:p14="http://schemas.microsoft.com/office/powerpoint/2010/main" val="1502605009"/>
              </p:ext>
            </p:extLst>
          </p:nvPr>
        </p:nvGraphicFramePr>
        <p:xfrm>
          <a:off x="862549" y="1639810"/>
          <a:ext cx="8064896" cy="3741508"/>
        </p:xfrm>
        <a:graphic>
          <a:graphicData uri="http://schemas.openxmlformats.org/drawingml/2006/table">
            <a:tbl>
              <a:tblPr firstRow="1" bandRow="1">
                <a:tableStyleId>{5C22544A-7EE6-4342-B048-85BDC9FD1C3A}</a:tableStyleId>
              </a:tblPr>
              <a:tblGrid>
                <a:gridCol w="4032448">
                  <a:extLst>
                    <a:ext uri="{9D8B030D-6E8A-4147-A177-3AD203B41FA5}">
                      <a16:colId xmlns:a16="http://schemas.microsoft.com/office/drawing/2014/main" val="1611263957"/>
                    </a:ext>
                  </a:extLst>
                </a:gridCol>
                <a:gridCol w="4032448">
                  <a:extLst>
                    <a:ext uri="{9D8B030D-6E8A-4147-A177-3AD203B41FA5}">
                      <a16:colId xmlns:a16="http://schemas.microsoft.com/office/drawing/2014/main" val="512623955"/>
                    </a:ext>
                  </a:extLst>
                </a:gridCol>
              </a:tblGrid>
              <a:tr h="225675">
                <a:tc>
                  <a:txBody>
                    <a:bodyPr/>
                    <a:lstStyle/>
                    <a:p>
                      <a:pPr algn="ctr"/>
                      <a:r>
                        <a:rPr lang="es-MX" sz="1000" dirty="0"/>
                        <a:t>Paso</a:t>
                      </a:r>
                    </a:p>
                  </a:txBody>
                  <a:tcPr>
                    <a:solidFill>
                      <a:srgbClr val="1096CC"/>
                    </a:solidFill>
                  </a:tcPr>
                </a:tc>
                <a:tc>
                  <a:txBody>
                    <a:bodyPr/>
                    <a:lstStyle/>
                    <a:p>
                      <a:pPr algn="ctr"/>
                      <a:r>
                        <a:rPr lang="es-MX" sz="1000" dirty="0"/>
                        <a:t>Persona responsable</a:t>
                      </a:r>
                      <a:r>
                        <a:rPr lang="es-MX" sz="1000" baseline="0" dirty="0"/>
                        <a:t> de la implementación</a:t>
                      </a:r>
                      <a:endParaRPr lang="es-MX" sz="1000" dirty="0"/>
                    </a:p>
                  </a:txBody>
                  <a:tcPr>
                    <a:solidFill>
                      <a:srgbClr val="1096CC"/>
                    </a:solidFill>
                  </a:tcPr>
                </a:tc>
                <a:extLst>
                  <a:ext uri="{0D108BD9-81ED-4DB2-BD59-A6C34878D82A}">
                    <a16:rowId xmlns:a16="http://schemas.microsoft.com/office/drawing/2014/main" val="3442959139"/>
                  </a:ext>
                </a:extLst>
              </a:tr>
              <a:tr h="307475">
                <a:tc>
                  <a:txBody>
                    <a:bodyPr/>
                    <a:lstStyle/>
                    <a:p>
                      <a:r>
                        <a:rPr lang="es-MX" sz="1000" dirty="0"/>
                        <a:t>1.</a:t>
                      </a:r>
                      <a:r>
                        <a:rPr lang="es-MX" sz="1000" baseline="0" dirty="0"/>
                        <a:t> </a:t>
                      </a:r>
                      <a:r>
                        <a:rPr lang="es-ES" sz="1000" kern="1200" dirty="0">
                          <a:solidFill>
                            <a:schemeClr val="dk1"/>
                          </a:solidFill>
                          <a:effectLst/>
                          <a:latin typeface="+mn-lt"/>
                          <a:ea typeface="+mn-ea"/>
                          <a:cs typeface="+mn-cs"/>
                        </a:rPr>
                        <a:t>Detección del presunto incumplimiento y/o del presunto infractor </a:t>
                      </a:r>
                      <a:endParaRPr lang="es-MX" sz="1000" dirty="0"/>
                    </a:p>
                  </a:txBody>
                  <a:tcPr/>
                </a:tc>
                <a:tc>
                  <a:txBody>
                    <a:bodyPr/>
                    <a:lstStyle/>
                    <a:p>
                      <a:r>
                        <a:rPr lang="es-ES" sz="1000" kern="1200" dirty="0">
                          <a:solidFill>
                            <a:schemeClr val="dk1"/>
                          </a:solidFill>
                          <a:effectLst/>
                          <a:latin typeface="+mn-lt"/>
                          <a:ea typeface="+mn-ea"/>
                          <a:cs typeface="+mn-cs"/>
                        </a:rPr>
                        <a:t>Cualquier empleado</a:t>
                      </a:r>
                      <a:endParaRPr lang="es-MX" sz="1000" dirty="0"/>
                    </a:p>
                  </a:txBody>
                  <a:tcPr/>
                </a:tc>
                <a:extLst>
                  <a:ext uri="{0D108BD9-81ED-4DB2-BD59-A6C34878D82A}">
                    <a16:rowId xmlns:a16="http://schemas.microsoft.com/office/drawing/2014/main" val="1329178275"/>
                  </a:ext>
                </a:extLst>
              </a:tr>
              <a:tr h="373205">
                <a:tc>
                  <a:txBody>
                    <a:bodyPr/>
                    <a:lstStyle/>
                    <a:p>
                      <a:r>
                        <a:rPr lang="es-ES" sz="1000" kern="1200" dirty="0">
                          <a:solidFill>
                            <a:schemeClr val="dk1"/>
                          </a:solidFill>
                          <a:effectLst/>
                          <a:latin typeface="+mn-lt"/>
                          <a:ea typeface="+mn-ea"/>
                          <a:cs typeface="+mn-cs"/>
                        </a:rPr>
                        <a:t>2. Informe al canal de denuncias</a:t>
                      </a:r>
                      <a:endParaRPr lang="es-MX" sz="1000" dirty="0"/>
                    </a:p>
                  </a:txBody>
                  <a:tcPr/>
                </a:tc>
                <a:tc>
                  <a:txBody>
                    <a:bodyPr/>
                    <a:lstStyle/>
                    <a:p>
                      <a:r>
                        <a:rPr lang="es-ES" sz="1000" kern="1200" dirty="0">
                          <a:solidFill>
                            <a:schemeClr val="dk1"/>
                          </a:solidFill>
                          <a:effectLst/>
                          <a:latin typeface="+mn-lt"/>
                          <a:ea typeface="+mn-ea"/>
                          <a:cs typeface="+mn-cs"/>
                        </a:rPr>
                        <a:t>Empleado que detectó el incumplimiento normativo o de responsabilidades dentro del SGI</a:t>
                      </a:r>
                      <a:endParaRPr lang="es-MX" sz="1000" dirty="0"/>
                    </a:p>
                  </a:txBody>
                  <a:tcPr/>
                </a:tc>
                <a:extLst>
                  <a:ext uri="{0D108BD9-81ED-4DB2-BD59-A6C34878D82A}">
                    <a16:rowId xmlns:a16="http://schemas.microsoft.com/office/drawing/2014/main" val="2956732666"/>
                  </a:ext>
                </a:extLst>
              </a:tr>
              <a:tr h="293232">
                <a:tc>
                  <a:txBody>
                    <a:bodyPr/>
                    <a:lstStyle/>
                    <a:p>
                      <a:r>
                        <a:rPr lang="es-ES" sz="1000" kern="1200" dirty="0">
                          <a:solidFill>
                            <a:schemeClr val="dk1"/>
                          </a:solidFill>
                          <a:effectLst/>
                          <a:latin typeface="+mn-lt"/>
                          <a:ea typeface="+mn-ea"/>
                          <a:cs typeface="+mn-cs"/>
                        </a:rPr>
                        <a:t>3. Informe al DG (documento con carácter confidencial)</a:t>
                      </a:r>
                      <a:endParaRPr lang="es-MX" sz="1000" dirty="0"/>
                    </a:p>
                  </a:txBody>
                  <a:tcPr/>
                </a:tc>
                <a:tc>
                  <a:txBody>
                    <a:bodyPr/>
                    <a:lstStyle/>
                    <a:p>
                      <a:r>
                        <a:rPr lang="es-ES" sz="1000" kern="1200" dirty="0">
                          <a:solidFill>
                            <a:schemeClr val="dk1"/>
                          </a:solidFill>
                          <a:effectLst/>
                          <a:latin typeface="+mn-lt"/>
                          <a:ea typeface="+mn-ea"/>
                          <a:cs typeface="+mn-cs"/>
                        </a:rPr>
                        <a:t>Responsable canal de denuncias</a:t>
                      </a:r>
                      <a:endParaRPr lang="es-MX" sz="1000" dirty="0"/>
                    </a:p>
                  </a:txBody>
                  <a:tcPr/>
                </a:tc>
                <a:extLst>
                  <a:ext uri="{0D108BD9-81ED-4DB2-BD59-A6C34878D82A}">
                    <a16:rowId xmlns:a16="http://schemas.microsoft.com/office/drawing/2014/main" val="1593731385"/>
                  </a:ext>
                </a:extLst>
              </a:tr>
              <a:tr h="507769">
                <a:tc>
                  <a:txBody>
                    <a:bodyPr/>
                    <a:lstStyle/>
                    <a:p>
                      <a:r>
                        <a:rPr lang="es-ES" sz="1000" kern="1200" dirty="0">
                          <a:solidFill>
                            <a:schemeClr val="dk1"/>
                          </a:solidFill>
                          <a:effectLst/>
                          <a:latin typeface="+mn-lt"/>
                          <a:ea typeface="+mn-ea"/>
                          <a:cs typeface="+mn-cs"/>
                        </a:rPr>
                        <a:t>4. Investigación de hechos, identificación del presunto infractor, de la probable conducta irregular y de los fundamentos legales transgredidos.</a:t>
                      </a:r>
                      <a:endParaRPr lang="es-MX" sz="1000" dirty="0"/>
                    </a:p>
                  </a:txBody>
                  <a:tcPr/>
                </a:tc>
                <a:tc>
                  <a:txBody>
                    <a:bodyPr/>
                    <a:lstStyle/>
                    <a:p>
                      <a:r>
                        <a:rPr lang="es-ES" sz="1000" kern="1200" dirty="0">
                          <a:solidFill>
                            <a:schemeClr val="dk1"/>
                          </a:solidFill>
                          <a:effectLst/>
                          <a:latin typeface="+mn-lt"/>
                          <a:ea typeface="+mn-ea"/>
                          <a:cs typeface="+mn-cs"/>
                        </a:rPr>
                        <a:t>Responsable canal de denuncias</a:t>
                      </a:r>
                      <a:endParaRPr lang="es-MX" sz="1000" dirty="0"/>
                    </a:p>
                  </a:txBody>
                  <a:tcPr/>
                </a:tc>
                <a:extLst>
                  <a:ext uri="{0D108BD9-81ED-4DB2-BD59-A6C34878D82A}">
                    <a16:rowId xmlns:a16="http://schemas.microsoft.com/office/drawing/2014/main" val="884364404"/>
                  </a:ext>
                </a:extLst>
              </a:tr>
              <a:tr h="278627">
                <a:tc>
                  <a:txBody>
                    <a:bodyPr/>
                    <a:lstStyle/>
                    <a:p>
                      <a:r>
                        <a:rPr lang="es-ES" sz="1000" kern="1200" dirty="0">
                          <a:solidFill>
                            <a:schemeClr val="dk1"/>
                          </a:solidFill>
                          <a:effectLst/>
                          <a:latin typeface="+mn-lt"/>
                          <a:ea typeface="+mn-ea"/>
                          <a:cs typeface="+mn-cs"/>
                        </a:rPr>
                        <a:t>5. Turno al Comité de ética</a:t>
                      </a:r>
                      <a:endParaRPr lang="es-MX" sz="1000" dirty="0"/>
                    </a:p>
                  </a:txBody>
                  <a:tcPr/>
                </a:tc>
                <a:tc>
                  <a:txBody>
                    <a:bodyPr/>
                    <a:lstStyle/>
                    <a:p>
                      <a:r>
                        <a:rPr lang="es-ES" sz="1000" kern="1200" dirty="0">
                          <a:solidFill>
                            <a:schemeClr val="dk1"/>
                          </a:solidFill>
                          <a:effectLst/>
                          <a:latin typeface="+mn-lt"/>
                          <a:ea typeface="+mn-ea"/>
                          <a:cs typeface="+mn-cs"/>
                        </a:rPr>
                        <a:t>Responsable canal de denuncias</a:t>
                      </a:r>
                      <a:endParaRPr lang="es-MX" sz="1000" dirty="0"/>
                    </a:p>
                  </a:txBody>
                  <a:tcPr/>
                </a:tc>
                <a:extLst>
                  <a:ext uri="{0D108BD9-81ED-4DB2-BD59-A6C34878D82A}">
                    <a16:rowId xmlns:a16="http://schemas.microsoft.com/office/drawing/2014/main" val="1985355778"/>
                  </a:ext>
                </a:extLst>
              </a:tr>
              <a:tr h="507769">
                <a:tc>
                  <a:txBody>
                    <a:bodyPr/>
                    <a:lstStyle/>
                    <a:p>
                      <a:r>
                        <a:rPr lang="es-ES" sz="1000" kern="1200" dirty="0">
                          <a:solidFill>
                            <a:schemeClr val="dk1"/>
                          </a:solidFill>
                          <a:effectLst/>
                          <a:latin typeface="+mn-lt"/>
                          <a:ea typeface="+mn-ea"/>
                          <a:cs typeface="+mn-cs"/>
                        </a:rPr>
                        <a:t>6. Evaluación de la necesidad de implementar medidas disciplinarias, así como el nivel de la medida. Y en su caso, instruir la ampliación de la investigación.</a:t>
                      </a:r>
                      <a:endParaRPr lang="es-MX" sz="1000" dirty="0"/>
                    </a:p>
                  </a:txBody>
                  <a:tcPr/>
                </a:tc>
                <a:tc>
                  <a:txBody>
                    <a:bodyPr/>
                    <a:lstStyle/>
                    <a:p>
                      <a:r>
                        <a:rPr lang="es-ES" sz="1000" kern="1200" dirty="0">
                          <a:solidFill>
                            <a:schemeClr val="dk1"/>
                          </a:solidFill>
                          <a:effectLst/>
                          <a:latin typeface="+mn-lt"/>
                          <a:ea typeface="+mn-ea"/>
                          <a:cs typeface="+mn-cs"/>
                        </a:rPr>
                        <a:t>Comité de ética</a:t>
                      </a:r>
                      <a:endParaRPr lang="es-MX" sz="1000" dirty="0"/>
                    </a:p>
                  </a:txBody>
                  <a:tcPr/>
                </a:tc>
                <a:extLst>
                  <a:ext uri="{0D108BD9-81ED-4DB2-BD59-A6C34878D82A}">
                    <a16:rowId xmlns:a16="http://schemas.microsoft.com/office/drawing/2014/main" val="806345735"/>
                  </a:ext>
                </a:extLst>
              </a:tr>
              <a:tr h="507769">
                <a:tc>
                  <a:txBody>
                    <a:bodyPr/>
                    <a:lstStyle/>
                    <a:p>
                      <a:r>
                        <a:rPr lang="es-ES" sz="1000" kern="1200" dirty="0">
                          <a:solidFill>
                            <a:schemeClr val="dk1"/>
                          </a:solidFill>
                          <a:effectLst/>
                          <a:latin typeface="+mn-lt"/>
                          <a:ea typeface="+mn-ea"/>
                          <a:cs typeface="+mn-cs"/>
                        </a:rPr>
                        <a:t>7. Elaboración de Informe de Presunta Responsabilidad Administrativa o en su caso Penal y remisión al Órgano Interno de Control de la organización</a:t>
                      </a:r>
                      <a:endParaRPr lang="es-MX" sz="1000" dirty="0"/>
                    </a:p>
                  </a:txBody>
                  <a:tcPr/>
                </a:tc>
                <a:tc>
                  <a:txBody>
                    <a:bodyPr/>
                    <a:lstStyle/>
                    <a:p>
                      <a:r>
                        <a:rPr lang="es-ES" sz="1000" kern="1200" dirty="0">
                          <a:solidFill>
                            <a:schemeClr val="dk1"/>
                          </a:solidFill>
                          <a:effectLst/>
                          <a:latin typeface="+mn-lt"/>
                          <a:ea typeface="+mn-ea"/>
                          <a:cs typeface="+mn-cs"/>
                        </a:rPr>
                        <a:t>Responsable canal de denuncias</a:t>
                      </a:r>
                      <a:endParaRPr lang="es-MX" sz="1000" dirty="0"/>
                    </a:p>
                  </a:txBody>
                  <a:tcPr/>
                </a:tc>
                <a:extLst>
                  <a:ext uri="{0D108BD9-81ED-4DB2-BD59-A6C34878D82A}">
                    <a16:rowId xmlns:a16="http://schemas.microsoft.com/office/drawing/2014/main" val="3449351509"/>
                  </a:ext>
                </a:extLst>
              </a:tr>
              <a:tr h="225675">
                <a:tc>
                  <a:txBody>
                    <a:bodyPr/>
                    <a:lstStyle/>
                    <a:p>
                      <a:r>
                        <a:rPr lang="es-ES" sz="1000" kern="1200" dirty="0">
                          <a:solidFill>
                            <a:schemeClr val="dk1"/>
                          </a:solidFill>
                          <a:effectLst/>
                          <a:latin typeface="+mn-lt"/>
                          <a:ea typeface="+mn-ea"/>
                          <a:cs typeface="+mn-cs"/>
                        </a:rPr>
                        <a:t>8. Solicitud a RRHH de Registro de medida disciplinaria</a:t>
                      </a:r>
                      <a:endParaRPr lang="es-MX" sz="1000" dirty="0"/>
                    </a:p>
                  </a:txBody>
                  <a:tcPr/>
                </a:tc>
                <a:tc>
                  <a:txBody>
                    <a:bodyPr/>
                    <a:lstStyle/>
                    <a:p>
                      <a:r>
                        <a:rPr lang="es-ES" sz="1000" kern="1200" dirty="0">
                          <a:solidFill>
                            <a:schemeClr val="dk1"/>
                          </a:solidFill>
                          <a:effectLst/>
                          <a:latin typeface="+mn-lt"/>
                          <a:ea typeface="+mn-ea"/>
                          <a:cs typeface="+mn-cs"/>
                        </a:rPr>
                        <a:t>Responsable canal de denuncias</a:t>
                      </a:r>
                      <a:endParaRPr lang="es-MX" sz="1000" dirty="0"/>
                    </a:p>
                  </a:txBody>
                  <a:tcPr/>
                </a:tc>
                <a:extLst>
                  <a:ext uri="{0D108BD9-81ED-4DB2-BD59-A6C34878D82A}">
                    <a16:rowId xmlns:a16="http://schemas.microsoft.com/office/drawing/2014/main" val="702776324"/>
                  </a:ext>
                </a:extLst>
              </a:tr>
              <a:tr h="373205">
                <a:tc>
                  <a:txBody>
                    <a:bodyPr/>
                    <a:lstStyle/>
                    <a:p>
                      <a:r>
                        <a:rPr lang="es-ES" sz="1000" kern="1200" dirty="0">
                          <a:solidFill>
                            <a:schemeClr val="dk1"/>
                          </a:solidFill>
                          <a:effectLst/>
                          <a:latin typeface="+mn-lt"/>
                          <a:ea typeface="+mn-ea"/>
                          <a:cs typeface="+mn-cs"/>
                        </a:rPr>
                        <a:t>9. Realizar cambios si fuera necesario.</a:t>
                      </a:r>
                      <a:endParaRPr lang="es-MX" sz="1000" dirty="0"/>
                    </a:p>
                  </a:txBody>
                  <a:tcPr/>
                </a:tc>
                <a:tc>
                  <a:txBody>
                    <a:bodyPr/>
                    <a:lstStyle/>
                    <a:p>
                      <a:r>
                        <a:rPr lang="es-ES" sz="1000" kern="1200" dirty="0">
                          <a:solidFill>
                            <a:schemeClr val="dk1"/>
                          </a:solidFill>
                          <a:effectLst/>
                          <a:latin typeface="+mn-lt"/>
                          <a:ea typeface="+mn-ea"/>
                          <a:cs typeface="+mn-cs"/>
                        </a:rPr>
                        <a:t>La persona que está a cargo de coordinar los Sistemas y procedimientos.</a:t>
                      </a:r>
                      <a:endParaRPr lang="es-MX" sz="1000" dirty="0"/>
                    </a:p>
                  </a:txBody>
                  <a:tcPr/>
                </a:tc>
                <a:extLst>
                  <a:ext uri="{0D108BD9-81ED-4DB2-BD59-A6C34878D82A}">
                    <a16:rowId xmlns:a16="http://schemas.microsoft.com/office/drawing/2014/main" val="1857262946"/>
                  </a:ext>
                </a:extLst>
              </a:tr>
            </a:tbl>
          </a:graphicData>
        </a:graphic>
      </p:graphicFrame>
    </p:spTree>
    <p:extLst>
      <p:ext uri="{BB962C8B-B14F-4D97-AF65-F5344CB8AC3E}">
        <p14:creationId xmlns:p14="http://schemas.microsoft.com/office/powerpoint/2010/main" val="102550151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pic>
        <p:nvPicPr>
          <p:cNvPr id="4" name="Imagen 4">
            <a:extLst>
              <a:ext uri="{FF2B5EF4-FFF2-40B4-BE49-F238E27FC236}">
                <a16:creationId xmlns:a16="http://schemas.microsoft.com/office/drawing/2014/main" id="{C27646A2-DF04-12D2-5D4A-FE03FE09F5E6}"/>
              </a:ext>
            </a:extLst>
          </p:cNvPr>
          <p:cNvPicPr>
            <a:picLocks noChangeAspect="1"/>
          </p:cNvPicPr>
          <p:nvPr/>
        </p:nvPicPr>
        <p:blipFill rotWithShape="1">
          <a:blip r:embed="rId2"/>
          <a:srcRect b="15746"/>
          <a:stretch/>
        </p:blipFill>
        <p:spPr>
          <a:xfrm>
            <a:off x="20" y="1282"/>
            <a:ext cx="12191980" cy="6856718"/>
          </a:xfrm>
          <a:prstGeom prst="rect">
            <a:avLst/>
          </a:prstGeom>
        </p:spPr>
      </p:pic>
      <p:pic>
        <p:nvPicPr>
          <p:cNvPr id="5" name="Imagen 7">
            <a:extLst>
              <a:ext uri="{FF2B5EF4-FFF2-40B4-BE49-F238E27FC236}">
                <a16:creationId xmlns:a16="http://schemas.microsoft.com/office/drawing/2014/main" id="{3D035913-A8BB-112F-97B8-20DF1A552B4B}"/>
              </a:ext>
            </a:extLst>
          </p:cNvPr>
          <p:cNvPicPr>
            <a:picLocks noChangeAspect="1"/>
          </p:cNvPicPr>
          <p:nvPr/>
        </p:nvPicPr>
        <p:blipFill>
          <a:blip r:embed="rId3"/>
          <a:stretch>
            <a:fillRect/>
          </a:stretch>
        </p:blipFill>
        <p:spPr>
          <a:xfrm>
            <a:off x="0" y="-38280"/>
            <a:ext cx="12203501" cy="6934559"/>
          </a:xfrm>
          <a:prstGeom prst="rect">
            <a:avLst/>
          </a:prstGeom>
        </p:spPr>
      </p:pic>
      <p:cxnSp>
        <p:nvCxnSpPr>
          <p:cNvPr id="7" name="Conector recto de flecha 6">
            <a:extLst>
              <a:ext uri="{FF2B5EF4-FFF2-40B4-BE49-F238E27FC236}">
                <a16:creationId xmlns:a16="http://schemas.microsoft.com/office/drawing/2014/main" id="{77E0C682-CBE1-0421-51FF-47349AFB9B50}"/>
              </a:ext>
            </a:extLst>
          </p:cNvPr>
          <p:cNvCxnSpPr/>
          <p:nvPr/>
        </p:nvCxnSpPr>
        <p:spPr>
          <a:xfrm flipV="1">
            <a:off x="-2200" y="3854323"/>
            <a:ext cx="11644198" cy="41533"/>
          </a:xfrm>
          <a:prstGeom prst="straightConnector1">
            <a:avLst/>
          </a:prstGeom>
          <a:ln w="57150">
            <a:solidFill>
              <a:srgbClr val="6CB2E3"/>
            </a:solidFill>
          </a:ln>
        </p:spPr>
        <p:style>
          <a:lnRef idx="1">
            <a:schemeClr val="accent1"/>
          </a:lnRef>
          <a:fillRef idx="0">
            <a:schemeClr val="accent1"/>
          </a:fillRef>
          <a:effectRef idx="0">
            <a:schemeClr val="accent1"/>
          </a:effectRef>
          <a:fontRef idx="minor">
            <a:schemeClr val="tx1"/>
          </a:fontRef>
        </p:style>
      </p:cxnSp>
      <p:sp>
        <p:nvSpPr>
          <p:cNvPr id="11" name="Google Shape;1000;p65">
            <a:extLst>
              <a:ext uri="{FF2B5EF4-FFF2-40B4-BE49-F238E27FC236}">
                <a16:creationId xmlns:a16="http://schemas.microsoft.com/office/drawing/2014/main" id="{980227B8-10EE-0F42-2951-FB0AD95CEA16}"/>
              </a:ext>
            </a:extLst>
          </p:cNvPr>
          <p:cNvSpPr txBox="1">
            <a:spLocks noGrp="1"/>
          </p:cNvSpPr>
          <p:nvPr/>
        </p:nvSpPr>
        <p:spPr>
          <a:xfrm>
            <a:off x="2911236" y="2199805"/>
            <a:ext cx="7704000" cy="478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800"/>
              <a:buFont typeface="Marcellus"/>
              <a:buNone/>
              <a:defRPr sz="2800" b="0" i="0" u="none" strike="noStrike" cap="none">
                <a:solidFill>
                  <a:schemeClr val="dk1"/>
                </a:solidFill>
                <a:latin typeface="Marcellus"/>
                <a:ea typeface="Marcellus"/>
                <a:cs typeface="Marcellus"/>
                <a:sym typeface="Marcellus"/>
              </a:defRPr>
            </a:lvl1pPr>
            <a:lvl2pPr marR="0" lvl="1"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2pPr>
            <a:lvl3pPr marR="0" lvl="2"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3pPr>
            <a:lvl4pPr marR="0" lvl="3"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4pPr>
            <a:lvl5pPr marR="0" lvl="4"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5pPr>
            <a:lvl6pPr marR="0" lvl="5"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6pPr>
            <a:lvl7pPr marR="0" lvl="6"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7pPr>
            <a:lvl8pPr marR="0" lvl="7"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8pPr>
            <a:lvl9pPr marR="0" lvl="8" algn="ctr" rtl="0">
              <a:lnSpc>
                <a:spcPct val="100000"/>
              </a:lnSpc>
              <a:spcBef>
                <a:spcPts val="0"/>
              </a:spcBef>
              <a:spcAft>
                <a:spcPts val="0"/>
              </a:spcAft>
              <a:buClr>
                <a:schemeClr val="dk1"/>
              </a:buClr>
              <a:buSzPts val="3000"/>
              <a:buFont typeface="Russo One"/>
              <a:buNone/>
              <a:defRPr sz="3000" b="0" i="0" u="none" strike="noStrike" cap="none">
                <a:solidFill>
                  <a:schemeClr val="dk2"/>
                </a:solidFill>
                <a:latin typeface="Russo One"/>
                <a:ea typeface="Russo One"/>
                <a:cs typeface="Russo One"/>
                <a:sym typeface="Russo One"/>
              </a:defRPr>
            </a:lvl9pPr>
          </a:lstStyle>
          <a:p>
            <a:r>
              <a:rPr lang="en" sz="3600" b="1" dirty="0">
                <a:solidFill>
                  <a:schemeClr val="bg1"/>
                </a:solidFill>
                <a:latin typeface="Arial"/>
              </a:rPr>
              <a:t>OPERACIÓN DEL CANAL DE DENUNCIAS E INVESTIGACIONES</a:t>
            </a:r>
          </a:p>
        </p:txBody>
      </p:sp>
    </p:spTree>
    <p:extLst>
      <p:ext uri="{BB962C8B-B14F-4D97-AF65-F5344CB8AC3E}">
        <p14:creationId xmlns:p14="http://schemas.microsoft.com/office/powerpoint/2010/main" val="282569316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2290</TotalTime>
  <Words>9481</Words>
  <Application>Microsoft Office PowerPoint</Application>
  <PresentationFormat>Panorámica</PresentationFormat>
  <Paragraphs>830</Paragraphs>
  <Slides>122</Slides>
  <Notes>20</Notes>
  <HiddenSlides>33</HiddenSlides>
  <MMClips>0</MMClips>
  <ScaleCrop>false</ScaleCrop>
  <HeadingPairs>
    <vt:vector size="6" baseType="variant">
      <vt:variant>
        <vt:lpstr>Fuentes usadas</vt:lpstr>
      </vt:variant>
      <vt:variant>
        <vt:i4>20</vt:i4>
      </vt:variant>
      <vt:variant>
        <vt:lpstr>Tema</vt:lpstr>
      </vt:variant>
      <vt:variant>
        <vt:i4>1</vt:i4>
      </vt:variant>
      <vt:variant>
        <vt:lpstr>Títulos de diapositiva</vt:lpstr>
      </vt:variant>
      <vt:variant>
        <vt:i4>122</vt:i4>
      </vt:variant>
    </vt:vector>
  </HeadingPairs>
  <TitlesOfParts>
    <vt:vector size="143" baseType="lpstr">
      <vt:lpstr>Meiryo</vt:lpstr>
      <vt:lpstr>Anaheim</vt:lpstr>
      <vt:lpstr>Arial</vt:lpstr>
      <vt:lpstr>Arial Nova</vt:lpstr>
      <vt:lpstr>Barlow Bold Bold</vt:lpstr>
      <vt:lpstr>Barlow Medium</vt:lpstr>
      <vt:lpstr>Barlow Medium Bold</vt:lpstr>
      <vt:lpstr>Calibri</vt:lpstr>
      <vt:lpstr>Calibri Light</vt:lpstr>
      <vt:lpstr>Gotham</vt:lpstr>
      <vt:lpstr>Josefin Sans</vt:lpstr>
      <vt:lpstr>Marcellus</vt:lpstr>
      <vt:lpstr>Montserrat</vt:lpstr>
      <vt:lpstr>Montserrat Light Bold</vt:lpstr>
      <vt:lpstr>Open Sans Light</vt:lpstr>
      <vt:lpstr>Saira Light</vt:lpstr>
      <vt:lpstr>Times New Roman</vt:lpstr>
      <vt:lpstr>Titillium Web</vt:lpstr>
      <vt:lpstr>Verdana</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El mundo está en cambio…</vt:lpstr>
      <vt:lpstr>Presentación de PowerPoint</vt:lpstr>
      <vt:lpstr>Presentación de PowerPoint</vt:lpstr>
      <vt:lpstr>Presentación de PowerPoint</vt:lpstr>
      <vt:lpstr>¿PARA QUÉ?</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Mónica Ortega</dc:creator>
  <cp:lastModifiedBy>Monika Ortega</cp:lastModifiedBy>
  <cp:revision>1035</cp:revision>
  <dcterms:created xsi:type="dcterms:W3CDTF">2022-05-17T03:06:46Z</dcterms:created>
  <dcterms:modified xsi:type="dcterms:W3CDTF">2024-09-20T15:36:42Z</dcterms:modified>
</cp:coreProperties>
</file>