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36"/>
  </p:notesMasterIdLst>
  <p:sldIdLst>
    <p:sldId id="368" r:id="rId5"/>
    <p:sldId id="369" r:id="rId6"/>
    <p:sldId id="1263" r:id="rId7"/>
    <p:sldId id="1278" r:id="rId8"/>
    <p:sldId id="1279" r:id="rId9"/>
    <p:sldId id="1280" r:id="rId10"/>
    <p:sldId id="1281" r:id="rId11"/>
    <p:sldId id="1282" r:id="rId12"/>
    <p:sldId id="1253" r:id="rId13"/>
    <p:sldId id="1254" r:id="rId14"/>
    <p:sldId id="553" r:id="rId15"/>
    <p:sldId id="1248" r:id="rId16"/>
    <p:sldId id="1264" r:id="rId17"/>
    <p:sldId id="1258" r:id="rId18"/>
    <p:sldId id="1259" r:id="rId19"/>
    <p:sldId id="1260" r:id="rId20"/>
    <p:sldId id="1261" r:id="rId21"/>
    <p:sldId id="1266" r:id="rId22"/>
    <p:sldId id="1268" r:id="rId23"/>
    <p:sldId id="1269" r:id="rId24"/>
    <p:sldId id="1267" r:id="rId25"/>
    <p:sldId id="1250" r:id="rId26"/>
    <p:sldId id="1262" r:id="rId27"/>
    <p:sldId id="1275" r:id="rId28"/>
    <p:sldId id="1270" r:id="rId29"/>
    <p:sldId id="1271" r:id="rId30"/>
    <p:sldId id="1272" r:id="rId31"/>
    <p:sldId id="1273" r:id="rId32"/>
    <p:sldId id="1274" r:id="rId33"/>
    <p:sldId id="1276" r:id="rId34"/>
    <p:sldId id="282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jandro Gonzalez" initials="A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448C"/>
    <a:srgbClr val="9C4B99"/>
    <a:srgbClr val="728444"/>
    <a:srgbClr val="007045"/>
    <a:srgbClr val="5AB1AE"/>
    <a:srgbClr val="FED35B"/>
    <a:srgbClr val="00955B"/>
    <a:srgbClr val="007649"/>
    <a:srgbClr val="9CB167"/>
    <a:srgbClr val="8DA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617" autoAdjust="0"/>
    <p:restoredTop sz="94660"/>
  </p:normalViewPr>
  <p:slideViewPr>
    <p:cSldViewPr snapToGrid="0">
      <p:cViewPr varScale="1">
        <p:scale>
          <a:sx n="51" d="100"/>
          <a:sy n="51" d="100"/>
        </p:scale>
        <p:origin x="72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DA5A7-C4A6-40E2-9EAA-8DA6BDE8304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C5D3B-18E6-4AC9-A4F8-267FCD0A99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1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3b3a5359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3b3a5359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>
                <a:solidFill>
                  <a:srgbClr val="482D8B"/>
                </a:solidFill>
                <a:latin typeface="Lato"/>
                <a:ea typeface="Lato"/>
                <a:cs typeface="Lato"/>
                <a:sym typeface="Lato"/>
              </a:rPr>
              <a:t>Hay una brecha amplia para alcanzar un estado de derecho fuerte: </a:t>
            </a:r>
            <a:r>
              <a:rPr lang="es-MX" dirty="0"/>
              <a:t>Ningún estado rebasa el 0.50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60118-E028-4A41-894A-89613BF61874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503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AAB5C-BF85-4EA7-B291-4152B34FD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80CFFC-CFDB-475D-ABA5-CAB4E2843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338396-EF7E-4731-AD13-1A72F336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2A3F08-DEE6-4896-BD50-D2D08F99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FEEA01-7621-4D1F-8931-515896DE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9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2E28C-6662-407A-B00E-26DA9C4D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DFBAB0-288D-4B8E-BB5F-D178E562D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056D5C-048A-4FAC-94AB-5D3DAD94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CA5EB2-911F-4547-A05B-0A54BA52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4049C2-6EDF-403A-83F6-6D51D6A3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3A73FA-A6BE-43E1-A145-C68902EF8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206D64-A114-4C91-9D06-37E96EA70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44421B-0984-446F-8CBB-51670EE5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8849DA-1736-4702-B042-D69C235A6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1CE785-5E52-4519-9777-194E5B24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0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45223" y="6427344"/>
            <a:ext cx="308579" cy="223138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71500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974503" y="5304699"/>
            <a:ext cx="8239126" cy="238867"/>
          </a:xfrm>
          <a:prstGeom prst="rect">
            <a:avLst/>
          </a:prstGeom>
        </p:spPr>
        <p:txBody>
          <a:bodyPr lIns="34289" tIns="34289" rIns="34289" bIns="34289"/>
          <a:lstStyle>
            <a:lvl1pPr defTabSz="363220">
              <a:defRPr sz="1408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861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02861-835F-486A-B67D-9CA084F6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4B4CD7-46E4-444F-A1FC-9E23C7AEE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C7D7D1-C9FE-48A4-9719-0D5898D4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2AC141-4460-48A1-8532-738647A6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EC2A80-E580-4426-A86D-FE300E97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0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AB1D9-5196-407F-BE42-1E8E38C8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3C8B47-87D7-41C3-A823-B363A0FB8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0A135C-6094-4CD8-BD91-3F0F637B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AC118F-B506-409C-8373-9D768381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ADC747-B31A-4FA1-899C-13336956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8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2D301-4E1A-47C4-B6B7-6BB46304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CEA082-1555-44E2-ACAB-6AC92BE6A4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C56927-7FEC-4FCF-8BAC-8AC3B976B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27AFEF-82E7-472E-A872-4F97FA99B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8350DA-1C2B-4391-BF63-F187DB08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2748A8-31FE-4369-9E17-50AF7042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0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2F0C5-2D97-47EC-B938-AD68846BB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23779-08F4-4FFE-8F30-479D8DF9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5F35C4-D59E-4C75-A0DD-49ACB9FD7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26E4C1-3BBB-4BFC-A1BB-D5F41634A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165AB1-A0D6-42C9-8391-776E34E80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D8BE5F8-DFC5-4E64-9250-CCD06727A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398D66C-3440-4050-B174-C8CE5C1D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53EB64-EFE6-47F6-9218-D2498866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10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F1D07-D531-4C1D-B339-9F621C42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CBCAAA-5F1E-4116-AECB-7CA0BA844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F0CC37-0313-4B31-BC71-6F0CE7EC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1F88EB-648C-4224-9412-08287EAA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5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148D19-A093-4FFE-8684-38D60D9F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4D8C364-F2B8-4D58-A8EB-E47B70F7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698EDC-CC9B-4FF2-B5A3-50E06553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1709C-8B09-446D-B89F-005A3CB2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1F8C83-9B18-4512-B101-97CD2DCC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A62EB1-F7EF-4B27-ABBD-A3E28685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A38EB4-ABC0-4DB3-AAD7-C1BB1EB25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55B6AE-8E75-4BFD-A568-AD7F317C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1BD1F6-AE5A-41FD-A2BB-29C92F7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07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9CB05-827D-4EE9-B595-779FCA6F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5DC6E29-E69E-4B20-9E66-961F4F4678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DA881D-C541-4188-ACD9-CA6D46585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1D9346-3A72-4A0A-B060-3714024C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FCB911-115F-47FE-AF4B-DA892A18C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F1D76E-C411-4165-8F0A-82EDEC65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7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B78F9C-D421-4219-A331-9E21BD614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A8B790-0BD6-421E-A134-12FFBD047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CD9C03-3613-476B-AF2A-94A4959AB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EFED1-6726-48DB-992D-395E8CEA2ADF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909F94-D754-4347-959F-97F2A654B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4BB1FE-5FAD-4074-9B2F-4B0FDFACB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849F3-2ADF-4632-8F67-B585C0514A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7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lide gracias-20.jpg" descr="Slide gracias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WJP México"/>
          <p:cNvSpPr txBox="1">
            <a:spLocks noGrp="1"/>
          </p:cNvSpPr>
          <p:nvPr>
            <p:ph type="ctrTitle"/>
          </p:nvPr>
        </p:nvSpPr>
        <p:spPr>
          <a:xfrm>
            <a:off x="5436704" y="1701279"/>
            <a:ext cx="6354417" cy="13255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2800" dirty="0"/>
              <a:t>Pautas para la efectividad de la PEA: Coordinación y Capacidades</a:t>
            </a:r>
            <a:endParaRPr sz="2600" dirty="0"/>
          </a:p>
        </p:txBody>
      </p:sp>
      <p:sp>
        <p:nvSpPr>
          <p:cNvPr id="6" name="WJP México">
            <a:extLst>
              <a:ext uri="{FF2B5EF4-FFF2-40B4-BE49-F238E27FC236}">
                <a16:creationId xmlns:a16="http://schemas.microsoft.com/office/drawing/2014/main" id="{D198596C-BA87-42DE-BCCC-0D1E0D868CB6}"/>
              </a:ext>
            </a:extLst>
          </p:cNvPr>
          <p:cNvSpPr txBox="1">
            <a:spLocks/>
          </p:cNvSpPr>
          <p:nvPr/>
        </p:nvSpPr>
        <p:spPr>
          <a:xfrm>
            <a:off x="8209717" y="4750906"/>
            <a:ext cx="3488635" cy="597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algn="r"/>
            <a:r>
              <a:rPr lang="es-ES" sz="2000" dirty="0"/>
              <a:t>Morelia, Michoacán</a:t>
            </a:r>
          </a:p>
        </p:txBody>
      </p:sp>
      <p:sp>
        <p:nvSpPr>
          <p:cNvPr id="7" name="WJP México">
            <a:extLst>
              <a:ext uri="{FF2B5EF4-FFF2-40B4-BE49-F238E27FC236}">
                <a16:creationId xmlns:a16="http://schemas.microsoft.com/office/drawing/2014/main" id="{BC1C2240-1710-4A98-82B1-DFB51FBD1097}"/>
              </a:ext>
            </a:extLst>
          </p:cNvPr>
          <p:cNvSpPr txBox="1">
            <a:spLocks/>
          </p:cNvSpPr>
          <p:nvPr/>
        </p:nvSpPr>
        <p:spPr>
          <a:xfrm>
            <a:off x="7338391" y="4990546"/>
            <a:ext cx="445273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algn="r"/>
            <a:r>
              <a:rPr lang="es-ES" sz="2000" dirty="0"/>
              <a:t>6 de diciembre de 2022</a:t>
            </a:r>
          </a:p>
        </p:txBody>
      </p:sp>
      <p:sp>
        <p:nvSpPr>
          <p:cNvPr id="8" name="WJP México">
            <a:extLst>
              <a:ext uri="{FF2B5EF4-FFF2-40B4-BE49-F238E27FC236}">
                <a16:creationId xmlns:a16="http://schemas.microsoft.com/office/drawing/2014/main" id="{DC112E0F-C218-00A9-D972-B19D7FB278F1}"/>
              </a:ext>
            </a:extLst>
          </p:cNvPr>
          <p:cNvSpPr txBox="1">
            <a:spLocks/>
          </p:cNvSpPr>
          <p:nvPr/>
        </p:nvSpPr>
        <p:spPr>
          <a:xfrm>
            <a:off x="8173276" y="4058479"/>
            <a:ext cx="3488635" cy="597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algn="r"/>
            <a:r>
              <a:rPr lang="es-ES" sz="2000" dirty="0"/>
              <a:t>Alejandro González Arreola</a:t>
            </a:r>
          </a:p>
        </p:txBody>
      </p:sp>
      <p:pic>
        <p:nvPicPr>
          <p:cNvPr id="1026" name="Picture 2" descr="Sistema Estatal Anticorrupción de Michoacán, sin resultados - Es Michoacan">
            <a:extLst>
              <a:ext uri="{FF2B5EF4-FFF2-40B4-BE49-F238E27FC236}">
                <a16:creationId xmlns:a16="http://schemas.microsoft.com/office/drawing/2014/main" id="{26C6BE45-13F2-30D0-DA66-220A5233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3" y="4010815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A9BA4F-E4A4-E8D6-F518-6942D07F7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04" y="3002722"/>
            <a:ext cx="2468400" cy="93317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23EBDCD-1D7E-B48A-ABB3-F100DDF4F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49" y="5620517"/>
            <a:ext cx="2090300" cy="11373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26" y="6269623"/>
            <a:ext cx="1728118" cy="515352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traight Connector 13"/>
          <p:cNvSpPr/>
          <p:nvPr/>
        </p:nvSpPr>
        <p:spPr>
          <a:xfrm>
            <a:off x="523955" y="6302941"/>
            <a:ext cx="11154107" cy="1"/>
          </a:xfrm>
          <a:prstGeom prst="line">
            <a:avLst/>
          </a:prstGeom>
          <a:ln w="6350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 sz="2200"/>
          </a:p>
        </p:txBody>
      </p:sp>
      <p:sp>
        <p:nvSpPr>
          <p:cNvPr id="297" name="TextBox 9"/>
          <p:cNvSpPr txBox="1"/>
          <p:nvPr/>
        </p:nvSpPr>
        <p:spPr>
          <a:xfrm>
            <a:off x="8637307" y="6412762"/>
            <a:ext cx="3174359" cy="176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100">
                <a:solidFill>
                  <a:srgbClr val="404040"/>
                </a:solidFill>
                <a:latin typeface="Archer Medium"/>
                <a:ea typeface="Archer Medium"/>
                <a:cs typeface="Archer Medium"/>
                <a:sym typeface="Archer Medium"/>
              </a:defRPr>
            </a:pPr>
            <a:r>
              <a:rPr sz="550"/>
              <a:t>Índice de Estado de Derecho en </a:t>
            </a:r>
            <a:r>
              <a:rPr sz="550" b="1" i="1">
                <a:solidFill>
                  <a:schemeClr val="accent2"/>
                </a:solidFill>
                <a:latin typeface="Archer"/>
                <a:ea typeface="Archer"/>
                <a:cs typeface="Archer"/>
                <a:sym typeface="Archer"/>
              </a:rPr>
              <a:t>México</a:t>
            </a:r>
            <a:r>
              <a:rPr sz="550" b="1" i="1">
                <a:latin typeface="Archer"/>
                <a:ea typeface="Archer"/>
                <a:cs typeface="Archer"/>
                <a:sym typeface="Archer"/>
              </a:rPr>
              <a:t> </a:t>
            </a:r>
            <a:r>
              <a:rPr sz="550" b="1">
                <a:solidFill>
                  <a:schemeClr val="accent2"/>
                </a:solidFill>
                <a:latin typeface="Archer"/>
                <a:ea typeface="Archer"/>
                <a:cs typeface="Archer"/>
                <a:sym typeface="Archer"/>
              </a:rPr>
              <a:t>2019-2020</a:t>
            </a:r>
          </a:p>
        </p:txBody>
      </p:sp>
      <p:pic>
        <p:nvPicPr>
          <p:cNvPr id="298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-3"/>
            <a:ext cx="12192004" cy="45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https://uc94b35fed40dc646cb98f3654d8.previews.dropboxusercontent.com/p/thumb/AAsLaY-YHP-buo32HVr2zSAove532cRWYSfU7nFB15qAhpRqFNESg8vklOpbz8QCq19IKbx7cUA9oP4mnj14KNAxkSYb--1IAgVp70OblTokW6ZCJ6p-F2fkmw9VnyiNZzeQJ6rP7-Mo0_2vQuG3kLETTh8dcS7KVy2DKT1UqbvSLiNYP0PgnggnsqLtgusxEW6sWgJn8TczZGipvz4WGhk7r3B7laTzZN-uGbObFnOFtb4qmQyoklugD3F9IbhZ-Z60_y1RVF2MW88puL-Y_1MknbGSlcoNM-iw2P21hlq3zUZN0urXv8d58O59gLuUDPo1UaR7V-WyqC6HtTKvN7MHRbwjUbhCKIHHVnN198fN9w/p.png?fv_content=true&amp;size_mode=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5" y="296439"/>
            <a:ext cx="11536617" cy="64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9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108FF36-ADEB-ED3B-5073-449C8FD92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286"/>
          <a:stretch/>
        </p:blipFill>
        <p:spPr>
          <a:xfrm>
            <a:off x="7977484" y="96074"/>
            <a:ext cx="3917386" cy="6665854"/>
          </a:xfrm>
          <a:prstGeom prst="rect">
            <a:avLst/>
          </a:prstGeom>
        </p:spPr>
      </p:pic>
      <p:pic>
        <p:nvPicPr>
          <p:cNvPr id="18" name="Imagen 2" descr="Mapa&#10;&#10;Descripción generada automáticamente">
            <a:extLst>
              <a:ext uri="{FF2B5EF4-FFF2-40B4-BE49-F238E27FC236}">
                <a16:creationId xmlns:a16="http://schemas.microsoft.com/office/drawing/2014/main" id="{8EDCF52B-9584-D95E-6FFD-A5ED9CEDD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81" y="1149572"/>
            <a:ext cx="6794684" cy="4500530"/>
          </a:xfrm>
          <a:prstGeom prst="rect">
            <a:avLst/>
          </a:prstGeom>
        </p:spPr>
      </p:pic>
      <p:pic>
        <p:nvPicPr>
          <p:cNvPr id="19" name="Imagen 5" descr="Gráfico&#10;&#10;Descripción generada automáticamente">
            <a:extLst>
              <a:ext uri="{FF2B5EF4-FFF2-40B4-BE49-F238E27FC236}">
                <a16:creationId xmlns:a16="http://schemas.microsoft.com/office/drawing/2014/main" id="{3FDE68E7-28B6-2204-779D-7AD2E4C20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91" y="5552814"/>
            <a:ext cx="4316541" cy="559793"/>
          </a:xfrm>
          <a:prstGeom prst="rect">
            <a:avLst/>
          </a:prstGeom>
        </p:spPr>
      </p:pic>
      <p:sp>
        <p:nvSpPr>
          <p:cNvPr id="13" name="3 Grandes Retos del Estado de Derecho en México">
            <a:extLst>
              <a:ext uri="{FF2B5EF4-FFF2-40B4-BE49-F238E27FC236}">
                <a16:creationId xmlns:a16="http://schemas.microsoft.com/office/drawing/2014/main" id="{73B1CF26-1962-7DCB-9D93-558D36115FD7}"/>
              </a:ext>
            </a:extLst>
          </p:cNvPr>
          <p:cNvSpPr txBox="1">
            <a:spLocks/>
          </p:cNvSpPr>
          <p:nvPr/>
        </p:nvSpPr>
        <p:spPr>
          <a:xfrm>
            <a:off x="589056" y="328774"/>
            <a:ext cx="8143181" cy="53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kern="1200">
                <a:solidFill>
                  <a:srgbClr val="5A3A86"/>
                </a:solidFill>
                <a:latin typeface="Archer Medium"/>
                <a:ea typeface="Archer Medium"/>
                <a:cs typeface="Archer Medium"/>
                <a:sym typeface="Archer Medium"/>
              </a:defRPr>
            </a:lvl1pPr>
          </a:lstStyle>
          <a:p>
            <a:r>
              <a:rPr lang="es-MX" sz="3200" b="1" dirty="0">
                <a:solidFill>
                  <a:srgbClr val="482D8B"/>
                </a:solidFill>
                <a:latin typeface="Lato"/>
              </a:rPr>
              <a:t>Resultados generales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0F1EED5B-E9FB-B5AE-FA0B-45BE213CC40A}"/>
              </a:ext>
            </a:extLst>
          </p:cNvPr>
          <p:cNvSpPr txBox="1"/>
          <p:nvPr/>
        </p:nvSpPr>
        <p:spPr>
          <a:xfrm>
            <a:off x="624320" y="808891"/>
            <a:ext cx="6836188" cy="3815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60"/>
              </a:lnSpc>
            </a:pPr>
            <a:r>
              <a:rPr lang="es-ES" i="1" dirty="0">
                <a:solidFill>
                  <a:srgbClr val="1F133D"/>
                </a:solidFill>
                <a:latin typeface="Lato"/>
                <a:ea typeface="Lato"/>
                <a:cs typeface="Lato"/>
              </a:rPr>
              <a:t>Continúa el estancamiento, incluso deterioro</a:t>
            </a:r>
            <a:endParaRPr lang="es-ES" dirty="0"/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0ABCACEF-CD6E-EB3A-5AAA-14CC2A6B6900}"/>
              </a:ext>
            </a:extLst>
          </p:cNvPr>
          <p:cNvSpPr/>
          <p:nvPr/>
        </p:nvSpPr>
        <p:spPr>
          <a:xfrm>
            <a:off x="447926" y="414242"/>
            <a:ext cx="141130" cy="374189"/>
          </a:xfrm>
          <a:prstGeom prst="rect">
            <a:avLst/>
          </a:prstGeom>
          <a:solidFill>
            <a:srgbClr val="838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Rectángulo 4">
            <a:extLst>
              <a:ext uri="{FF2B5EF4-FFF2-40B4-BE49-F238E27FC236}">
                <a16:creationId xmlns:a16="http://schemas.microsoft.com/office/drawing/2014/main" id="{65FA82B2-FD50-8F2D-8B4A-613E8A5692FA}"/>
              </a:ext>
            </a:extLst>
          </p:cNvPr>
          <p:cNvSpPr/>
          <p:nvPr/>
        </p:nvSpPr>
        <p:spPr>
          <a:xfrm rot="16200000">
            <a:off x="9742257" y="1800547"/>
            <a:ext cx="252000" cy="3888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63DB7B-160D-D131-ABA8-97922FED5D6D}"/>
              </a:ext>
            </a:extLst>
          </p:cNvPr>
          <p:cNvSpPr txBox="1"/>
          <p:nvPr/>
        </p:nvSpPr>
        <p:spPr>
          <a:xfrm>
            <a:off x="369412" y="6086098"/>
            <a:ext cx="75666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900" b="1" dirty="0">
                <a:latin typeface="Effra Light"/>
              </a:rPr>
              <a:t>Nota</a:t>
            </a:r>
            <a:r>
              <a:rPr lang="es-ES" sz="900" dirty="0">
                <a:latin typeface="Effra Light"/>
              </a:rPr>
              <a:t>: La información que sustenta el </a:t>
            </a:r>
            <a:r>
              <a:rPr lang="es-ES" sz="900" i="1" dirty="0">
                <a:latin typeface="Effra Light"/>
              </a:rPr>
              <a:t>Índice 2021-2022  </a:t>
            </a:r>
            <a:r>
              <a:rPr lang="es-ES" sz="900" dirty="0">
                <a:latin typeface="Effra Light"/>
              </a:rPr>
              <a:t>fue recolectada al cierre del año 2021.</a:t>
            </a:r>
            <a:endParaRPr lang="es-MX" sz="900">
              <a:latin typeface="Effra Light"/>
            </a:endParaRPr>
          </a:p>
          <a:p>
            <a:r>
              <a:rPr lang="es-ES" sz="900" dirty="0">
                <a:latin typeface="Effra Light"/>
              </a:rPr>
              <a:t>** Quintana Roo tuvo un aumento sustancial en la Métrica de Gobierno Abierto (MGA), fuente de información del Factor 3. Sin embargo, la MGA 2021 tuvo cambios metodológicos con respecto a ediciones pasadas. Con fines de comparabilidad estricta, se sugiere usar utilizar el puntaje 2021-2022 calculado con la MGA 2017, que para Quintana Roo es de 0.34.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ECFF6F-56ED-C032-011A-F7D6087F4B9F}"/>
              </a:ext>
            </a:extLst>
          </p:cNvPr>
          <p:cNvSpPr txBox="1"/>
          <p:nvPr/>
        </p:nvSpPr>
        <p:spPr>
          <a:xfrm>
            <a:off x="5584723" y="1619045"/>
            <a:ext cx="20713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b="1">
                <a:solidFill>
                  <a:srgbClr val="7030A0"/>
                </a:solidFill>
                <a:latin typeface="Lato"/>
              </a:rPr>
              <a:t>Descensos: 14 estados,</a:t>
            </a:r>
            <a:r>
              <a:rPr lang="en-US" sz="1200">
                <a:latin typeface="Lato"/>
              </a:rPr>
              <a:t>​</a:t>
            </a:r>
          </a:p>
          <a:p>
            <a:r>
              <a:rPr lang="es-MX" sz="1200" b="1">
                <a:solidFill>
                  <a:srgbClr val="7030A0"/>
                </a:solidFill>
                <a:latin typeface="Lato"/>
              </a:rPr>
              <a:t>Sin cambios: 12 estados,</a:t>
            </a:r>
            <a:r>
              <a:rPr lang="en-US" sz="1200">
                <a:latin typeface="Lato"/>
              </a:rPr>
              <a:t>​</a:t>
            </a:r>
          </a:p>
          <a:p>
            <a:r>
              <a:rPr lang="es-MX" sz="1200" b="1">
                <a:solidFill>
                  <a:srgbClr val="7030A0"/>
                </a:solidFill>
                <a:latin typeface="Lato"/>
              </a:rPr>
              <a:t>Aumento: 6 estados</a:t>
            </a:r>
          </a:p>
        </p:txBody>
      </p:sp>
    </p:spTree>
    <p:extLst>
      <p:ext uri="{BB962C8B-B14F-4D97-AF65-F5344CB8AC3E}">
        <p14:creationId xmlns:p14="http://schemas.microsoft.com/office/powerpoint/2010/main" val="2101808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39329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308114" y="297541"/>
            <a:ext cx="102870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3600" dirty="0"/>
              <a:t>¿Por qué importa el control de la corrupción?</a:t>
            </a:r>
            <a:endParaRPr sz="3600" dirty="0"/>
          </a:p>
        </p:txBody>
      </p:sp>
      <p:pic>
        <p:nvPicPr>
          <p:cNvPr id="2" name="PPT Alejandro Gonzalez JAD_v3-03.png" descr="PPT Alejandro Gonzalez JAD_v3-03.png">
            <a:extLst>
              <a:ext uri="{FF2B5EF4-FFF2-40B4-BE49-F238E27FC236}">
                <a16:creationId xmlns:a16="http://schemas.microsoft.com/office/drawing/2014/main" id="{0E912227-5BFD-7EB9-1661-4F8F2E481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5" t="34926" r="14035" b="13287"/>
          <a:stretch/>
        </p:blipFill>
        <p:spPr>
          <a:xfrm>
            <a:off x="0" y="1280742"/>
            <a:ext cx="12189632" cy="5386758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9583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39329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401320" y="267724"/>
            <a:ext cx="1125728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dirty="0"/>
              <a:t>Niveles de acción pública gubernativa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E56E02F-F4A8-F757-320B-1CC56DBC4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24788" r="24013" b="28990"/>
          <a:stretch/>
        </p:blipFill>
        <p:spPr>
          <a:xfrm>
            <a:off x="401320" y="1432888"/>
            <a:ext cx="11078376" cy="5247633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0292798-508D-724C-98F4-6AA7778278E6}"/>
              </a:ext>
            </a:extLst>
          </p:cNvPr>
          <p:cNvSpPr/>
          <p:nvPr/>
        </p:nvSpPr>
        <p:spPr>
          <a:xfrm>
            <a:off x="3087204" y="1699591"/>
            <a:ext cx="7513983" cy="1405116"/>
          </a:xfrm>
          <a:prstGeom prst="roundRect">
            <a:avLst/>
          </a:prstGeom>
          <a:noFill/>
          <a:ln w="508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995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PT JDA Estado de Derecho y Corrupción-04.png" descr="PPT JDA Estado de Derecho y Corrupción-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PT Alejandro Gonzalez JAD_v3-05.png" descr="PPT Alejandro Gonzalez JAD_v3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12189292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PT JDA Estado de Derecho y Corrupción-06.png" descr="PPT JDA Estado de Derecho y Corrupción-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" y="0"/>
            <a:ext cx="12190815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PT Juan Salgado JAD_REV2-07.png" descr="PPT Juan Salgado JAD_REV2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" y="0"/>
            <a:ext cx="12190815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PT Alejandro Gonzalez JAD_v3-09.png" descr="PPT Alejandro Gonzalez JAD_v3-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12189292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CuadroTexto 3">
            <a:extLst>
              <a:ext uri="{FF2B5EF4-FFF2-40B4-BE49-F238E27FC236}">
                <a16:creationId xmlns:a16="http://schemas.microsoft.com/office/drawing/2014/main" id="{71F4DB63-BAAA-B445-6026-E14DA5FC88B0}"/>
              </a:ext>
            </a:extLst>
          </p:cNvPr>
          <p:cNvSpPr txBox="1"/>
          <p:nvPr/>
        </p:nvSpPr>
        <p:spPr>
          <a:xfrm>
            <a:off x="401320" y="234544"/>
            <a:ext cx="11197645" cy="83099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dirty="0"/>
              <a:t>Hallazgos 1: Capacidades de Planeación</a:t>
            </a:r>
            <a:endParaRPr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71F4DB63-BAAA-B445-6026-E14DA5FC88B0}"/>
              </a:ext>
            </a:extLst>
          </p:cNvPr>
          <p:cNvSpPr txBox="1"/>
          <p:nvPr/>
        </p:nvSpPr>
        <p:spPr>
          <a:xfrm>
            <a:off x="401320" y="234544"/>
            <a:ext cx="11197645" cy="83099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dirty="0"/>
              <a:t>¿Michoacán? PLADIEM 2015-2021</a:t>
            </a:r>
            <a:endParaRPr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1A2FB0-B097-41D2-6EEB-BE4F459DA675}"/>
              </a:ext>
            </a:extLst>
          </p:cNvPr>
          <p:cNvSpPr txBox="1"/>
          <p:nvPr/>
        </p:nvSpPr>
        <p:spPr>
          <a:xfrm>
            <a:off x="574163" y="6280420"/>
            <a:ext cx="76899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Fuente: Plan de Desarrollo Integral del Estado de Michoacán 2015-2021. Disponible en http://pladiem.michoacan.gob.mx/docs/pladiemDoc.pdf</a:t>
            </a:r>
            <a:endParaRPr lang="es-MX" sz="11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7F5EC5-AF38-C901-BC8D-F381FF627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93" y="1628384"/>
            <a:ext cx="11291273" cy="37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927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401320" y="287709"/>
            <a:ext cx="1060097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dirty="0"/>
              <a:t>Supuestos</a:t>
            </a:r>
            <a:endParaRPr dirty="0"/>
          </a:p>
        </p:txBody>
      </p:sp>
      <p:grpSp>
        <p:nvGrpSpPr>
          <p:cNvPr id="135" name="Grupo 6"/>
          <p:cNvGrpSpPr/>
          <p:nvPr/>
        </p:nvGrpSpPr>
        <p:grpSpPr>
          <a:xfrm>
            <a:off x="588659" y="2906288"/>
            <a:ext cx="5782324" cy="2729200"/>
            <a:chOff x="0" y="-1"/>
            <a:chExt cx="7857947" cy="845183"/>
          </a:xfrm>
        </p:grpSpPr>
        <p:sp>
          <p:nvSpPr>
            <p:cNvPr id="132" name="Rectangle 23"/>
            <p:cNvSpPr/>
            <p:nvPr/>
          </p:nvSpPr>
          <p:spPr>
            <a:xfrm>
              <a:off x="0" y="-1"/>
              <a:ext cx="7857947" cy="845183"/>
            </a:xfrm>
            <a:prstGeom prst="rect">
              <a:avLst/>
            </a:prstGeom>
            <a:solidFill>
              <a:srgbClr val="EFEFFE"/>
            </a:solidFill>
            <a:ln w="12700" cap="flat">
              <a:solidFill>
                <a:srgbClr val="EFEFF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134" name="TextBox 35"/>
            <p:cNvSpPr txBox="1"/>
            <p:nvPr/>
          </p:nvSpPr>
          <p:spPr>
            <a:xfrm>
              <a:off x="234179" y="37521"/>
              <a:ext cx="7267733" cy="535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4B2D8B"/>
                  </a:solidFill>
                  <a:latin typeface="Lato Bold"/>
                  <a:ea typeface="Lato Bold"/>
                  <a:cs typeface="Lato Bold"/>
                  <a:sym typeface="Lato Bold"/>
                </a:defRPr>
              </a:lvl1pPr>
            </a:lstStyle>
            <a:p>
              <a:pPr algn="l"/>
              <a:r>
                <a:rPr lang="es-E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La PEA presenta </a:t>
              </a:r>
              <a:r>
                <a:rPr lang="es-ES" sz="2000" b="1" dirty="0">
                  <a:latin typeface="Calibri" panose="020F0502020204030204" pitchFamily="34" charset="0"/>
                  <a:ea typeface="Calibri" panose="020F0502020204030204" pitchFamily="34" charset="0"/>
                </a:rPr>
                <a:t>un diseño técnicamente robusto</a:t>
              </a:r>
              <a:endPara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ES" dirty="0">
                  <a:latin typeface="Calibri" panose="020F0502020204030204" pitchFamily="34" charset="0"/>
                  <a:ea typeface="Calibri" panose="020F0502020204030204" pitchFamily="34" charset="0"/>
                </a:rPr>
                <a:t>Perspectiva sistémica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ES" dirty="0">
                  <a:latin typeface="Calibri" panose="020F0502020204030204" pitchFamily="34" charset="0"/>
                  <a:ea typeface="Calibri" panose="020F0502020204030204" pitchFamily="34" charset="0"/>
                </a:rPr>
                <a:t>Estructuración causal del fenómeno de la corrupción como problema público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ES" dirty="0">
                  <a:latin typeface="Calibri" panose="020F0502020204030204" pitchFamily="34" charset="0"/>
                  <a:ea typeface="Calibri" panose="020F0502020204030204" pitchFamily="34" charset="0"/>
                </a:rPr>
                <a:t>Adecuada alineación y contextualización a los instrumentos de PP y GP locales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ES" dirty="0">
                  <a:latin typeface="Calibri" panose="020F0502020204030204" pitchFamily="34" charset="0"/>
                  <a:ea typeface="Calibri" panose="020F0502020204030204" pitchFamily="34" charset="0"/>
                </a:rPr>
                <a:t>Prescripciones programáticas coherentes con metas e indicadores SMART</a:t>
              </a:r>
            </a:p>
          </p:txBody>
        </p:sp>
      </p:grpSp>
      <p:grpSp>
        <p:nvGrpSpPr>
          <p:cNvPr id="2" name="Grupo 6">
            <a:extLst>
              <a:ext uri="{FF2B5EF4-FFF2-40B4-BE49-F238E27FC236}">
                <a16:creationId xmlns:a16="http://schemas.microsoft.com/office/drawing/2014/main" id="{45211ED0-C663-2DF6-C513-4FFE9E21C6D5}"/>
              </a:ext>
            </a:extLst>
          </p:cNvPr>
          <p:cNvGrpSpPr/>
          <p:nvPr/>
        </p:nvGrpSpPr>
        <p:grpSpPr>
          <a:xfrm>
            <a:off x="7275444" y="3200401"/>
            <a:ext cx="4147918" cy="2027581"/>
            <a:chOff x="0" y="-61510"/>
            <a:chExt cx="7857947" cy="11609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Rectangle 23">
              <a:extLst>
                <a:ext uri="{FF2B5EF4-FFF2-40B4-BE49-F238E27FC236}">
                  <a16:creationId xmlns:a16="http://schemas.microsoft.com/office/drawing/2014/main" id="{B6128E7E-1D6B-9AE1-999A-6776B6C7DA7B}"/>
                </a:ext>
              </a:extLst>
            </p:cNvPr>
            <p:cNvSpPr/>
            <p:nvPr/>
          </p:nvSpPr>
          <p:spPr>
            <a:xfrm>
              <a:off x="0" y="-61510"/>
              <a:ext cx="7857947" cy="1160986"/>
            </a:xfrm>
            <a:prstGeom prst="rect">
              <a:avLst/>
            </a:prstGeom>
            <a:grpFill/>
            <a:ln w="12700" cap="flat">
              <a:solidFill>
                <a:srgbClr val="EFEFF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4" name="TextBox 35">
              <a:extLst>
                <a:ext uri="{FF2B5EF4-FFF2-40B4-BE49-F238E27FC236}">
                  <a16:creationId xmlns:a16="http://schemas.microsoft.com/office/drawing/2014/main" id="{2162855C-6571-A5CB-898E-3094E8BEE6BA}"/>
                </a:ext>
              </a:extLst>
            </p:cNvPr>
            <p:cNvSpPr txBox="1"/>
            <p:nvPr/>
          </p:nvSpPr>
          <p:spPr>
            <a:xfrm>
              <a:off x="490519" y="41082"/>
              <a:ext cx="6736819" cy="53521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4B2D8B"/>
                  </a:solidFill>
                  <a:latin typeface="Lato Bold"/>
                  <a:ea typeface="Lato Bold"/>
                  <a:cs typeface="Lato Bold"/>
                  <a:sym typeface="Lato Bold"/>
                </a:defRPr>
              </a:lvl1pPr>
            </a:lstStyle>
            <a:p>
              <a:pPr algn="l"/>
              <a:r>
                <a:rPr lang="es-ES" b="1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La PEA asume que un adecuado diseño es sólo un buen comienzo: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ES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Persuasión, coordinación, alineación de incentivos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s-ES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Capacidades en la AP y sociales</a:t>
              </a:r>
              <a:endParaRPr lang="es-ES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71F4DB63-BAAA-B445-6026-E14DA5FC88B0}"/>
              </a:ext>
            </a:extLst>
          </p:cNvPr>
          <p:cNvSpPr txBox="1"/>
          <p:nvPr/>
        </p:nvSpPr>
        <p:spPr>
          <a:xfrm>
            <a:off x="401320" y="234544"/>
            <a:ext cx="11197645" cy="83099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dirty="0"/>
              <a:t>¿Michoacán? PLADIEM 2021-2027</a:t>
            </a:r>
            <a:endParaRPr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1A2FB0-B097-41D2-6EEB-BE4F459DA675}"/>
              </a:ext>
            </a:extLst>
          </p:cNvPr>
          <p:cNvSpPr txBox="1"/>
          <p:nvPr/>
        </p:nvSpPr>
        <p:spPr>
          <a:xfrm>
            <a:off x="574163" y="6280420"/>
            <a:ext cx="7689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Fuente: http://pladiem.michoacan.gob.mx/docs/PLADIEM-31JUL.pdf</a:t>
            </a:r>
            <a:endParaRPr lang="es-MX" sz="1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4975F0-2581-A65F-3C4C-3B44613BC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52" y="1796050"/>
            <a:ext cx="10662396" cy="36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8530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39329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401320" y="267724"/>
            <a:ext cx="1125728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dirty="0"/>
              <a:t>Niveles de acción pública gubernativa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E56E02F-F4A8-F757-320B-1CC56DBC4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24788" r="24013" b="28990"/>
          <a:stretch/>
        </p:blipFill>
        <p:spPr>
          <a:xfrm>
            <a:off x="401320" y="1432888"/>
            <a:ext cx="11078376" cy="5247633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0292798-508D-724C-98F4-6AA7778278E6}"/>
              </a:ext>
            </a:extLst>
          </p:cNvPr>
          <p:cNvSpPr/>
          <p:nvPr/>
        </p:nvSpPr>
        <p:spPr>
          <a:xfrm>
            <a:off x="3076571" y="2816016"/>
            <a:ext cx="7513983" cy="1405116"/>
          </a:xfrm>
          <a:prstGeom prst="roundRect">
            <a:avLst/>
          </a:prstGeom>
          <a:noFill/>
          <a:ln w="508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495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117987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93208" y="-45358"/>
            <a:ext cx="1185950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sz="3600" dirty="0"/>
              <a:t>Capacidades de Gestión Pública: Gestión programático-presupuestaria, sistemas de control y de </a:t>
            </a:r>
            <a:r>
              <a:rPr lang="es-ES" sz="3600" dirty="0" err="1"/>
              <a:t>TyRC</a:t>
            </a:r>
            <a:endParaRPr lang="es-ES" sz="3600" dirty="0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E134199C-F68D-432E-91CC-906E94CD9C68}"/>
              </a:ext>
            </a:extLst>
          </p:cNvPr>
          <p:cNvSpPr txBox="1">
            <a:spLocks/>
          </p:cNvSpPr>
          <p:nvPr/>
        </p:nvSpPr>
        <p:spPr>
          <a:xfrm>
            <a:off x="508409" y="1960662"/>
            <a:ext cx="4850173" cy="4466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ct val="100000"/>
              <a:buFont typeface="Roboto Condensed"/>
              <a:buChar char="»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0" marR="0" lvl="1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0" marR="0" lvl="2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0" marR="0" lvl="3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0" marR="0" lvl="4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0" marR="0" lvl="5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Font typeface="Roboto Condensed"/>
              <a:buNone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Font typeface="Roboto Condensed"/>
              <a:buNone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Font typeface="Roboto Condensed"/>
              <a:buNone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s-MX" sz="1800" b="0" i="0" u="none" strike="noStrike" baseline="0" dirty="0">
                <a:solidFill>
                  <a:schemeClr val="bg1"/>
                </a:solidFill>
                <a:latin typeface="Lato Bold"/>
              </a:rPr>
              <a:t>Indicador Proxy: ICI de la SHCP</a:t>
            </a:r>
          </a:p>
          <a:p>
            <a:pPr algn="l"/>
            <a:endParaRPr lang="es-MX" sz="1800" b="0" i="0" u="none" strike="noStrike" baseline="0" dirty="0">
              <a:solidFill>
                <a:schemeClr val="bg1"/>
              </a:solidFill>
              <a:latin typeface="Lato Bold"/>
            </a:endParaRPr>
          </a:p>
          <a:p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 Busca identificar si los informes presentados por los gobiernos locales cuentan con las condiciones de calidad necesarias para realizar una valoración objetiva del desempeño del gasto federalizado. </a:t>
            </a:r>
          </a:p>
          <a:p>
            <a:endParaRPr lang="es-ES" sz="1800" dirty="0">
              <a:solidFill>
                <a:schemeClr val="bg1"/>
              </a:solidFill>
              <a:latin typeface="Lato Bold"/>
            </a:endParaRPr>
          </a:p>
          <a:p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 Incluyen información sobre el </a:t>
            </a:r>
            <a:r>
              <a:rPr lang="es-ES" sz="1800" b="1" i="0" u="none" strike="noStrike" baseline="0" dirty="0">
                <a:solidFill>
                  <a:schemeClr val="bg1"/>
                </a:solidFill>
                <a:latin typeface="Lato Bold"/>
              </a:rPr>
              <a:t>ejercicio, destino y resultados</a:t>
            </a:r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 de los recursos federales transferidos por medio de aportaciones federales, subsidios y convenios.</a:t>
            </a:r>
          </a:p>
          <a:p>
            <a:pPr algn="l"/>
            <a:endParaRPr lang="es-MX" sz="1800" b="0" i="0" u="none" strike="noStrike" baseline="0" dirty="0">
              <a:solidFill>
                <a:schemeClr val="bg1"/>
              </a:solidFill>
              <a:latin typeface="Lato Bold"/>
            </a:endParaRPr>
          </a:p>
          <a:p>
            <a:r>
              <a:rPr lang="es-MX" sz="1800" b="0" i="0" u="none" strike="noStrike" baseline="0" dirty="0">
                <a:solidFill>
                  <a:schemeClr val="bg1"/>
                </a:solidFill>
                <a:latin typeface="Lato Bold"/>
              </a:rPr>
              <a:t> Se obtiene del Sistema de Recursos Federales Transferidos (SRFT) de la SHCP</a:t>
            </a:r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 </a:t>
            </a:r>
            <a:endParaRPr lang="es-MX" sz="1600" dirty="0">
              <a:solidFill>
                <a:schemeClr val="bg1"/>
              </a:solidFill>
              <a:latin typeface="Lato Bold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4D0FE4F-998D-49A7-BF5D-B1B81ABF802F}"/>
              </a:ext>
            </a:extLst>
          </p:cNvPr>
          <p:cNvSpPr txBox="1">
            <a:spLocks/>
          </p:cNvSpPr>
          <p:nvPr/>
        </p:nvSpPr>
        <p:spPr>
          <a:xfrm>
            <a:off x="6196387" y="1585863"/>
            <a:ext cx="4850173" cy="4466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ct val="100000"/>
              <a:buFont typeface="Roboto Condensed"/>
              <a:buChar char="»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0" marR="0" lvl="1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0" marR="0" lvl="2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0" marR="0" lvl="3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0" marR="0" lvl="4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0" marR="0" lvl="5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ct val="100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Font typeface="Roboto Condensed"/>
              <a:buNone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Font typeface="Roboto Condensed"/>
              <a:buNone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Font typeface="Roboto Condensed"/>
              <a:buNone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es-MX" sz="1800" b="1" dirty="0">
                <a:solidFill>
                  <a:schemeClr val="bg1"/>
                </a:solidFill>
                <a:latin typeface="Lato Bold"/>
              </a:rPr>
              <a:t>Se estima a partir de tres variables:</a:t>
            </a:r>
          </a:p>
          <a:p>
            <a:pPr indent="0" algn="l">
              <a:buNone/>
            </a:pPr>
            <a:endParaRPr lang="es-MX" sz="1800" b="0" i="0" u="none" strike="noStrike" baseline="0" dirty="0">
              <a:solidFill>
                <a:schemeClr val="bg1"/>
              </a:solidFill>
              <a:latin typeface="Lato Bold"/>
            </a:endParaRPr>
          </a:p>
          <a:p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s-ES" sz="1800" b="0" i="1" u="none" strike="noStrike" baseline="0" dirty="0">
                <a:solidFill>
                  <a:schemeClr val="bg1"/>
                </a:solidFill>
                <a:latin typeface="Lato Bold"/>
              </a:rPr>
              <a:t>Consistencia en recursos transferidos: </a:t>
            </a:r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captura las diferencias entre lo que la entidad federativa reportó como recaudado y lo que fue ministrado por la SHCP </a:t>
            </a:r>
            <a:endParaRPr lang="es-MX" sz="1800" dirty="0">
              <a:solidFill>
                <a:schemeClr val="bg1"/>
              </a:solidFill>
              <a:latin typeface="Lato Bold"/>
            </a:endParaRPr>
          </a:p>
          <a:p>
            <a:pPr algn="l"/>
            <a:endParaRPr lang="es-MX" sz="1800" b="0" i="0" u="none" strike="noStrike" baseline="0" dirty="0">
              <a:solidFill>
                <a:schemeClr val="bg1"/>
              </a:solidFill>
              <a:latin typeface="Lato Bold"/>
            </a:endParaRPr>
          </a:p>
          <a:p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s-ES" sz="1800" b="0" i="1" u="none" strike="noStrike" baseline="0" dirty="0">
                <a:solidFill>
                  <a:schemeClr val="bg1"/>
                </a:solidFill>
                <a:latin typeface="Lato Bold"/>
              </a:rPr>
              <a:t>Indicadores:</a:t>
            </a:r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 inconsistencias en el reporte de metas y avances en los programas presupuestarios del Ramo 33 </a:t>
            </a:r>
            <a:endParaRPr lang="es-MX" sz="1800" dirty="0">
              <a:solidFill>
                <a:schemeClr val="bg1"/>
              </a:solidFill>
              <a:latin typeface="Lato Bold"/>
            </a:endParaRPr>
          </a:p>
          <a:p>
            <a:pPr indent="0" algn="l">
              <a:buNone/>
            </a:pPr>
            <a:endParaRPr lang="es-MX" sz="1800" b="0" i="0" u="none" strike="noStrike" baseline="0" dirty="0">
              <a:solidFill>
                <a:schemeClr val="bg1"/>
              </a:solidFill>
              <a:latin typeface="Lato Bold"/>
            </a:endParaRPr>
          </a:p>
          <a:p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s-ES" sz="1800" b="0" i="1" u="none" strike="noStrike" baseline="0" dirty="0">
                <a:solidFill>
                  <a:schemeClr val="bg1"/>
                </a:solidFill>
                <a:latin typeface="Lato Bold"/>
              </a:rPr>
              <a:t>Gestión de programas y proyectos de inversión: </a:t>
            </a:r>
            <a:r>
              <a:rPr lang="es-ES" sz="1800" b="0" i="0" u="none" strike="noStrike" baseline="0" dirty="0">
                <a:solidFill>
                  <a:schemeClr val="bg1"/>
                </a:solidFill>
                <a:latin typeface="Lato Bold"/>
              </a:rPr>
              <a:t>proyectos que concluyeron satisfactoriamente el proceso de validación por parte de las autoridades estatales</a:t>
            </a:r>
            <a:endParaRPr lang="es-MX" sz="1800" dirty="0">
              <a:solidFill>
                <a:schemeClr val="bg1"/>
              </a:solidFill>
              <a:latin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2555664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>
            <a:extLst>
              <a:ext uri="{FF2B5EF4-FFF2-40B4-BE49-F238E27FC236}">
                <a16:creationId xmlns:a16="http://schemas.microsoft.com/office/drawing/2014/main" id="{8BF20E49-9A90-7252-82D4-E7B8E44005B2}"/>
              </a:ext>
            </a:extLst>
          </p:cNvPr>
          <p:cNvSpPr txBox="1"/>
          <p:nvPr/>
        </p:nvSpPr>
        <p:spPr>
          <a:xfrm>
            <a:off x="401320" y="44439"/>
            <a:ext cx="11257280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2800" dirty="0"/>
              <a:t>Índice de Calidad de la Información Reportada por Entidades Federativas, Global 2019</a:t>
            </a:r>
            <a:endParaRPr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0DFAE2-D7B0-A2EE-A60D-F122A40E6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49" y="932460"/>
            <a:ext cx="2775985" cy="5829847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1030300-2AA2-3611-CDD7-BA1E662086CF}"/>
              </a:ext>
            </a:extLst>
          </p:cNvPr>
          <p:cNvSpPr/>
          <p:nvPr/>
        </p:nvSpPr>
        <p:spPr>
          <a:xfrm>
            <a:off x="4784652" y="5016256"/>
            <a:ext cx="2829148" cy="170119"/>
          </a:xfrm>
          <a:prstGeom prst="roundRect">
            <a:avLst/>
          </a:prstGeom>
          <a:noFill/>
          <a:ln w="508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PT Alejandro Gonzalez JAD_V4-08.png" descr="PPT Alejandro Gonzalez JAD_V4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12189292" cy="6858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1CF0A9F-2596-EAE9-D29E-F1052A932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967" y="6124348"/>
            <a:ext cx="1675045" cy="6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71F4DB63-BAAA-B445-6026-E14DA5FC88B0}"/>
              </a:ext>
            </a:extLst>
          </p:cNvPr>
          <p:cNvSpPr txBox="1"/>
          <p:nvPr/>
        </p:nvSpPr>
        <p:spPr>
          <a:xfrm>
            <a:off x="401320" y="234544"/>
            <a:ext cx="11197645" cy="83099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dirty="0"/>
              <a:t>¿Michoacán? IED MX e ICI</a:t>
            </a:r>
            <a:endParaRPr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4A6F52-7AE9-5F23-CC87-B5B6904AEDC7}"/>
              </a:ext>
            </a:extLst>
          </p:cNvPr>
          <p:cNvSpPr txBox="1"/>
          <p:nvPr/>
        </p:nvSpPr>
        <p:spPr>
          <a:xfrm>
            <a:off x="2145117" y="6199639"/>
            <a:ext cx="8157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Relación entre el Factor 2. Ausencia de corrupción y el Índice de Calidad de la Información Reportada, 4o trimestre de 2019. </a:t>
            </a:r>
            <a:b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</a:br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Coeficiente: 0.46</a:t>
            </a:r>
            <a:r>
              <a:rPr lang="es-ES" sz="1200" dirty="0">
                <a:latin typeface="Tw Cen MT" panose="020B0602020104020603" pitchFamily="34" charset="0"/>
              </a:rPr>
              <a:t> </a:t>
            </a:r>
            <a:endParaRPr lang="es-MX" sz="1200" dirty="0">
              <a:latin typeface="Tw Cen MT" panose="020B0602020104020603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34AF23-5320-6798-A1F6-ED2C36BF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105" y="1465545"/>
            <a:ext cx="8308822" cy="43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0185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71F4DB63-BAAA-B445-6026-E14DA5FC88B0}"/>
              </a:ext>
            </a:extLst>
          </p:cNvPr>
          <p:cNvSpPr txBox="1"/>
          <p:nvPr/>
        </p:nvSpPr>
        <p:spPr>
          <a:xfrm>
            <a:off x="401320" y="234544"/>
            <a:ext cx="11197645" cy="70788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4000" dirty="0"/>
              <a:t>¿Michoacán? IED MX e ICI (F2.1 Ejecutivo)</a:t>
            </a:r>
            <a:endParaRPr sz="4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4A6F52-7AE9-5F23-CC87-B5B6904AEDC7}"/>
              </a:ext>
            </a:extLst>
          </p:cNvPr>
          <p:cNvSpPr txBox="1"/>
          <p:nvPr/>
        </p:nvSpPr>
        <p:spPr>
          <a:xfrm>
            <a:off x="1496528" y="6199639"/>
            <a:ext cx="9274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Relación entre el </a:t>
            </a:r>
            <a:r>
              <a:rPr lang="es-ES" sz="1200" b="0" i="0" u="none" strike="noStrike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Sub-factor</a:t>
            </a:r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2.1 Ausencia de corrupción en el Ejecutivo y el Índice de Calidad de la Información Reportada, 4o trimestre de 2019</a:t>
            </a:r>
          </a:p>
          <a:p>
            <a:pPr algn="ctr"/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Coeficiente: 0.40</a:t>
            </a:r>
            <a:endParaRPr lang="es-MX" sz="1200" dirty="0">
              <a:latin typeface="Tw Cen MT" panose="020B06020201040206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068B31-C9D6-67F3-33B4-E3553DA56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11" y="1143783"/>
            <a:ext cx="7875499" cy="48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162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71F4DB63-BAAA-B445-6026-E14DA5FC88B0}"/>
              </a:ext>
            </a:extLst>
          </p:cNvPr>
          <p:cNvSpPr txBox="1"/>
          <p:nvPr/>
        </p:nvSpPr>
        <p:spPr>
          <a:xfrm>
            <a:off x="401320" y="234544"/>
            <a:ext cx="11197645" cy="70788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4000" dirty="0"/>
              <a:t>¿Michoacán? IED MX e ICI (F2.2 Judicial)</a:t>
            </a:r>
            <a:endParaRPr sz="4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4A6F52-7AE9-5F23-CC87-B5B6904AEDC7}"/>
              </a:ext>
            </a:extLst>
          </p:cNvPr>
          <p:cNvSpPr txBox="1"/>
          <p:nvPr/>
        </p:nvSpPr>
        <p:spPr>
          <a:xfrm>
            <a:off x="1496528" y="6199639"/>
            <a:ext cx="9274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Relación entre el </a:t>
            </a:r>
            <a:r>
              <a:rPr lang="es-ES" sz="1200" b="0" i="0" u="none" strike="noStrike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Sub-factor</a:t>
            </a:r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2.2 Ausencia de corrupción en el Judicial y el Índice de Calidad de la Información Reportada, 4o trimestre de 2019</a:t>
            </a:r>
          </a:p>
          <a:p>
            <a:pPr algn="ctr"/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Coeficiente: 0.40</a:t>
            </a:r>
            <a:endParaRPr lang="es-MX" sz="1200" dirty="0">
              <a:latin typeface="Tw Cen MT" panose="020B06020201040206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80434C-E016-60FC-9FF6-8D84F774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891" y="1210344"/>
            <a:ext cx="7590773" cy="47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7935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71F4DB63-BAAA-B445-6026-E14DA5FC88B0}"/>
              </a:ext>
            </a:extLst>
          </p:cNvPr>
          <p:cNvSpPr txBox="1"/>
          <p:nvPr/>
        </p:nvSpPr>
        <p:spPr>
          <a:xfrm>
            <a:off x="401320" y="234544"/>
            <a:ext cx="11581573" cy="70788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4000" dirty="0"/>
              <a:t>¿Michoacán? IED MX e ICI (F2.3 S. Seguridad)</a:t>
            </a:r>
            <a:endParaRPr sz="4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4A6F52-7AE9-5F23-CC87-B5B6904AEDC7}"/>
              </a:ext>
            </a:extLst>
          </p:cNvPr>
          <p:cNvSpPr txBox="1"/>
          <p:nvPr/>
        </p:nvSpPr>
        <p:spPr>
          <a:xfrm>
            <a:off x="1113753" y="6274068"/>
            <a:ext cx="9805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Relación entre el </a:t>
            </a:r>
            <a:r>
              <a:rPr lang="es-ES" sz="1200" b="0" i="0" u="none" strike="noStrike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Sub-factor</a:t>
            </a:r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2.3 Ausencia de corrupción en </a:t>
            </a:r>
            <a:r>
              <a:rPr lang="es-ES" sz="1200" dirty="0">
                <a:solidFill>
                  <a:srgbClr val="000000"/>
                </a:solidFill>
                <a:latin typeface="Tw Cen MT" panose="020B0602020104020603" pitchFamily="34" charset="0"/>
              </a:rPr>
              <a:t>Sistema de Seguridad</a:t>
            </a:r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y el Índice de Calidad de la Información Reportada, 4o trimestre de 2019</a:t>
            </a:r>
          </a:p>
          <a:p>
            <a:pPr algn="ctr"/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Coeficiente: 0.40</a:t>
            </a:r>
            <a:endParaRPr lang="es-MX" sz="1200" dirty="0">
              <a:latin typeface="Tw Cen MT" panose="020B06020201040206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1F6045-C296-8496-759D-70C2B5CA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13" y="1210687"/>
            <a:ext cx="8583833" cy="452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3250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71F4DB63-BAAA-B445-6026-E14DA5FC88B0}"/>
              </a:ext>
            </a:extLst>
          </p:cNvPr>
          <p:cNvSpPr txBox="1"/>
          <p:nvPr/>
        </p:nvSpPr>
        <p:spPr>
          <a:xfrm>
            <a:off x="401320" y="234544"/>
            <a:ext cx="11581573" cy="70788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4000" dirty="0"/>
              <a:t>¿Michoacán? IED MX e ICI (F2.4 Legislativo)</a:t>
            </a:r>
            <a:endParaRPr sz="4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4A6F52-7AE9-5F23-CC87-B5B6904AEDC7}"/>
              </a:ext>
            </a:extLst>
          </p:cNvPr>
          <p:cNvSpPr txBox="1"/>
          <p:nvPr/>
        </p:nvSpPr>
        <p:spPr>
          <a:xfrm>
            <a:off x="1496528" y="6199639"/>
            <a:ext cx="9274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Relación entre el </a:t>
            </a:r>
            <a:r>
              <a:rPr lang="es-ES" sz="1200" b="0" i="0" u="none" strike="noStrike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Sub-factor</a:t>
            </a:r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2.4 Ausencia de corrupción en Legislativo y el Índice de Calidad de la Información Reportada, 4o trimestre de 2019</a:t>
            </a:r>
          </a:p>
          <a:p>
            <a:pPr algn="ctr"/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Coeficiente: 0.40</a:t>
            </a:r>
            <a:endParaRPr lang="es-MX" sz="1200" dirty="0">
              <a:latin typeface="Tw Cen MT" panose="020B06020201040206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B11BB3-1E02-2039-6CBE-3B1DF8355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77" y="1311955"/>
            <a:ext cx="7737711" cy="47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00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39329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401320" y="267724"/>
            <a:ext cx="1125728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dirty="0"/>
              <a:t>Perspectiva sistémica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F3DEE4-4D82-6193-4917-53089BB67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08" y="1951581"/>
            <a:ext cx="5758051" cy="38730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21B07C5-AB0C-B714-7A05-9F4E0367E2EE}"/>
              </a:ext>
            </a:extLst>
          </p:cNvPr>
          <p:cNvSpPr txBox="1"/>
          <p:nvPr/>
        </p:nvSpPr>
        <p:spPr>
          <a:xfrm>
            <a:off x="574163" y="6280420"/>
            <a:ext cx="7689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Fuente: Política Estatal Anticorrupción de Michoacán</a:t>
            </a:r>
            <a:endParaRPr lang="es-MX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27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71F4DB63-BAAA-B445-6026-E14DA5FC88B0}"/>
              </a:ext>
            </a:extLst>
          </p:cNvPr>
          <p:cNvSpPr txBox="1"/>
          <p:nvPr/>
        </p:nvSpPr>
        <p:spPr>
          <a:xfrm>
            <a:off x="401320" y="234544"/>
            <a:ext cx="11197645" cy="83099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dirty="0"/>
              <a:t>Hallazgos 2: Capacidades de Gestión</a:t>
            </a:r>
            <a:endParaRPr dirty="0"/>
          </a:p>
        </p:txBody>
      </p:sp>
      <p:sp>
        <p:nvSpPr>
          <p:cNvPr id="4" name="TextBox 35">
            <a:extLst>
              <a:ext uri="{FF2B5EF4-FFF2-40B4-BE49-F238E27FC236}">
                <a16:creationId xmlns:a16="http://schemas.microsoft.com/office/drawing/2014/main" id="{CC99C6B5-0CBE-92E7-E566-F97F0A7F938A}"/>
              </a:ext>
            </a:extLst>
          </p:cNvPr>
          <p:cNvSpPr txBox="1"/>
          <p:nvPr/>
        </p:nvSpPr>
        <p:spPr>
          <a:xfrm>
            <a:off x="1127051" y="1669312"/>
            <a:ext cx="9877647" cy="40084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>
                <a:solidFill>
                  <a:srgbClr val="4B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5744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Asegurar un entramado básico de previsiones de implementación, seguimiento y control, transparencia y rendición de cuentas del esfuerzo programático-presupuestario vinculado el ejercicio de recursos públicos, tiene un efecto favorable sobre el control de la corrupción.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2800" dirty="0">
              <a:solidFill>
                <a:srgbClr val="57448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57448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el caso de Michoacán, existe una consistencia estadística robusta para todas las dimensiones de corrupción medidas en el IED MX: General, Ejecutivo, Sistema de Seguridad, Legislativo.</a:t>
            </a:r>
            <a:endParaRPr lang="es-ES" sz="2400" dirty="0">
              <a:solidFill>
                <a:srgbClr val="57448C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4962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lide gracias 18-18.jpg" descr="Slide gracias 18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Rectangle 2"/>
          <p:cNvSpPr txBox="1"/>
          <p:nvPr/>
        </p:nvSpPr>
        <p:spPr>
          <a:xfrm>
            <a:off x="973205" y="3988385"/>
            <a:ext cx="4221287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Alejandro González Arreola </a:t>
            </a:r>
            <a:endParaRPr dirty="0">
              <a:solidFill>
                <a:srgbClr val="8380F7"/>
              </a:solidFill>
            </a:endParaRPr>
          </a:p>
          <a:p>
            <a:pPr>
              <a:defRPr sz="2000">
                <a:solidFill>
                  <a:srgbClr val="8380F7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u="sng" dirty="0">
                <a:uFill>
                  <a:solidFill>
                    <a:srgbClr val="0563C1"/>
                  </a:solidFill>
                </a:uFill>
                <a:hlinkClick r:id="" action="ppaction://noaction"/>
              </a:rPr>
              <a:t>agonzalez@worldjusticeproject.org</a:t>
            </a:r>
          </a:p>
          <a:p>
            <a:pPr>
              <a:defRPr sz="20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u="sng" dirty="0">
              <a:uFill>
                <a:solidFill>
                  <a:srgbClr val="0563C1"/>
                </a:solidFill>
              </a:uFill>
              <a:hlinkClick r:id="" action="ppaction://noaction"/>
            </a:endParaRPr>
          </a:p>
          <a:p>
            <a:pPr>
              <a:defRPr sz="2000">
                <a:solidFill>
                  <a:srgbClr val="8380F7"/>
                </a:solidFill>
              </a:defRPr>
            </a:pPr>
            <a:br>
              <a:rPr dirty="0">
                <a:latin typeface="Lato Regular"/>
                <a:ea typeface="Lato Regular"/>
                <a:cs typeface="Lato Regular"/>
                <a:sym typeface="Lato Regular"/>
              </a:rPr>
            </a:br>
            <a:endParaRPr dirty="0">
              <a:latin typeface="Lato Regular"/>
              <a:ea typeface="Lato Regular"/>
              <a:cs typeface="Lato Regular"/>
              <a:sym typeface="Lato Regular"/>
            </a:endParaRPr>
          </a:p>
        </p:txBody>
      </p:sp>
      <p:pic>
        <p:nvPicPr>
          <p:cNvPr id="313" name="sm-fb-01.png" descr="sm-fb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273" y="991287"/>
            <a:ext cx="307340" cy="307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sm-twitter-01.png" descr="sm-twitter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273" y="1421818"/>
            <a:ext cx="307340" cy="30734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worldjusticeproject.org"/>
          <p:cNvSpPr txBox="1"/>
          <p:nvPr/>
        </p:nvSpPr>
        <p:spPr>
          <a:xfrm>
            <a:off x="8624666" y="522656"/>
            <a:ext cx="2560274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544090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t>worldjusticeproject.mx</a:t>
            </a:r>
          </a:p>
        </p:txBody>
      </p:sp>
      <p:sp>
        <p:nvSpPr>
          <p:cNvPr id="316" name="facebook.com/thewjp"/>
          <p:cNvSpPr txBox="1"/>
          <p:nvPr/>
        </p:nvSpPr>
        <p:spPr>
          <a:xfrm>
            <a:off x="8624666" y="953187"/>
            <a:ext cx="2560274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600">
                <a:solidFill>
                  <a:srgbClr val="442E86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facebook.com/thewjp</a:t>
            </a:r>
          </a:p>
        </p:txBody>
      </p:sp>
      <p:sp>
        <p:nvSpPr>
          <p:cNvPr id="317" name="twitter.com/theWJP"/>
          <p:cNvSpPr txBox="1"/>
          <p:nvPr/>
        </p:nvSpPr>
        <p:spPr>
          <a:xfrm>
            <a:off x="8624666" y="1396418"/>
            <a:ext cx="2560274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600">
                <a:solidFill>
                  <a:srgbClr val="442E86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@TheWJP_mx</a:t>
            </a:r>
          </a:p>
        </p:txBody>
      </p:sp>
      <p:pic>
        <p:nvPicPr>
          <p:cNvPr id="318" name="SM-web-01.png" descr="SM-web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272" y="553868"/>
            <a:ext cx="307340" cy="30734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Gracias"/>
          <p:cNvSpPr txBox="1">
            <a:spLocks noGrp="1"/>
          </p:cNvSpPr>
          <p:nvPr>
            <p:ph type="ctrTitle"/>
          </p:nvPr>
        </p:nvSpPr>
        <p:spPr>
          <a:xfrm>
            <a:off x="1574872" y="2547355"/>
            <a:ext cx="10515601" cy="1325564"/>
          </a:xfrm>
          <a:prstGeom prst="rect">
            <a:avLst/>
          </a:prstGeom>
        </p:spPr>
        <p:txBody>
          <a:bodyPr anchor="ctr"/>
          <a:lstStyle>
            <a:lvl1pPr algn="l">
              <a:defRPr sz="4800">
                <a:solidFill>
                  <a:srgbClr val="8380F7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Gracias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39329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401320" y="267724"/>
            <a:ext cx="1125728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4000" dirty="0"/>
              <a:t>Estructuración Causal como problema público</a:t>
            </a:r>
            <a:endParaRPr sz="4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1B07C5-AB0C-B714-7A05-9F4E0367E2EE}"/>
              </a:ext>
            </a:extLst>
          </p:cNvPr>
          <p:cNvSpPr txBox="1"/>
          <p:nvPr/>
        </p:nvSpPr>
        <p:spPr>
          <a:xfrm>
            <a:off x="574163" y="6280420"/>
            <a:ext cx="7689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Fuente: Política Estatal Anticorrupción de Michoacán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2134AF-9D15-9295-5519-DE00D345B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212" y="2192118"/>
            <a:ext cx="7862690" cy="37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01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39329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401320" y="267724"/>
            <a:ext cx="1125728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4000" dirty="0"/>
              <a:t>Adecuada alineación y contextualización</a:t>
            </a:r>
            <a:endParaRPr sz="4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1B07C5-AB0C-B714-7A05-9F4E0367E2EE}"/>
              </a:ext>
            </a:extLst>
          </p:cNvPr>
          <p:cNvSpPr txBox="1"/>
          <p:nvPr/>
        </p:nvSpPr>
        <p:spPr>
          <a:xfrm>
            <a:off x="574163" y="6280420"/>
            <a:ext cx="7689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Fuente: Política Estatal Anticorrupción de Michoacán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8C1FDA-CFE5-6302-A252-8C77011D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45" y="1917942"/>
            <a:ext cx="6590156" cy="4219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25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39329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401320" y="267724"/>
            <a:ext cx="1125728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3200" dirty="0"/>
              <a:t>Prescripciones programáticas coherentes con metas SMART</a:t>
            </a:r>
            <a:endParaRPr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1B07C5-AB0C-B714-7A05-9F4E0367E2EE}"/>
              </a:ext>
            </a:extLst>
          </p:cNvPr>
          <p:cNvSpPr txBox="1"/>
          <p:nvPr/>
        </p:nvSpPr>
        <p:spPr>
          <a:xfrm>
            <a:off x="574163" y="6280420"/>
            <a:ext cx="7689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Fuente: Política Estatal Anticorrupción de Michoacán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057EAF-DA57-AAEF-E4DA-EA1637F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43" y="2644647"/>
            <a:ext cx="5844164" cy="26173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BCEF18-A640-B0C3-B764-8934B4976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528" y="2424719"/>
            <a:ext cx="3966072" cy="305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5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39329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401320" y="267724"/>
            <a:ext cx="1125728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3200" dirty="0"/>
              <a:t>Persuasión y coordinación</a:t>
            </a:r>
            <a:endParaRPr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1B07C5-AB0C-B714-7A05-9F4E0367E2EE}"/>
              </a:ext>
            </a:extLst>
          </p:cNvPr>
          <p:cNvSpPr txBox="1"/>
          <p:nvPr/>
        </p:nvSpPr>
        <p:spPr>
          <a:xfrm>
            <a:off x="574163" y="6280420"/>
            <a:ext cx="7689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Fuente: Política Estatal Anticorrupción de Michoacán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425EFC-575D-EC4F-514C-8D6B18306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89" y="2352674"/>
            <a:ext cx="8033572" cy="330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292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lide ppt_11mayo2021-20-22.jpg" descr="Slide ppt_11mayo2021-20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39329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3"/>
          <p:cNvSpPr txBox="1"/>
          <p:nvPr/>
        </p:nvSpPr>
        <p:spPr>
          <a:xfrm>
            <a:off x="401320" y="267724"/>
            <a:ext cx="1125728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482D8B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MX" sz="3200" dirty="0"/>
              <a:t>Capacidades en la AP y sociales: limitada</a:t>
            </a:r>
            <a:endParaRPr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1B07C5-AB0C-B714-7A05-9F4E0367E2EE}"/>
              </a:ext>
            </a:extLst>
          </p:cNvPr>
          <p:cNvSpPr txBox="1"/>
          <p:nvPr/>
        </p:nvSpPr>
        <p:spPr>
          <a:xfrm>
            <a:off x="574163" y="6280420"/>
            <a:ext cx="7689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Fuente: Política Estatal Anticorrupción de Michoacán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280EC3-9CBC-2291-4434-6CE356F8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654" y="2408091"/>
            <a:ext cx="9214567" cy="34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8395854" y="1714500"/>
            <a:ext cx="3280813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" sz="4000" b="1" dirty="0">
                <a:latin typeface="Montserrat"/>
                <a:ea typeface="Montserrat"/>
                <a:cs typeface="Montserrat"/>
                <a:sym typeface="Montserrat"/>
              </a:rPr>
              <a:t>Índice de Estado de Derecho en México</a:t>
            </a:r>
            <a:endParaRPr sz="4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570533" y="1458567"/>
            <a:ext cx="896400" cy="93200"/>
          </a:xfrm>
          <a:prstGeom prst="rect">
            <a:avLst/>
          </a:prstGeom>
          <a:solidFill>
            <a:srgbClr val="482D8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2802" y="131053"/>
            <a:ext cx="964803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8625273" y="2900048"/>
            <a:ext cx="2796431" cy="30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600" dirty="0">
                <a:latin typeface="Source Serif Pro"/>
                <a:ea typeface="Source Serif Pro"/>
                <a:cs typeface="Source Serif Pro"/>
                <a:sym typeface="Source Serif Pro"/>
              </a:rPr>
              <a:t>Somos una organización independiente y multidisciplinaria que trabaja para avanzar el Estado de Derecho en el mundo.</a:t>
            </a:r>
          </a:p>
          <a:p>
            <a:pPr>
              <a:lnSpc>
                <a:spcPct val="115000"/>
              </a:lnSpc>
            </a:pPr>
            <a:endParaRPr lang="es" sz="600" dirty="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>
              <a:lnSpc>
                <a:spcPct val="115000"/>
              </a:lnSpc>
            </a:pPr>
            <a:r>
              <a:rPr lang="es" sz="1600" dirty="0">
                <a:latin typeface="Source Serif Pro"/>
                <a:ea typeface="Source Serif Pro"/>
                <a:cs typeface="Source Serif Pro"/>
                <a:sym typeface="Source Serif Pro"/>
              </a:rPr>
              <a:t>Publicamos anualmente el Índice Global de Estado de Derecho en México, que analiza a las 32 entidades federativas a partir de ocho factores</a:t>
            </a:r>
          </a:p>
          <a:p>
            <a:pPr>
              <a:lnSpc>
                <a:spcPct val="115000"/>
              </a:lnSpc>
            </a:pPr>
            <a:endParaRPr sz="1600" dirty="0">
              <a:solidFill>
                <a:schemeClr val="dk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9021105" y="1882250"/>
            <a:ext cx="2442222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s" sz="2000" b="1" dirty="0">
                <a:solidFill>
                  <a:srgbClr val="482D8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World Justice Project</a:t>
            </a:r>
            <a:endParaRPr sz="2000" b="1" dirty="0">
              <a:solidFill>
                <a:srgbClr val="482D8B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5808" y="1940974"/>
            <a:ext cx="482735" cy="48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">
            <a:extLst>
              <a:ext uri="{FF2B5EF4-FFF2-40B4-BE49-F238E27FC236}">
                <a16:creationId xmlns:a16="http://schemas.microsoft.com/office/drawing/2014/main" id="{DE44A482-BEF9-4ED4-8561-91A78C0CFC5C}"/>
              </a:ext>
            </a:extLst>
          </p:cNvPr>
          <p:cNvGrpSpPr/>
          <p:nvPr/>
        </p:nvGrpSpPr>
        <p:grpSpPr>
          <a:xfrm>
            <a:off x="546001" y="2109355"/>
            <a:ext cx="6570959" cy="3883557"/>
            <a:chOff x="205616" y="0"/>
            <a:chExt cx="7329317" cy="4438545"/>
          </a:xfrm>
        </p:grpSpPr>
        <p:grpSp>
          <p:nvGrpSpPr>
            <p:cNvPr id="14" name="Group 10">
              <a:extLst>
                <a:ext uri="{FF2B5EF4-FFF2-40B4-BE49-F238E27FC236}">
                  <a16:creationId xmlns:a16="http://schemas.microsoft.com/office/drawing/2014/main" id="{9A426C27-BBE1-41BE-B11C-65700D451E7F}"/>
                </a:ext>
              </a:extLst>
            </p:cNvPr>
            <p:cNvGrpSpPr/>
            <p:nvPr/>
          </p:nvGrpSpPr>
          <p:grpSpPr>
            <a:xfrm>
              <a:off x="205616" y="1467761"/>
              <a:ext cx="7329317" cy="582160"/>
              <a:chOff x="205616" y="54653"/>
              <a:chExt cx="7329316" cy="582158"/>
            </a:xfrm>
          </p:grpSpPr>
          <p:sp>
            <p:nvSpPr>
              <p:cNvPr id="30" name="Shape 44">
                <a:extLst>
                  <a:ext uri="{FF2B5EF4-FFF2-40B4-BE49-F238E27FC236}">
                    <a16:creationId xmlns:a16="http://schemas.microsoft.com/office/drawing/2014/main" id="{E9DD1D79-CD85-4101-886A-4751CE983FDB}"/>
                  </a:ext>
                </a:extLst>
              </p:cNvPr>
              <p:cNvSpPr txBox="1"/>
              <p:nvPr/>
            </p:nvSpPr>
            <p:spPr>
              <a:xfrm>
                <a:off x="205616" y="85722"/>
                <a:ext cx="1476893" cy="551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 dirty="0" err="1"/>
                  <a:t>Límites</a:t>
                </a:r>
                <a:r>
                  <a:rPr sz="1400" dirty="0"/>
                  <a:t> al </a:t>
                </a:r>
                <a:r>
                  <a:rPr sz="1400" dirty="0" err="1"/>
                  <a:t>poder</a:t>
                </a:r>
                <a:r>
                  <a:rPr sz="1400" dirty="0"/>
                  <a:t> </a:t>
                </a:r>
              </a:p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 dirty="0" err="1"/>
                  <a:t>gubernamental</a:t>
                </a:r>
                <a:endParaRPr sz="1400" dirty="0"/>
              </a:p>
            </p:txBody>
          </p:sp>
          <p:sp>
            <p:nvSpPr>
              <p:cNvPr id="31" name="Shape 45">
                <a:extLst>
                  <a:ext uri="{FF2B5EF4-FFF2-40B4-BE49-F238E27FC236}">
                    <a16:creationId xmlns:a16="http://schemas.microsoft.com/office/drawing/2014/main" id="{3D97CA63-1A42-4368-B58C-9084BF04ED74}"/>
                  </a:ext>
                </a:extLst>
              </p:cNvPr>
              <p:cNvSpPr txBox="1"/>
              <p:nvPr/>
            </p:nvSpPr>
            <p:spPr>
              <a:xfrm>
                <a:off x="2345505" y="57881"/>
                <a:ext cx="1103200" cy="551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/>
                  <a:t>Ausencia de</a:t>
                </a:r>
              </a:p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/>
                  <a:t>corrupción</a:t>
                </a:r>
              </a:p>
            </p:txBody>
          </p:sp>
          <p:sp>
            <p:nvSpPr>
              <p:cNvPr id="32" name="Shape 46">
                <a:extLst>
                  <a:ext uri="{FF2B5EF4-FFF2-40B4-BE49-F238E27FC236}">
                    <a16:creationId xmlns:a16="http://schemas.microsoft.com/office/drawing/2014/main" id="{5170C3D3-701E-435B-A498-10ACBB2595CB}"/>
                  </a:ext>
                </a:extLst>
              </p:cNvPr>
              <p:cNvSpPr txBox="1"/>
              <p:nvPr/>
            </p:nvSpPr>
            <p:spPr>
              <a:xfrm>
                <a:off x="4367560" y="54653"/>
                <a:ext cx="867184" cy="551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/>
                  <a:t>Gobierno</a:t>
                </a:r>
              </a:p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/>
                  <a:t>abierto</a:t>
                </a:r>
              </a:p>
            </p:txBody>
          </p:sp>
          <p:sp>
            <p:nvSpPr>
              <p:cNvPr id="33" name="Shape 47">
                <a:extLst>
                  <a:ext uri="{FF2B5EF4-FFF2-40B4-BE49-F238E27FC236}">
                    <a16:creationId xmlns:a16="http://schemas.microsoft.com/office/drawing/2014/main" id="{C8936D6A-63BC-4360-B6C4-1CF9CFE2DE1C}"/>
                  </a:ext>
                </a:extLst>
              </p:cNvPr>
              <p:cNvSpPr txBox="1"/>
              <p:nvPr/>
            </p:nvSpPr>
            <p:spPr>
              <a:xfrm>
                <a:off x="6206443" y="57879"/>
                <a:ext cx="1328489" cy="5510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 dirty="0"/>
                  <a:t>Derechos</a:t>
                </a:r>
              </a:p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lang="es-MX" sz="1400" dirty="0"/>
                  <a:t>f</a:t>
                </a:r>
                <a:r>
                  <a:rPr sz="1400" dirty="0" err="1"/>
                  <a:t>undamentales</a:t>
                </a:r>
                <a:endParaRPr sz="1400" dirty="0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3B0E6806-A90E-48D2-9574-C05AF380D825}"/>
                </a:ext>
              </a:extLst>
            </p:cNvPr>
            <p:cNvGrpSpPr/>
            <p:nvPr/>
          </p:nvGrpSpPr>
          <p:grpSpPr>
            <a:xfrm>
              <a:off x="339997" y="3887453"/>
              <a:ext cx="7173850" cy="551092"/>
              <a:chOff x="94032" y="54654"/>
              <a:chExt cx="7173849" cy="551090"/>
            </a:xfrm>
          </p:grpSpPr>
          <p:sp>
            <p:nvSpPr>
              <p:cNvPr id="26" name="Shape 48">
                <a:extLst>
                  <a:ext uri="{FF2B5EF4-FFF2-40B4-BE49-F238E27FC236}">
                    <a16:creationId xmlns:a16="http://schemas.microsoft.com/office/drawing/2014/main" id="{D37AA007-2525-4202-8D30-67065023BA07}"/>
                  </a:ext>
                </a:extLst>
              </p:cNvPr>
              <p:cNvSpPr txBox="1"/>
              <p:nvPr/>
            </p:nvSpPr>
            <p:spPr>
              <a:xfrm>
                <a:off x="94032" y="54656"/>
                <a:ext cx="894003" cy="5510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/>
                  <a:t>Orden y </a:t>
                </a:r>
              </a:p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/>
                  <a:t>seguridad</a:t>
                </a:r>
              </a:p>
            </p:txBody>
          </p:sp>
          <p:sp>
            <p:nvSpPr>
              <p:cNvPr id="27" name="Shape 49">
                <a:extLst>
                  <a:ext uri="{FF2B5EF4-FFF2-40B4-BE49-F238E27FC236}">
                    <a16:creationId xmlns:a16="http://schemas.microsoft.com/office/drawing/2014/main" id="{71CF9780-B38A-47F8-AD35-8DC2D44753C7}"/>
                  </a:ext>
                </a:extLst>
              </p:cNvPr>
              <p:cNvSpPr txBox="1"/>
              <p:nvPr/>
            </p:nvSpPr>
            <p:spPr>
              <a:xfrm>
                <a:off x="1961299" y="54654"/>
                <a:ext cx="1264121" cy="5510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/>
                  <a:t>Cumplimiento</a:t>
                </a:r>
              </a:p>
              <a:p>
                <a: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pPr>
                <a:r>
                  <a:rPr sz="1400"/>
                  <a:t>regulatorio</a:t>
                </a:r>
              </a:p>
            </p:txBody>
          </p:sp>
          <p:sp>
            <p:nvSpPr>
              <p:cNvPr id="28" name="Shape 50">
                <a:extLst>
                  <a:ext uri="{FF2B5EF4-FFF2-40B4-BE49-F238E27FC236}">
                    <a16:creationId xmlns:a16="http://schemas.microsoft.com/office/drawing/2014/main" id="{7F87FE39-D3F2-4E33-8199-CD5BF2BD6E07}"/>
                  </a:ext>
                </a:extLst>
              </p:cNvPr>
              <p:cNvSpPr txBox="1"/>
              <p:nvPr/>
            </p:nvSpPr>
            <p:spPr>
              <a:xfrm>
                <a:off x="3989922" y="210999"/>
                <a:ext cx="1067440" cy="304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lvl1pPr>
              </a:lstStyle>
              <a:p>
                <a:r>
                  <a:rPr sz="1400"/>
                  <a:t>Justicia civil</a:t>
                </a:r>
              </a:p>
            </p:txBody>
          </p:sp>
          <p:sp>
            <p:nvSpPr>
              <p:cNvPr id="29" name="Shape 51">
                <a:extLst>
                  <a:ext uri="{FF2B5EF4-FFF2-40B4-BE49-F238E27FC236}">
                    <a16:creationId xmlns:a16="http://schemas.microsoft.com/office/drawing/2014/main" id="{73A85DE9-47EB-4055-A767-0CDAECC6E990}"/>
                  </a:ext>
                </a:extLst>
              </p:cNvPr>
              <p:cNvSpPr txBox="1"/>
              <p:nvPr/>
            </p:nvSpPr>
            <p:spPr>
              <a:xfrm>
                <a:off x="6062765" y="177772"/>
                <a:ext cx="1205116" cy="304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>
                  <a:defRPr sz="2000">
                    <a:latin typeface="Lato Light"/>
                    <a:ea typeface="Lato Light"/>
                    <a:cs typeface="Lato Light"/>
                    <a:sym typeface="Lato Light"/>
                  </a:defRPr>
                </a:lvl1pPr>
              </a:lstStyle>
              <a:p>
                <a:r>
                  <a:rPr sz="1400"/>
                  <a:t>Justicia penal</a:t>
                </a:r>
              </a:p>
            </p:txBody>
          </p:sp>
        </p:grpSp>
        <p:grpSp>
          <p:nvGrpSpPr>
            <p:cNvPr id="16" name="Group">
              <a:extLst>
                <a:ext uri="{FF2B5EF4-FFF2-40B4-BE49-F238E27FC236}">
                  <a16:creationId xmlns:a16="http://schemas.microsoft.com/office/drawing/2014/main" id="{5CCC4E72-2314-4155-BF19-94932FDBC110}"/>
                </a:ext>
              </a:extLst>
            </p:cNvPr>
            <p:cNvGrpSpPr/>
            <p:nvPr/>
          </p:nvGrpSpPr>
          <p:grpSpPr>
            <a:xfrm>
              <a:off x="326375" y="0"/>
              <a:ext cx="6962739" cy="997818"/>
              <a:chOff x="0" y="0"/>
              <a:chExt cx="6962737" cy="997817"/>
            </a:xfrm>
          </p:grpSpPr>
          <p:pic>
            <p:nvPicPr>
              <p:cNvPr id="22" name="Picture 25" descr="Picture 25">
                <a:extLst>
                  <a:ext uri="{FF2B5EF4-FFF2-40B4-BE49-F238E27FC236}">
                    <a16:creationId xmlns:a16="http://schemas.microsoft.com/office/drawing/2014/main" id="{F7E8AB23-2914-4047-A0EF-182BAFABF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636"/>
                <a:ext cx="914401" cy="914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" name="Picture 26" descr="Picture 26">
                <a:extLst>
                  <a:ext uri="{FF2B5EF4-FFF2-40B4-BE49-F238E27FC236}">
                    <a16:creationId xmlns:a16="http://schemas.microsoft.com/office/drawing/2014/main" id="{10E3ABD7-8DA4-4339-A6B6-A1C619814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3741" y="0"/>
                <a:ext cx="915926" cy="914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Picture 27" descr="Picture 27">
                <a:extLst>
                  <a:ext uri="{FF2B5EF4-FFF2-40B4-BE49-F238E27FC236}">
                    <a16:creationId xmlns:a16="http://schemas.microsoft.com/office/drawing/2014/main" id="{A9E28D99-6111-4591-AD88-6DB5B35A8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49007" y="83417"/>
                <a:ext cx="915926" cy="914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" name="Picture 28" descr="Picture 28">
                <a:extLst>
                  <a:ext uri="{FF2B5EF4-FFF2-40B4-BE49-F238E27FC236}">
                    <a16:creationId xmlns:a16="http://schemas.microsoft.com/office/drawing/2014/main" id="{83811A8C-4268-460B-B36A-9CE632C77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48337" y="0"/>
                <a:ext cx="914401" cy="9159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" name="Group">
              <a:extLst>
                <a:ext uri="{FF2B5EF4-FFF2-40B4-BE49-F238E27FC236}">
                  <a16:creationId xmlns:a16="http://schemas.microsoft.com/office/drawing/2014/main" id="{7AEBBEE6-CAE7-40DF-9DA3-76E8634911F0}"/>
                </a:ext>
              </a:extLst>
            </p:cNvPr>
            <p:cNvGrpSpPr/>
            <p:nvPr/>
          </p:nvGrpSpPr>
          <p:grpSpPr>
            <a:xfrm>
              <a:off x="290665" y="2653898"/>
              <a:ext cx="7014259" cy="979426"/>
              <a:chOff x="0" y="0"/>
              <a:chExt cx="7014258" cy="979425"/>
            </a:xfrm>
          </p:grpSpPr>
          <p:pic>
            <p:nvPicPr>
              <p:cNvPr id="18" name="Picture 22" descr="Picture 22">
                <a:extLst>
                  <a:ext uri="{FF2B5EF4-FFF2-40B4-BE49-F238E27FC236}">
                    <a16:creationId xmlns:a16="http://schemas.microsoft.com/office/drawing/2014/main" id="{2C960A01-15A8-4981-8ED6-E2DB01E97A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69910" y="0"/>
                <a:ext cx="914402" cy="9159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" name="Picture 23" descr="Picture 23">
                <a:extLst>
                  <a:ext uri="{FF2B5EF4-FFF2-40B4-BE49-F238E27FC236}">
                    <a16:creationId xmlns:a16="http://schemas.microsoft.com/office/drawing/2014/main" id="{58C31912-A75F-427B-AE97-053114376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098333" y="56462"/>
                <a:ext cx="915926" cy="9159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" name="Picture 29" descr="Picture 29">
                <a:extLst>
                  <a:ext uri="{FF2B5EF4-FFF2-40B4-BE49-F238E27FC236}">
                    <a16:creationId xmlns:a16="http://schemas.microsoft.com/office/drawing/2014/main" id="{CFDD0FDD-6B95-4A9B-8AB4-4A4E76E5A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915926" cy="9159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" name="Picture 30" descr="Picture 30">
                <a:extLst>
                  <a:ext uri="{FF2B5EF4-FFF2-40B4-BE49-F238E27FC236}">
                    <a16:creationId xmlns:a16="http://schemas.microsoft.com/office/drawing/2014/main" id="{D6164001-5609-4B91-8029-CCA279621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29187" y="63500"/>
                <a:ext cx="915926" cy="9159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2500083C76654D92564C1493064603" ma:contentTypeVersion="12" ma:contentTypeDescription="Create a new document." ma:contentTypeScope="" ma:versionID="24f23a3cc122e399966c681af83f1ea4">
  <xsd:schema xmlns:xsd="http://www.w3.org/2001/XMLSchema" xmlns:xs="http://www.w3.org/2001/XMLSchema" xmlns:p="http://schemas.microsoft.com/office/2006/metadata/properties" xmlns:ns3="4893f18d-f571-4836-8c25-b45d13bd5023" xmlns:ns4="9414370c-9416-41d3-aba7-ddeaa51b4ad7" targetNamespace="http://schemas.microsoft.com/office/2006/metadata/properties" ma:root="true" ma:fieldsID="4fd34bbba766bee38dd605489677b7f0" ns3:_="" ns4:_="">
    <xsd:import namespace="4893f18d-f571-4836-8c25-b45d13bd5023"/>
    <xsd:import namespace="9414370c-9416-41d3-aba7-ddeaa51b4ad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3f18d-f571-4836-8c25-b45d13bd50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4370c-9416-41d3-aba7-ddeaa51b4a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6692AF-91B4-4118-8C7D-2A1483FE7F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508D0C-48D3-4BB3-812C-66D733AF216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414370c-9416-41d3-aba7-ddeaa51b4ad7"/>
    <ds:schemaRef ds:uri="4893f18d-f571-4836-8c25-b45d13bd502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42CE99D-AC32-442F-9219-445D95152E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93f18d-f571-4836-8c25-b45d13bd5023"/>
    <ds:schemaRef ds:uri="9414370c-9416-41d3-aba7-ddeaa51b4a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7798</TotalTime>
  <Words>917</Words>
  <Application>Microsoft Office PowerPoint</Application>
  <PresentationFormat>Panorámica</PresentationFormat>
  <Paragraphs>104</Paragraphs>
  <Slides>31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6" baseType="lpstr">
      <vt:lpstr>Archer</vt:lpstr>
      <vt:lpstr>Archer Medium</vt:lpstr>
      <vt:lpstr>Arial</vt:lpstr>
      <vt:lpstr>Calibri</vt:lpstr>
      <vt:lpstr>Calibri Light</vt:lpstr>
      <vt:lpstr>Effra Light</vt:lpstr>
      <vt:lpstr>Lato</vt:lpstr>
      <vt:lpstr>Lato Bold</vt:lpstr>
      <vt:lpstr>Lato Light</vt:lpstr>
      <vt:lpstr>Lato Regular</vt:lpstr>
      <vt:lpstr>Montserrat</vt:lpstr>
      <vt:lpstr>Roboto Condensed</vt:lpstr>
      <vt:lpstr>Source Serif Pro</vt:lpstr>
      <vt:lpstr>Tw Cen MT</vt:lpstr>
      <vt:lpstr>Tema de Office</vt:lpstr>
      <vt:lpstr>Pautas para la efectividad de la PEA: Coordinación y Capacidades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 de Estado de Derecho en México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González</dc:creator>
  <cp:lastModifiedBy>Alejandro Gonzalez</cp:lastModifiedBy>
  <cp:revision>233</cp:revision>
  <dcterms:created xsi:type="dcterms:W3CDTF">2020-02-06T00:54:27Z</dcterms:created>
  <dcterms:modified xsi:type="dcterms:W3CDTF">2022-12-06T13:46:36Z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0x010100822500083C76654D92564C1493064603</vt:lpwstr>
  </property>
</Properties>
</file>