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260" r:id="rId4"/>
    <p:sldId id="261" r:id="rId5"/>
    <p:sldId id="262" r:id="rId6"/>
    <p:sldId id="263" r:id="rId7"/>
    <p:sldId id="264" r:id="rId8"/>
    <p:sldId id="265" r:id="rId9"/>
    <p:sldId id="269" r:id="rId10"/>
    <p:sldId id="268" r:id="rId11"/>
    <p:sldId id="267" r:id="rId12"/>
    <p:sldId id="270" r:id="rId13"/>
    <p:sldId id="271" r:id="rId14"/>
  </p:sldIdLst>
  <p:sldSz cx="12192000" cy="6858000"/>
  <p:notesSz cx="6858000" cy="9144000"/>
  <p:defaultTextStyle>
    <a:defPPr>
      <a:defRPr lang="en-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8E5877-A727-4379-95F2-BD5965C01D95}" v="1" dt="2024-04-26T16:46:37.6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8"/>
    <p:restoredTop sz="67588" autoAdjust="0"/>
  </p:normalViewPr>
  <p:slideViewPr>
    <p:cSldViewPr snapToGrid="0" snapToObjects="1">
      <p:cViewPr varScale="1">
        <p:scale>
          <a:sx n="58" d="100"/>
          <a:sy n="58" d="100"/>
        </p:scale>
        <p:origin x="17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6D386D-DE4E-4346-9C9A-CFE04E8DBBAE}" type="datetimeFigureOut">
              <a:rPr lang="es-MX" smtClean="0"/>
              <a:t>26/04/2024</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00095F-6C79-449C-8FDA-3EFEFB784F81}" type="slidenum">
              <a:rPr lang="es-MX" smtClean="0"/>
              <a:t>‹Nº›</a:t>
            </a:fld>
            <a:endParaRPr lang="es-MX"/>
          </a:p>
        </p:txBody>
      </p:sp>
    </p:spTree>
    <p:extLst>
      <p:ext uri="{BB962C8B-B14F-4D97-AF65-F5344CB8AC3E}">
        <p14:creationId xmlns:p14="http://schemas.microsoft.com/office/powerpoint/2010/main" val="2756840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ctr">
              <a:lnSpc>
                <a:spcPct val="150000"/>
              </a:lnSpc>
              <a:spcBef>
                <a:spcPts val="600"/>
              </a:spcBef>
              <a:spcAft>
                <a:spcPts val="600"/>
              </a:spcAft>
            </a:pPr>
            <a:r>
              <a:rPr lang="es-ES_tradnl" sz="1800" b="1" dirty="0">
                <a:effectLst/>
                <a:latin typeface="Arial" panose="020B0604020202020204" pitchFamily="34" charset="0"/>
                <a:ea typeface="Aptos" panose="020B0004020202020204" pitchFamily="34" charset="0"/>
                <a:cs typeface="Times New Roman" panose="02020603050405020304" pitchFamily="18" charset="0"/>
              </a:rPr>
              <a:t>Prácticas en la protección de denunciantes</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50000"/>
              </a:lnSpc>
              <a:spcBef>
                <a:spcPts val="600"/>
              </a:spcBef>
              <a:spcAft>
                <a:spcPts val="600"/>
              </a:spcAft>
            </a:pPr>
            <a:r>
              <a:rPr lang="es-ES_tradnl" sz="1800" dirty="0">
                <a:effectLst/>
                <a:latin typeface="Arial" panose="020B0604020202020204" pitchFamily="34" charset="0"/>
                <a:ea typeface="Aptos" panose="020B0004020202020204" pitchFamily="34" charset="0"/>
                <a:cs typeface="Times New Roman" panose="02020603050405020304" pitchFamily="18" charset="0"/>
              </a:rPr>
              <a:t>Con el fin de decidir cuál es la mejor manera de facilitar las denuncias, habrá que tener en cuenta el grupo al que está dirigido ese esfuerzo, la naturaleza de la información que sus integrantes pueden proporcionar y los riesgos que pueden enfrentar por ello. Es necesario considerar diferentes tipos de protección (de procedimiento, física, proactiva o retroactiva) según las circunstancias.</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50000"/>
              </a:lnSpc>
              <a:spcBef>
                <a:spcPts val="600"/>
              </a:spcBef>
              <a:spcAft>
                <a:spcPts val="600"/>
              </a:spcAft>
            </a:pPr>
            <a:r>
              <a:rPr lang="es-ES_tradnl" sz="1800" dirty="0">
                <a:effectLst/>
                <a:latin typeface="Arial" panose="020B0604020202020204" pitchFamily="34" charset="0"/>
                <a:ea typeface="Aptos" panose="020B0004020202020204" pitchFamily="34" charset="0"/>
                <a:cs typeface="Times New Roman" panose="02020603050405020304" pitchFamily="18" charset="0"/>
              </a:rPr>
              <a:t>En la ley deberá contemplarse la posibilidad de que las autoridades recurran a medidas de protección preventiva, como el otorgamiento de confidencialidad para prevenir que lleguen a ocurrir actos de represalia. Además, la ley debería prever recursos ejecutorios para las víctimas de represalias, en caso de que fracasaran las medidas preventivas.</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endParaRPr lang="es-MX" dirty="0"/>
          </a:p>
        </p:txBody>
      </p:sp>
      <p:sp>
        <p:nvSpPr>
          <p:cNvPr id="4" name="Marcador de número de diapositiva 3"/>
          <p:cNvSpPr>
            <a:spLocks noGrp="1"/>
          </p:cNvSpPr>
          <p:nvPr>
            <p:ph type="sldNum" sz="quarter" idx="5"/>
          </p:nvPr>
        </p:nvSpPr>
        <p:spPr/>
        <p:txBody>
          <a:bodyPr/>
          <a:lstStyle/>
          <a:p>
            <a:fld id="{8E00095F-6C79-449C-8FDA-3EFEFB784F81}" type="slidenum">
              <a:rPr lang="es-MX" smtClean="0"/>
              <a:t>3</a:t>
            </a:fld>
            <a:endParaRPr lang="es-MX"/>
          </a:p>
        </p:txBody>
      </p:sp>
    </p:spTree>
    <p:extLst>
      <p:ext uri="{BB962C8B-B14F-4D97-AF65-F5344CB8AC3E}">
        <p14:creationId xmlns:p14="http://schemas.microsoft.com/office/powerpoint/2010/main" val="17699504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spcBef>
                <a:spcPts val="600"/>
              </a:spcBef>
              <a:spcAft>
                <a:spcPts val="600"/>
              </a:spcAft>
            </a:pPr>
            <a:r>
              <a:rPr lang="es-ES_tradnl" sz="1800" dirty="0">
                <a:effectLst/>
                <a:latin typeface="Arial" panose="020B0604020202020204" pitchFamily="34" charset="0"/>
                <a:ea typeface="Aptos" panose="020B0004020202020204" pitchFamily="34" charset="0"/>
                <a:cs typeface="Times New Roman" panose="02020603050405020304" pitchFamily="18" charset="0"/>
              </a:rPr>
              <a:t>Con el fin de prestar asistencia a los posibles denunciantes y facilitarles la presentación de denuncias de prácticas ilícitas o de irregularidades, el Gobierno de los Países Bajos y los interlocutores sociales (incluidas las organizaciones de representantes de empleadores y trabajadores) decidieron que era necesario proporcionar asesoramiento y apoyo gratuito a esas personas. El Centro de Asesoramiento para Denunciantes (</a:t>
            </a:r>
            <a:r>
              <a:rPr lang="es-ES_tradnl" sz="1800" dirty="0" err="1">
                <a:effectLst/>
                <a:latin typeface="Arial" panose="020B0604020202020204" pitchFamily="34" charset="0"/>
                <a:ea typeface="Aptos" panose="020B0004020202020204" pitchFamily="34" charset="0"/>
                <a:cs typeface="Times New Roman" panose="02020603050405020304" pitchFamily="18" charset="0"/>
              </a:rPr>
              <a:t>Adviespunt</a:t>
            </a:r>
            <a:r>
              <a:rPr lang="es-ES_tradnl" sz="1800" dirty="0">
                <a:effectLst/>
                <a:latin typeface="Arial" panose="020B0604020202020204" pitchFamily="34" charset="0"/>
                <a:ea typeface="Aptos" panose="020B0004020202020204" pitchFamily="34" charset="0"/>
                <a:cs typeface="Times New Roman" panose="02020603050405020304" pitchFamily="18" charset="0"/>
              </a:rPr>
              <a:t> </a:t>
            </a:r>
            <a:r>
              <a:rPr lang="es-ES_tradnl" sz="1800" dirty="0" err="1">
                <a:effectLst/>
                <a:latin typeface="Arial" panose="020B0604020202020204" pitchFamily="34" charset="0"/>
                <a:ea typeface="Aptos" panose="020B0004020202020204" pitchFamily="34" charset="0"/>
                <a:cs typeface="Times New Roman" panose="02020603050405020304" pitchFamily="18" charset="0"/>
              </a:rPr>
              <a:t>Klokkenluiders</a:t>
            </a:r>
            <a:r>
              <a:rPr lang="es-ES_tradnl" sz="1800" dirty="0">
                <a:effectLst/>
                <a:latin typeface="Arial" panose="020B0604020202020204" pitchFamily="34" charset="0"/>
                <a:ea typeface="Aptos" panose="020B0004020202020204" pitchFamily="34" charset="0"/>
                <a:cs typeface="Times New Roman" panose="02020603050405020304" pitchFamily="18" charset="0"/>
              </a:rPr>
              <a:t>) se inauguró en octubre de 2012 y fue evaluado a mediados de 2014. Como resultado de la evaluación, se llegó a la conclusión de que el Centro de Asesoramiento había alcanzado una posición sólida en el terreno y se recomendó una ley para asegurar su existencia ininterrumpida.</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50000"/>
              </a:lnSpc>
              <a:spcBef>
                <a:spcPts val="600"/>
              </a:spcBef>
              <a:spcAft>
                <a:spcPts val="600"/>
              </a:spcAft>
            </a:pPr>
            <a:r>
              <a:rPr lang="es-ES_tradnl" sz="1800" dirty="0">
                <a:effectLst/>
                <a:latin typeface="Arial" panose="020B0604020202020204" pitchFamily="34" charset="0"/>
                <a:ea typeface="Aptos" panose="020B0004020202020204" pitchFamily="34" charset="0"/>
                <a:cs typeface="Times New Roman" panose="02020603050405020304" pitchFamily="18" charset="0"/>
              </a:rPr>
              <a:t>El Centro de Asesoramiento está incorporado al Ministerio de Relaciones Internas y al Ministerio de Asuntos Sociales y Empleo que aportan fondos para su funcionamiento, aunque el Centro es independiente de ellos Consta de un comité de tres miembros—que representan al sector privado, al sector público y a los sindicatos— y una pequeña plantilla compuesta por un director, tres asesores jurídicos principales, un consultor sobre comunicaciones a tiempo parcial, una secretaria y un auxiliar administrativo.</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endParaRPr lang="es-MX" dirty="0"/>
          </a:p>
        </p:txBody>
      </p:sp>
      <p:sp>
        <p:nvSpPr>
          <p:cNvPr id="4" name="Marcador de número de diapositiva 3"/>
          <p:cNvSpPr>
            <a:spLocks noGrp="1"/>
          </p:cNvSpPr>
          <p:nvPr>
            <p:ph type="sldNum" sz="quarter" idx="5"/>
          </p:nvPr>
        </p:nvSpPr>
        <p:spPr/>
        <p:txBody>
          <a:bodyPr/>
          <a:lstStyle/>
          <a:p>
            <a:fld id="{8E00095F-6C79-449C-8FDA-3EFEFB784F81}" type="slidenum">
              <a:rPr lang="es-MX" smtClean="0"/>
              <a:t>12</a:t>
            </a:fld>
            <a:endParaRPr lang="es-MX"/>
          </a:p>
        </p:txBody>
      </p:sp>
    </p:spTree>
    <p:extLst>
      <p:ext uri="{BB962C8B-B14F-4D97-AF65-F5344CB8AC3E}">
        <p14:creationId xmlns:p14="http://schemas.microsoft.com/office/powerpoint/2010/main" val="653695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_tradnl" sz="1200" b="1" dirty="0">
                <a:effectLst/>
                <a:latin typeface="Arial" panose="020B0604020202020204" pitchFamily="34" charset="0"/>
                <a:ea typeface="Aptos" panose="020B0004020202020204" pitchFamily="34" charset="0"/>
                <a:cs typeface="Times New Roman" panose="02020603050405020304" pitchFamily="18" charset="0"/>
              </a:rPr>
              <a:t>Irregularidades </a:t>
            </a:r>
            <a:r>
              <a:rPr lang="es-ES_tradnl" sz="1200" b="1" dirty="0" err="1">
                <a:effectLst/>
                <a:latin typeface="Arial" panose="020B0604020202020204" pitchFamily="34" charset="0"/>
                <a:ea typeface="Aptos" panose="020B0004020202020204" pitchFamily="34" charset="0"/>
                <a:cs typeface="Times New Roman" panose="02020603050405020304" pitchFamily="18" charset="0"/>
              </a:rPr>
              <a:t>notificables</a:t>
            </a:r>
            <a:r>
              <a:rPr lang="es-ES_tradnl" sz="1200" b="1" dirty="0">
                <a:effectLst/>
                <a:latin typeface="Arial" panose="020B0604020202020204" pitchFamily="34" charset="0"/>
                <a:ea typeface="Aptos" panose="020B0004020202020204" pitchFamily="34" charset="0"/>
                <a:cs typeface="Times New Roman" panose="02020603050405020304" pitchFamily="18" charset="0"/>
              </a:rPr>
              <a:t>: variedad y alcance de la información.</a:t>
            </a:r>
            <a:endParaRPr lang="es-MX" sz="1200" dirty="0">
              <a:effectLst/>
              <a:latin typeface="Arial" panose="020B0604020202020204" pitchFamily="34" charset="0"/>
              <a:ea typeface="Aptos" panose="020B0004020202020204" pitchFamily="34" charset="0"/>
              <a:cs typeface="Times New Roman" panose="02020603050405020304" pitchFamily="18" charset="0"/>
            </a:endParaRPr>
          </a:p>
          <a:p>
            <a:endParaRPr lang="es-MX" dirty="0"/>
          </a:p>
        </p:txBody>
      </p:sp>
      <p:sp>
        <p:nvSpPr>
          <p:cNvPr id="4" name="Marcador de número de diapositiva 3"/>
          <p:cNvSpPr>
            <a:spLocks noGrp="1"/>
          </p:cNvSpPr>
          <p:nvPr>
            <p:ph type="sldNum" sz="quarter" idx="5"/>
          </p:nvPr>
        </p:nvSpPr>
        <p:spPr/>
        <p:txBody>
          <a:bodyPr/>
          <a:lstStyle/>
          <a:p>
            <a:fld id="{8E00095F-6C79-449C-8FDA-3EFEFB784F81}" type="slidenum">
              <a:rPr lang="es-MX" smtClean="0"/>
              <a:t>4</a:t>
            </a:fld>
            <a:endParaRPr lang="es-MX"/>
          </a:p>
        </p:txBody>
      </p:sp>
    </p:spTree>
    <p:extLst>
      <p:ext uri="{BB962C8B-B14F-4D97-AF65-F5344CB8AC3E}">
        <p14:creationId xmlns:p14="http://schemas.microsoft.com/office/powerpoint/2010/main" val="1059879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spcBef>
                <a:spcPts val="600"/>
              </a:spcBef>
              <a:spcAft>
                <a:spcPts val="600"/>
              </a:spcAft>
            </a:pPr>
            <a:r>
              <a:rPr lang="es-ES_tradnl" sz="1800" b="1" dirty="0">
                <a:effectLst/>
                <a:latin typeface="Arial" panose="020B0604020202020204" pitchFamily="34" charset="0"/>
                <a:ea typeface="Aptos" panose="020B0004020202020204" pitchFamily="34" charset="0"/>
                <a:cs typeface="Times New Roman" panose="02020603050405020304" pitchFamily="18" charset="0"/>
              </a:rPr>
              <a:t>Consejo de Europa.</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50000"/>
              </a:lnSpc>
              <a:spcBef>
                <a:spcPts val="600"/>
              </a:spcBef>
              <a:spcAft>
                <a:spcPts val="600"/>
              </a:spcAft>
            </a:pPr>
            <a:r>
              <a:rPr lang="es-ES_tradnl" sz="1800" dirty="0">
                <a:effectLst/>
                <a:latin typeface="Arial" panose="020B0604020202020204" pitchFamily="34" charset="0"/>
                <a:ea typeface="Aptos" panose="020B0004020202020204" pitchFamily="34" charset="0"/>
                <a:cs typeface="Times New Roman" panose="02020603050405020304" pitchFamily="18" charset="0"/>
              </a:rPr>
              <a:t>La Recomendación sobre la Protección de los Denunciantes (aprobada en abril de 2014) reconoce que entre la mayoría de los Estados habrá puntos de convergencia en torno a lo que se considera de interés público en gran parte de las esferas, pero que en otras podrá haber diferencias de criterio. Además, en el Memorando Explicativo se proporciona una lista no exhaustiva de los asuntos que, en general, se considera que corresponden a las categorías de información por las que se dará protección a la persona que haga una denuncia o revelación al respecto:</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spcBef>
                <a:spcPts val="600"/>
              </a:spcBef>
              <a:buFont typeface="Symbol" panose="05050102010706020507" pitchFamily="18" charset="2"/>
              <a:buChar char=""/>
            </a:pPr>
            <a:r>
              <a:rPr lang="es-ES_tradnl" sz="1800" dirty="0">
                <a:effectLst/>
                <a:latin typeface="Arial" panose="020B0604020202020204" pitchFamily="34" charset="0"/>
                <a:ea typeface="Aptos" panose="020B0004020202020204" pitchFamily="34" charset="0"/>
                <a:cs typeface="Times New Roman" panose="02020603050405020304" pitchFamily="18" charset="0"/>
              </a:rPr>
              <a:t>Corrupción y actividad delictiva</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1800" dirty="0">
                <a:effectLst/>
                <a:latin typeface="Arial" panose="020B0604020202020204" pitchFamily="34" charset="0"/>
                <a:ea typeface="Aptos" panose="020B0004020202020204" pitchFamily="34" charset="0"/>
                <a:cs typeface="Times New Roman" panose="02020603050405020304" pitchFamily="18" charset="0"/>
              </a:rPr>
              <a:t>Infracciones de la ley y reglamentos administrativos</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1800" dirty="0">
                <a:effectLst/>
                <a:latin typeface="Arial" panose="020B0604020202020204" pitchFamily="34" charset="0"/>
                <a:ea typeface="Aptos" panose="020B0004020202020204" pitchFamily="34" charset="0"/>
                <a:cs typeface="Times New Roman" panose="02020603050405020304" pitchFamily="18" charset="0"/>
              </a:rPr>
              <a:t>Abuso de autoridad o de cargo público.</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1800" dirty="0">
                <a:effectLst/>
                <a:latin typeface="Arial" panose="020B0604020202020204" pitchFamily="34" charset="0"/>
                <a:ea typeface="Aptos" panose="020B0004020202020204" pitchFamily="34" charset="0"/>
                <a:cs typeface="Times New Roman" panose="02020603050405020304" pitchFamily="18" charset="0"/>
              </a:rPr>
              <a:t>Riesgos para la salud pública, las normas alimentarias y sobre inocuidad de los alimentos.</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1800" dirty="0">
                <a:effectLst/>
                <a:latin typeface="Arial" panose="020B0604020202020204" pitchFamily="34" charset="0"/>
                <a:ea typeface="Aptos" panose="020B0004020202020204" pitchFamily="34" charset="0"/>
                <a:cs typeface="Times New Roman" panose="02020603050405020304" pitchFamily="18" charset="0"/>
              </a:rPr>
              <a:t>Riesgos para el medio ambiente.</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1800" dirty="0">
                <a:effectLst/>
                <a:latin typeface="Arial" panose="020B0604020202020204" pitchFamily="34" charset="0"/>
                <a:ea typeface="Aptos" panose="020B0004020202020204" pitchFamily="34" charset="0"/>
                <a:cs typeface="Times New Roman" panose="02020603050405020304" pitchFamily="18" charset="0"/>
              </a:rPr>
              <a:t>Errores manifiestos de gestión de órganos públicos (incluidas las fundaciones benéficas).</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1800" dirty="0">
                <a:effectLst/>
                <a:latin typeface="Arial" panose="020B0604020202020204" pitchFamily="34" charset="0"/>
                <a:ea typeface="Aptos" panose="020B0004020202020204" pitchFamily="34" charset="0"/>
                <a:cs typeface="Times New Roman" panose="02020603050405020304" pitchFamily="18" charset="0"/>
              </a:rPr>
              <a:t>Derroche manifiesto de recursos públicos (incluidos los de fundaciones benéficas).</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spcAft>
                <a:spcPts val="600"/>
              </a:spcAft>
              <a:buFont typeface="Symbol" panose="05050102010706020507" pitchFamily="18" charset="2"/>
              <a:buChar char=""/>
            </a:pPr>
            <a:r>
              <a:rPr lang="es-ES_tradnl" sz="1800" dirty="0">
                <a:effectLst/>
                <a:latin typeface="Arial" panose="020B0604020202020204" pitchFamily="34" charset="0"/>
                <a:ea typeface="Aptos" panose="020B0004020202020204" pitchFamily="34" charset="0"/>
                <a:cs typeface="Times New Roman" panose="02020603050405020304" pitchFamily="18" charset="0"/>
              </a:rPr>
              <a:t>Encubrimiento de cualquier situación relacionada con las categorías de información mencionadas.</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50000"/>
              </a:lnSpc>
              <a:spcBef>
                <a:spcPts val="600"/>
              </a:spcBef>
              <a:spcAft>
                <a:spcPts val="600"/>
              </a:spcAft>
            </a:pPr>
            <a:r>
              <a:rPr lang="es-ES_tradnl" sz="1800" dirty="0">
                <a:effectLst/>
                <a:latin typeface="Arial" panose="020B0604020202020204" pitchFamily="34" charset="0"/>
                <a:ea typeface="Aptos" panose="020B0004020202020204" pitchFamily="34" charset="0"/>
                <a:cs typeface="Times New Roman" panose="02020603050405020304" pitchFamily="18" charset="0"/>
              </a:rPr>
              <a:t> </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endParaRPr lang="es-MX" dirty="0"/>
          </a:p>
        </p:txBody>
      </p:sp>
      <p:sp>
        <p:nvSpPr>
          <p:cNvPr id="4" name="Marcador de número de diapositiva 3"/>
          <p:cNvSpPr>
            <a:spLocks noGrp="1"/>
          </p:cNvSpPr>
          <p:nvPr>
            <p:ph type="sldNum" sz="quarter" idx="5"/>
          </p:nvPr>
        </p:nvSpPr>
        <p:spPr/>
        <p:txBody>
          <a:bodyPr/>
          <a:lstStyle/>
          <a:p>
            <a:fld id="{8E00095F-6C79-449C-8FDA-3EFEFB784F81}" type="slidenum">
              <a:rPr lang="es-MX" smtClean="0"/>
              <a:t>5</a:t>
            </a:fld>
            <a:endParaRPr lang="es-MX"/>
          </a:p>
        </p:txBody>
      </p:sp>
    </p:spTree>
    <p:extLst>
      <p:ext uri="{BB962C8B-B14F-4D97-AF65-F5344CB8AC3E}">
        <p14:creationId xmlns:p14="http://schemas.microsoft.com/office/powerpoint/2010/main" val="2752372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spcBef>
                <a:spcPts val="600"/>
              </a:spcBef>
              <a:spcAft>
                <a:spcPts val="600"/>
              </a:spcAft>
            </a:pPr>
            <a:r>
              <a:rPr lang="es-ES_tradnl" sz="1800" dirty="0">
                <a:effectLst/>
                <a:latin typeface="Arial" panose="020B0604020202020204" pitchFamily="34" charset="0"/>
                <a:ea typeface="Aptos" panose="020B0004020202020204" pitchFamily="34" charset="0"/>
                <a:cs typeface="Times New Roman" panose="02020603050405020304" pitchFamily="18" charset="0"/>
              </a:rPr>
              <a:t>En reconocimiento de las diferencias entre los sistemas nacionales, en la Convención contra la Corrupción se utilizan, para referirse a las autoridades, los términos “competentes” o “pertinentes” (véanse los artículos 8, 13 y 33 de la Convención), de manera que los Estados partes disponen de la flexibilidad suficiente para definir los pormenores de la creación y designación de los conductos de denuncia.</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50000"/>
              </a:lnSpc>
              <a:spcBef>
                <a:spcPts val="600"/>
              </a:spcBef>
              <a:spcAft>
                <a:spcPts val="600"/>
              </a:spcAft>
            </a:pPr>
            <a:r>
              <a:rPr lang="es-ES_tradnl" sz="1800" dirty="0">
                <a:effectLst/>
                <a:latin typeface="Arial" panose="020B0604020202020204" pitchFamily="34" charset="0"/>
                <a:ea typeface="Aptos" panose="020B0004020202020204" pitchFamily="34" charset="0"/>
                <a:cs typeface="Times New Roman" panose="02020603050405020304" pitchFamily="18" charset="0"/>
              </a:rPr>
              <a:t>Los Estados partes deberán tener presente una variedad de posibles casos hipotéticos diferentes que podrían surgir al elaborar o reformar sus leyes de protección de los denunciantes. Si una persona presenta una denuncia interna a su empleador y, a raíz de ello, se convierte en víctima de actos de represalia, ¿está esa persona protegida? ¿En qué difiere esta situación cuando la persona presenta su denuncia a una autoridad competente, como un regulador, un órgano de lucha contra la corrupción o un organismo encargado de hacer cumplir la ley? ¿Y en qué circunstancias excepcionales podría considerarse la posibilidad de otorgar protección a la persona que hace su denuncia en el ámbito externo, por ejemplo, en los medios de comunicación o por Internet? Para estas preguntas tiene que haber respuestas que se apliquen a los empleados tanto del sector privado como del sector público y, en parte, también a otras personas. </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endParaRPr lang="es-MX" dirty="0"/>
          </a:p>
        </p:txBody>
      </p:sp>
      <p:sp>
        <p:nvSpPr>
          <p:cNvPr id="4" name="Marcador de número de diapositiva 3"/>
          <p:cNvSpPr>
            <a:spLocks noGrp="1"/>
          </p:cNvSpPr>
          <p:nvPr>
            <p:ph type="sldNum" sz="quarter" idx="5"/>
          </p:nvPr>
        </p:nvSpPr>
        <p:spPr/>
        <p:txBody>
          <a:bodyPr/>
          <a:lstStyle/>
          <a:p>
            <a:fld id="{8E00095F-6C79-449C-8FDA-3EFEFB784F81}" type="slidenum">
              <a:rPr lang="es-MX" smtClean="0"/>
              <a:t>6</a:t>
            </a:fld>
            <a:endParaRPr lang="es-MX"/>
          </a:p>
        </p:txBody>
      </p:sp>
    </p:spTree>
    <p:extLst>
      <p:ext uri="{BB962C8B-B14F-4D97-AF65-F5344CB8AC3E}">
        <p14:creationId xmlns:p14="http://schemas.microsoft.com/office/powerpoint/2010/main" val="3626272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spcBef>
                <a:spcPts val="600"/>
              </a:spcBef>
              <a:spcAft>
                <a:spcPts val="600"/>
              </a:spcAft>
            </a:pPr>
            <a:r>
              <a:rPr lang="es-MX" sz="1800" b="1" dirty="0">
                <a:effectLst/>
                <a:latin typeface="Arial" panose="020B0604020202020204" pitchFamily="34" charset="0"/>
                <a:ea typeface="Aptos" panose="020B0004020202020204" pitchFamily="34" charset="0"/>
                <a:cs typeface="Times New Roman" panose="02020603050405020304" pitchFamily="18" charset="0"/>
              </a:rPr>
              <a:t>Reino Unido</a:t>
            </a:r>
          </a:p>
          <a:p>
            <a:pPr algn="just">
              <a:lnSpc>
                <a:spcPct val="150000"/>
              </a:lnSpc>
              <a:spcBef>
                <a:spcPts val="600"/>
              </a:spcBef>
              <a:spcAft>
                <a:spcPts val="600"/>
              </a:spcAft>
            </a:pPr>
            <a:endParaRPr lang="es-MX" sz="1800" b="1" dirty="0">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50000"/>
              </a:lnSpc>
              <a:spcBef>
                <a:spcPts val="600"/>
              </a:spcBef>
              <a:spcAft>
                <a:spcPts val="600"/>
              </a:spcAft>
            </a:pPr>
            <a:r>
              <a:rPr lang="es-ES_tradnl" sz="1800" dirty="0">
                <a:effectLst/>
                <a:latin typeface="Arial" panose="020B0604020202020204" pitchFamily="34" charset="0"/>
                <a:ea typeface="Aptos" panose="020B0004020202020204" pitchFamily="34" charset="0"/>
                <a:cs typeface="Times New Roman" panose="02020603050405020304" pitchFamily="18" charset="0"/>
              </a:rPr>
              <a:t>Según ha recomendado el Comité de Normas de Conducta del Reino Unido, los arreglos internos buenos son aquellos que:</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spcBef>
                <a:spcPts val="600"/>
              </a:spcBef>
              <a:buFont typeface="Symbol" panose="05050102010706020507" pitchFamily="18" charset="2"/>
              <a:buChar char=""/>
            </a:pPr>
            <a:r>
              <a:rPr lang="es-ES_tradnl" sz="1800" dirty="0">
                <a:effectLst/>
                <a:latin typeface="Arial" panose="020B0604020202020204" pitchFamily="34" charset="0"/>
                <a:ea typeface="Aptos" panose="020B0004020202020204" pitchFamily="34" charset="0"/>
                <a:cs typeface="Times New Roman" panose="02020603050405020304" pitchFamily="18" charset="0"/>
              </a:rPr>
              <a:t>Proporcionan ejemplos que permiten distinguir entre denuncias y reclamaciones.</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1800" dirty="0">
                <a:effectLst/>
                <a:latin typeface="Arial" panose="020B0604020202020204" pitchFamily="34" charset="0"/>
                <a:ea typeface="Aptos" panose="020B0004020202020204" pitchFamily="34" charset="0"/>
                <a:cs typeface="Times New Roman" panose="02020603050405020304" pitchFamily="18" charset="0"/>
              </a:rPr>
              <a:t>Ofrecen al personal la opción de denunciar un asunto eludiendo a los supervisores directos.</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1800" dirty="0">
                <a:effectLst/>
                <a:latin typeface="Arial" panose="020B0604020202020204" pitchFamily="34" charset="0"/>
                <a:ea typeface="Aptos" panose="020B0004020202020204" pitchFamily="34" charset="0"/>
                <a:cs typeface="Times New Roman" panose="02020603050405020304" pitchFamily="18" charset="0"/>
              </a:rPr>
              <a:t>Brindan acceso a una línea telefónica independiente donde se presta asesoramiento confidencial.</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1800" dirty="0">
                <a:effectLst/>
                <a:latin typeface="Arial" panose="020B0604020202020204" pitchFamily="34" charset="0"/>
                <a:ea typeface="Aptos" panose="020B0004020202020204" pitchFamily="34" charset="0"/>
                <a:cs typeface="Times New Roman" panose="02020603050405020304" pitchFamily="18" charset="0"/>
              </a:rPr>
              <a:t>Confieren al personal el derecho a la confidencialidad al comunicar sus inquietudes.</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1800" dirty="0">
                <a:effectLst/>
                <a:latin typeface="Arial" panose="020B0604020202020204" pitchFamily="34" charset="0"/>
                <a:ea typeface="Aptos" panose="020B0004020202020204" pitchFamily="34" charset="0"/>
                <a:cs typeface="Times New Roman" panose="02020603050405020304" pitchFamily="18" charset="0"/>
              </a:rPr>
              <a:t>Explican el momento y la manera en que una inquietud se puede plantear en condiciones de seguridad fuera de la organización (por ejemplo, a un regulador).</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spcAft>
                <a:spcPts val="600"/>
              </a:spcAft>
              <a:buFont typeface="Symbol" panose="05050102010706020507" pitchFamily="18" charset="2"/>
              <a:buChar char=""/>
            </a:pPr>
            <a:r>
              <a:rPr lang="es-ES_tradnl" sz="1800" dirty="0">
                <a:effectLst/>
                <a:latin typeface="Arial" panose="020B0604020202020204" pitchFamily="34" charset="0"/>
                <a:ea typeface="Aptos" panose="020B0004020202020204" pitchFamily="34" charset="0"/>
                <a:cs typeface="Times New Roman" panose="02020603050405020304" pitchFamily="18" charset="0"/>
              </a:rPr>
              <a:t>Prevén que es un asunto disciplinario: a) victimizar a un denunciante de buena fe; y b) hacer una acusación falsa de manera maliciosa (es decir, con toda intención comunicar información a sabiendas de que es falsa).</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50000"/>
              </a:lnSpc>
              <a:spcBef>
                <a:spcPts val="600"/>
              </a:spcBef>
              <a:spcAft>
                <a:spcPts val="600"/>
              </a:spcAft>
            </a:pP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endParaRPr lang="es-MX" dirty="0"/>
          </a:p>
        </p:txBody>
      </p:sp>
      <p:sp>
        <p:nvSpPr>
          <p:cNvPr id="4" name="Marcador de número de diapositiva 3"/>
          <p:cNvSpPr>
            <a:spLocks noGrp="1"/>
          </p:cNvSpPr>
          <p:nvPr>
            <p:ph type="sldNum" sz="quarter" idx="5"/>
          </p:nvPr>
        </p:nvSpPr>
        <p:spPr/>
        <p:txBody>
          <a:bodyPr/>
          <a:lstStyle/>
          <a:p>
            <a:fld id="{8E00095F-6C79-449C-8FDA-3EFEFB784F81}" type="slidenum">
              <a:rPr lang="es-MX" smtClean="0"/>
              <a:t>7</a:t>
            </a:fld>
            <a:endParaRPr lang="es-MX"/>
          </a:p>
        </p:txBody>
      </p:sp>
    </p:spTree>
    <p:extLst>
      <p:ext uri="{BB962C8B-B14F-4D97-AF65-F5344CB8AC3E}">
        <p14:creationId xmlns:p14="http://schemas.microsoft.com/office/powerpoint/2010/main" val="1493660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spcBef>
                <a:spcPts val="600"/>
              </a:spcBef>
              <a:spcAft>
                <a:spcPts val="600"/>
              </a:spcAft>
            </a:pPr>
            <a:endParaRPr lang="es-ES_tradnl" sz="1800" dirty="0">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50000"/>
              </a:lnSpc>
              <a:spcBef>
                <a:spcPts val="600"/>
              </a:spcBef>
              <a:spcAft>
                <a:spcPts val="600"/>
              </a:spcAft>
            </a:pPr>
            <a:r>
              <a:rPr lang="es-ES_tradnl" sz="1800">
                <a:effectLst/>
                <a:latin typeface="Arial" panose="020B0604020202020204" pitchFamily="34" charset="0"/>
                <a:ea typeface="Aptos" panose="020B0004020202020204" pitchFamily="34" charset="0"/>
                <a:cs typeface="Times New Roman" panose="02020603050405020304" pitchFamily="18" charset="0"/>
              </a:rPr>
              <a:t>Ha brindado </a:t>
            </a:r>
            <a:r>
              <a:rPr lang="es-ES_tradnl" sz="1800" dirty="0">
                <a:effectLst/>
                <a:latin typeface="Arial" panose="020B0604020202020204" pitchFamily="34" charset="0"/>
                <a:ea typeface="Aptos" panose="020B0004020202020204" pitchFamily="34" charset="0"/>
                <a:cs typeface="Times New Roman" panose="02020603050405020304" pitchFamily="18" charset="0"/>
              </a:rPr>
              <a:t>protección laboral, física, y en algunos casos se ha evaluado la </a:t>
            </a:r>
            <a:r>
              <a:rPr lang="es-ES_tradnl" sz="1800" dirty="0" err="1">
                <a:effectLst/>
                <a:latin typeface="Arial" panose="020B0604020202020204" pitchFamily="34" charset="0"/>
                <a:ea typeface="Aptos" panose="020B0004020202020204" pitchFamily="34" charset="0"/>
                <a:cs typeface="Times New Roman" panose="02020603050405020304" pitchFamily="18" charset="0"/>
              </a:rPr>
              <a:t>recomensa</a:t>
            </a:r>
            <a:r>
              <a:rPr lang="es-ES_tradnl" sz="1800" dirty="0">
                <a:effectLst/>
                <a:latin typeface="Arial" panose="020B0604020202020204" pitchFamily="34" charset="0"/>
                <a:ea typeface="Aptos" panose="020B0004020202020204" pitchFamily="34" charset="0"/>
                <a:cs typeface="Times New Roman" panose="02020603050405020304" pitchFamily="18" charset="0"/>
              </a:rPr>
              <a:t> o premios. Está prohibido </a:t>
            </a:r>
            <a:r>
              <a:rPr lang="es-ES_tradnl" sz="1800" dirty="0" err="1">
                <a:effectLst/>
                <a:latin typeface="Arial" panose="020B0604020202020204" pitchFamily="34" charset="0"/>
                <a:ea typeface="Aptos" panose="020B0004020202020204" pitchFamily="34" charset="0"/>
                <a:cs typeface="Times New Roman" panose="02020603050405020304" pitchFamily="18" charset="0"/>
              </a:rPr>
              <a:t>revlear</a:t>
            </a:r>
            <a:r>
              <a:rPr lang="es-ES_tradnl" sz="1800" dirty="0">
                <a:effectLst/>
                <a:latin typeface="Arial" panose="020B0604020202020204" pitchFamily="34" charset="0"/>
                <a:ea typeface="Aptos" panose="020B0004020202020204" pitchFamily="34" charset="0"/>
                <a:cs typeface="Times New Roman" panose="02020603050405020304" pitchFamily="18" charset="0"/>
              </a:rPr>
              <a:t> la identidad del informante. </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a:effectLst/>
              <a:latin typeface="Arial" panose="020B0604020202020204" pitchFamily="34" charset="0"/>
              <a:ea typeface="Aptos" panose="020B0004020202020204" pitchFamily="34" charset="0"/>
              <a:cs typeface="Times New Roman" panose="02020603050405020304" pitchFamily="18" charset="0"/>
            </a:endParaRPr>
          </a:p>
          <a:p>
            <a:endParaRPr lang="es-MX" dirty="0"/>
          </a:p>
        </p:txBody>
      </p:sp>
      <p:sp>
        <p:nvSpPr>
          <p:cNvPr id="4" name="Marcador de número de diapositiva 3"/>
          <p:cNvSpPr>
            <a:spLocks noGrp="1"/>
          </p:cNvSpPr>
          <p:nvPr>
            <p:ph type="sldNum" sz="quarter" idx="5"/>
          </p:nvPr>
        </p:nvSpPr>
        <p:spPr/>
        <p:txBody>
          <a:bodyPr/>
          <a:lstStyle/>
          <a:p>
            <a:fld id="{8E00095F-6C79-449C-8FDA-3EFEFB784F81}" type="slidenum">
              <a:rPr lang="es-MX" smtClean="0"/>
              <a:t>8</a:t>
            </a:fld>
            <a:endParaRPr lang="es-MX"/>
          </a:p>
        </p:txBody>
      </p:sp>
    </p:spTree>
    <p:extLst>
      <p:ext uri="{BB962C8B-B14F-4D97-AF65-F5344CB8AC3E}">
        <p14:creationId xmlns:p14="http://schemas.microsoft.com/office/powerpoint/2010/main" val="4063394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spcBef>
                <a:spcPts val="600"/>
              </a:spcBef>
              <a:spcAft>
                <a:spcPts val="600"/>
              </a:spcAft>
            </a:pPr>
            <a:r>
              <a:rPr lang="es-ES_tradnl" sz="1800" dirty="0">
                <a:effectLst/>
                <a:latin typeface="Arial" panose="020B0604020202020204" pitchFamily="34" charset="0"/>
                <a:ea typeface="Aptos" panose="020B0004020202020204" pitchFamily="34" charset="0"/>
                <a:cs typeface="Times New Roman" panose="02020603050405020304" pitchFamily="18" charset="0"/>
              </a:rPr>
              <a:t>Varios países han adoptado sistemas de recompensas monetarias para las personas que comunican información y esta produce buenos resultados. Un ejemplo de sobra conocido de un sistema de esta índole es el que se utiliza en la Comisión de Bolsa y Valores de los Estados Unidos en el marco de la Ley Dodd-Frank, por el que se ofrece, a manera de estímulo para los denunciantes, una indemnización pecuniaria a cambio de información sobre violaciones de la ley de valores.</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50000"/>
              </a:lnSpc>
              <a:spcBef>
                <a:spcPts val="600"/>
              </a:spcBef>
              <a:spcAft>
                <a:spcPts val="600"/>
              </a:spcAft>
            </a:pPr>
            <a:r>
              <a:rPr lang="es-ES_tradnl" sz="1800" dirty="0">
                <a:effectLst/>
                <a:latin typeface="Arial" panose="020B0604020202020204" pitchFamily="34" charset="0"/>
                <a:ea typeface="Aptos" panose="020B0004020202020204" pitchFamily="34" charset="0"/>
                <a:cs typeface="Times New Roman" panose="02020603050405020304" pitchFamily="18" charset="0"/>
              </a:rPr>
              <a:t>En 2014, la Oficina del Denunciante de los Estados Unidos recibió 3.620 alertas de denunciantes, lo que representa un aumento de más del 20% en comparación con los dos años anteriores. La ley prohíbe que los empleadores tomen represalias contra los empleados que hayan suministrado a la Comisión “información original” (es decir, información que no sea del dominio público o que no sea ya del conocimiento de la Comisión) sobre posibles violaciones de la ley de valores. </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r>
              <a:rPr lang="es-ES_tradnl" sz="1800" kern="0" dirty="0">
                <a:effectLst/>
                <a:latin typeface="Arial" panose="020B0604020202020204" pitchFamily="34" charset="0"/>
                <a:ea typeface="Aptos" panose="020B0004020202020204" pitchFamily="34" charset="0"/>
                <a:cs typeface="Times New Roman" panose="02020603050405020304" pitchFamily="18" charset="0"/>
              </a:rPr>
              <a:t>Toda persona que de manera voluntaria suministre información original a la Comisión sobre una violación de la ley federal de valores que haya ocurrido, esté ocurriendo o vaya a ocurrir reúne los requisitos necesarios para recibir una recompensa. El importe se determina de acuerdo con la cantidad de dinero que la Comisión recaude como consecuencia del procedimiento iniciado sobre la base de la información facilitada y habida cuenta asimismo de la calidad de la información</a:t>
            </a:r>
            <a:endParaRPr lang="es-MX" dirty="0"/>
          </a:p>
        </p:txBody>
      </p:sp>
      <p:sp>
        <p:nvSpPr>
          <p:cNvPr id="4" name="Marcador de número de diapositiva 3"/>
          <p:cNvSpPr>
            <a:spLocks noGrp="1"/>
          </p:cNvSpPr>
          <p:nvPr>
            <p:ph type="sldNum" sz="quarter" idx="5"/>
          </p:nvPr>
        </p:nvSpPr>
        <p:spPr/>
        <p:txBody>
          <a:bodyPr/>
          <a:lstStyle/>
          <a:p>
            <a:fld id="{8E00095F-6C79-449C-8FDA-3EFEFB784F81}" type="slidenum">
              <a:rPr lang="es-MX" smtClean="0"/>
              <a:t>9</a:t>
            </a:fld>
            <a:endParaRPr lang="es-MX"/>
          </a:p>
        </p:txBody>
      </p:sp>
    </p:spTree>
    <p:extLst>
      <p:ext uri="{BB962C8B-B14F-4D97-AF65-F5344CB8AC3E}">
        <p14:creationId xmlns:p14="http://schemas.microsoft.com/office/powerpoint/2010/main" val="3087052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spcBef>
                <a:spcPts val="600"/>
              </a:spcBef>
              <a:spcAft>
                <a:spcPts val="600"/>
              </a:spcAft>
            </a:pPr>
            <a:r>
              <a:rPr lang="es-ES_tradnl" sz="1800" dirty="0">
                <a:effectLst/>
                <a:latin typeface="Arial" panose="020B0604020202020204" pitchFamily="34" charset="0"/>
                <a:ea typeface="Aptos" panose="020B0004020202020204" pitchFamily="34" charset="0"/>
                <a:cs typeface="Times New Roman" panose="02020603050405020304" pitchFamily="18" charset="0"/>
              </a:rPr>
              <a:t>Con arreglo a la Ley de Protección de los Denunciantes (2010) de Malasia, los denunciantes podrán recibir recompensas, si el Gobierno lo considera apropiado, cuando la información que proporcionan culmina en enjuiciamientos o en la detección de casos de irregularidades.</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50000"/>
              </a:lnSpc>
              <a:spcBef>
                <a:spcPts val="600"/>
              </a:spcBef>
              <a:spcAft>
                <a:spcPts val="600"/>
              </a:spcAft>
            </a:pPr>
            <a:r>
              <a:rPr lang="es-ES_tradnl" sz="1800" dirty="0">
                <a:effectLst/>
                <a:latin typeface="Arial" panose="020B0604020202020204" pitchFamily="34" charset="0"/>
                <a:ea typeface="Aptos" panose="020B0004020202020204" pitchFamily="34" charset="0"/>
                <a:cs typeface="Times New Roman" panose="02020603050405020304" pitchFamily="18" charset="0"/>
              </a:rPr>
              <a:t>En todo caso, si un Estado considera la posibilidad de introducir un sistema de recompensas, deberá verse como un complemento de la protección de los denunciantes.</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endParaRPr lang="es-MX" dirty="0"/>
          </a:p>
        </p:txBody>
      </p:sp>
      <p:sp>
        <p:nvSpPr>
          <p:cNvPr id="4" name="Marcador de número de diapositiva 3"/>
          <p:cNvSpPr>
            <a:spLocks noGrp="1"/>
          </p:cNvSpPr>
          <p:nvPr>
            <p:ph type="sldNum" sz="quarter" idx="5"/>
          </p:nvPr>
        </p:nvSpPr>
        <p:spPr/>
        <p:txBody>
          <a:bodyPr/>
          <a:lstStyle/>
          <a:p>
            <a:fld id="{8E00095F-6C79-449C-8FDA-3EFEFB784F81}" type="slidenum">
              <a:rPr lang="es-MX" smtClean="0"/>
              <a:t>10</a:t>
            </a:fld>
            <a:endParaRPr lang="es-MX"/>
          </a:p>
        </p:txBody>
      </p:sp>
    </p:spTree>
    <p:extLst>
      <p:ext uri="{BB962C8B-B14F-4D97-AF65-F5344CB8AC3E}">
        <p14:creationId xmlns:p14="http://schemas.microsoft.com/office/powerpoint/2010/main" val="33637086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spcBef>
                <a:spcPts val="600"/>
              </a:spcBef>
              <a:spcAft>
                <a:spcPts val="600"/>
              </a:spcAft>
            </a:pPr>
            <a:r>
              <a:rPr lang="es-ES_tradnl" sz="1800" dirty="0">
                <a:effectLst/>
                <a:latin typeface="Arial" panose="020B0604020202020204" pitchFamily="34" charset="0"/>
                <a:ea typeface="Aptos" panose="020B0004020202020204" pitchFamily="34" charset="0"/>
                <a:cs typeface="Times New Roman" panose="02020603050405020304" pitchFamily="18" charset="0"/>
              </a:rPr>
              <a:t>Aunque la protección jurídica de los denunciantes contribuye en gran medida a convencer a quienes descubren actos sospechosos de corrupción u otras irregularidades </a:t>
            </a:r>
            <a:r>
              <a:rPr lang="es-ES_tradnl" sz="1800" dirty="0" err="1">
                <a:effectLst/>
                <a:latin typeface="Arial" panose="020B0604020202020204" pitchFamily="34" charset="0"/>
                <a:ea typeface="Aptos" panose="020B0004020202020204" pitchFamily="34" charset="0"/>
                <a:cs typeface="Times New Roman" panose="02020603050405020304" pitchFamily="18" charset="0"/>
              </a:rPr>
              <a:t>notificables</a:t>
            </a:r>
            <a:r>
              <a:rPr lang="es-ES_tradnl" sz="1800" dirty="0">
                <a:effectLst/>
                <a:latin typeface="Arial" panose="020B0604020202020204" pitchFamily="34" charset="0"/>
                <a:ea typeface="Aptos" panose="020B0004020202020204" pitchFamily="34" charset="0"/>
                <a:cs typeface="Times New Roman" panose="02020603050405020304" pitchFamily="18" charset="0"/>
              </a:rPr>
              <a:t> de que es seguro y aceptable hacer una denuncia al respecto, siempre habrá preguntas sobre la manera en que se aplican esas reglas en circunstancias particulares. Habrá ocasiones en que las personas no sabrán si deben plantear sus inquietudes o no, ni tampoco cómo hacerlo o a quién. Podrán no estar seguras del carácter de lo que han visto o de que sus empleadores o las autoridades competentes reciban de buen grado esa información. Tal vez estén enteradas del trato que recibieron otros que plantearon inquietudes similares y les preocupe su propia situación.</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50000"/>
              </a:lnSpc>
              <a:spcBef>
                <a:spcPts val="600"/>
              </a:spcBef>
              <a:spcAft>
                <a:spcPts val="600"/>
              </a:spcAft>
            </a:pPr>
            <a:r>
              <a:rPr lang="es-ES_tradnl" sz="1800" dirty="0">
                <a:effectLst/>
                <a:latin typeface="Arial" panose="020B0604020202020204" pitchFamily="34" charset="0"/>
                <a:ea typeface="Aptos" panose="020B0004020202020204" pitchFamily="34" charset="0"/>
                <a:cs typeface="Times New Roman" panose="02020603050405020304" pitchFamily="18" charset="0"/>
              </a:rPr>
              <a:t>El acceso a la información y el asesoramiento en una etapa temprana puede contribuir a resolver preguntas o cuestiones que, si no se abordan, pueden impedir que las personas comuniquen sus inquietudes de manera responsable. Puede que no estén seguras de que la información en su poder sea pertinente o no sepan a quién dirigirse. El acceso a medios de orientación contribuye a que entiendan qué significa la ley en la práctica y cuáles son los riesgos y las oportunidades de denunciar irregularidades. </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50000"/>
              </a:lnSpc>
              <a:spcBef>
                <a:spcPts val="600"/>
              </a:spcBef>
              <a:spcAft>
                <a:spcPts val="600"/>
              </a:spcAft>
            </a:pPr>
            <a:endParaRPr lang="es-MX" dirty="0"/>
          </a:p>
          <a:p>
            <a:pPr algn="just">
              <a:lnSpc>
                <a:spcPct val="150000"/>
              </a:lnSpc>
              <a:spcBef>
                <a:spcPts val="600"/>
              </a:spcBef>
              <a:spcAft>
                <a:spcPts val="600"/>
              </a:spcAft>
            </a:pPr>
            <a:endParaRPr lang="es-MX" dirty="0"/>
          </a:p>
        </p:txBody>
      </p:sp>
      <p:sp>
        <p:nvSpPr>
          <p:cNvPr id="4" name="Marcador de número de diapositiva 3"/>
          <p:cNvSpPr>
            <a:spLocks noGrp="1"/>
          </p:cNvSpPr>
          <p:nvPr>
            <p:ph type="sldNum" sz="quarter" idx="5"/>
          </p:nvPr>
        </p:nvSpPr>
        <p:spPr/>
        <p:txBody>
          <a:bodyPr/>
          <a:lstStyle/>
          <a:p>
            <a:fld id="{8E00095F-6C79-449C-8FDA-3EFEFB784F81}" type="slidenum">
              <a:rPr lang="es-MX" smtClean="0"/>
              <a:t>11</a:t>
            </a:fld>
            <a:endParaRPr lang="es-MX"/>
          </a:p>
        </p:txBody>
      </p:sp>
    </p:spTree>
    <p:extLst>
      <p:ext uri="{BB962C8B-B14F-4D97-AF65-F5344CB8AC3E}">
        <p14:creationId xmlns:p14="http://schemas.microsoft.com/office/powerpoint/2010/main" val="3450140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41117-5CCE-E94D-B23A-D13F5F63CF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X"/>
          </a:p>
        </p:txBody>
      </p:sp>
      <p:sp>
        <p:nvSpPr>
          <p:cNvPr id="3" name="Subtitle 2">
            <a:extLst>
              <a:ext uri="{FF2B5EF4-FFF2-40B4-BE49-F238E27FC236}">
                <a16:creationId xmlns:a16="http://schemas.microsoft.com/office/drawing/2014/main" id="{84158618-4404-7940-A365-CB4722E415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X"/>
          </a:p>
        </p:txBody>
      </p:sp>
      <p:sp>
        <p:nvSpPr>
          <p:cNvPr id="4" name="Date Placeholder 3">
            <a:extLst>
              <a:ext uri="{FF2B5EF4-FFF2-40B4-BE49-F238E27FC236}">
                <a16:creationId xmlns:a16="http://schemas.microsoft.com/office/drawing/2014/main" id="{3E20DDCB-A92F-B945-8B91-02679461759D}"/>
              </a:ext>
            </a:extLst>
          </p:cNvPr>
          <p:cNvSpPr>
            <a:spLocks noGrp="1"/>
          </p:cNvSpPr>
          <p:nvPr>
            <p:ph type="dt" sz="half" idx="10"/>
          </p:nvPr>
        </p:nvSpPr>
        <p:spPr/>
        <p:txBody>
          <a:bodyPr/>
          <a:lstStyle/>
          <a:p>
            <a:fld id="{480C642B-02D5-2E4A-A94F-D6FC2F5A3EE0}" type="datetimeFigureOut">
              <a:rPr lang="en-MX" smtClean="0"/>
              <a:t>04/26/2024</a:t>
            </a:fld>
            <a:endParaRPr lang="en-MX"/>
          </a:p>
        </p:txBody>
      </p:sp>
      <p:sp>
        <p:nvSpPr>
          <p:cNvPr id="5" name="Footer Placeholder 4">
            <a:extLst>
              <a:ext uri="{FF2B5EF4-FFF2-40B4-BE49-F238E27FC236}">
                <a16:creationId xmlns:a16="http://schemas.microsoft.com/office/drawing/2014/main" id="{45FB9E58-1E57-7946-BA5C-EB42452525C8}"/>
              </a:ext>
            </a:extLst>
          </p:cNvPr>
          <p:cNvSpPr>
            <a:spLocks noGrp="1"/>
          </p:cNvSpPr>
          <p:nvPr>
            <p:ph type="ftr" sz="quarter" idx="11"/>
          </p:nvPr>
        </p:nvSpPr>
        <p:spPr/>
        <p:txBody>
          <a:bodyPr/>
          <a:lstStyle/>
          <a:p>
            <a:endParaRPr lang="en-MX"/>
          </a:p>
        </p:txBody>
      </p:sp>
      <p:sp>
        <p:nvSpPr>
          <p:cNvPr id="6" name="Slide Number Placeholder 5">
            <a:extLst>
              <a:ext uri="{FF2B5EF4-FFF2-40B4-BE49-F238E27FC236}">
                <a16:creationId xmlns:a16="http://schemas.microsoft.com/office/drawing/2014/main" id="{2D6FA2D9-459D-D44D-99FB-91736E6D7703}"/>
              </a:ext>
            </a:extLst>
          </p:cNvPr>
          <p:cNvSpPr>
            <a:spLocks noGrp="1"/>
          </p:cNvSpPr>
          <p:nvPr>
            <p:ph type="sldNum" sz="quarter" idx="12"/>
          </p:nvPr>
        </p:nvSpPr>
        <p:spPr/>
        <p:txBody>
          <a:bodyPr/>
          <a:lstStyle/>
          <a:p>
            <a:fld id="{E2FA7F54-51B1-9540-A594-24F48FC8B81B}" type="slidenum">
              <a:rPr lang="en-MX" smtClean="0"/>
              <a:t>‹Nº›</a:t>
            </a:fld>
            <a:endParaRPr lang="en-MX"/>
          </a:p>
        </p:txBody>
      </p:sp>
    </p:spTree>
    <p:extLst>
      <p:ext uri="{BB962C8B-B14F-4D97-AF65-F5344CB8AC3E}">
        <p14:creationId xmlns:p14="http://schemas.microsoft.com/office/powerpoint/2010/main" val="3145785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94B97-E508-3F47-8BAA-96DF6D59ADEC}"/>
              </a:ext>
            </a:extLst>
          </p:cNvPr>
          <p:cNvSpPr>
            <a:spLocks noGrp="1"/>
          </p:cNvSpPr>
          <p:nvPr>
            <p:ph type="title"/>
          </p:nvPr>
        </p:nvSpPr>
        <p:spPr/>
        <p:txBody>
          <a:bodyPr/>
          <a:lstStyle/>
          <a:p>
            <a:r>
              <a:rPr lang="en-US"/>
              <a:t>Click to edit Master title style</a:t>
            </a:r>
            <a:endParaRPr lang="en-MX"/>
          </a:p>
        </p:txBody>
      </p:sp>
      <p:sp>
        <p:nvSpPr>
          <p:cNvPr id="3" name="Vertical Text Placeholder 2">
            <a:extLst>
              <a:ext uri="{FF2B5EF4-FFF2-40B4-BE49-F238E27FC236}">
                <a16:creationId xmlns:a16="http://schemas.microsoft.com/office/drawing/2014/main" id="{F63BC40B-9DB1-4A41-91FB-D99D5BFFAD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X"/>
          </a:p>
        </p:txBody>
      </p:sp>
      <p:sp>
        <p:nvSpPr>
          <p:cNvPr id="4" name="Date Placeholder 3">
            <a:extLst>
              <a:ext uri="{FF2B5EF4-FFF2-40B4-BE49-F238E27FC236}">
                <a16:creationId xmlns:a16="http://schemas.microsoft.com/office/drawing/2014/main" id="{E0176011-F061-BF44-98ED-F6D95FBE1680}"/>
              </a:ext>
            </a:extLst>
          </p:cNvPr>
          <p:cNvSpPr>
            <a:spLocks noGrp="1"/>
          </p:cNvSpPr>
          <p:nvPr>
            <p:ph type="dt" sz="half" idx="10"/>
          </p:nvPr>
        </p:nvSpPr>
        <p:spPr/>
        <p:txBody>
          <a:bodyPr/>
          <a:lstStyle/>
          <a:p>
            <a:fld id="{480C642B-02D5-2E4A-A94F-D6FC2F5A3EE0}" type="datetimeFigureOut">
              <a:rPr lang="en-MX" smtClean="0"/>
              <a:t>04/26/2024</a:t>
            </a:fld>
            <a:endParaRPr lang="en-MX"/>
          </a:p>
        </p:txBody>
      </p:sp>
      <p:sp>
        <p:nvSpPr>
          <p:cNvPr id="5" name="Footer Placeholder 4">
            <a:extLst>
              <a:ext uri="{FF2B5EF4-FFF2-40B4-BE49-F238E27FC236}">
                <a16:creationId xmlns:a16="http://schemas.microsoft.com/office/drawing/2014/main" id="{0DA93E8A-E6C3-5947-A0FA-285C3609BBD4}"/>
              </a:ext>
            </a:extLst>
          </p:cNvPr>
          <p:cNvSpPr>
            <a:spLocks noGrp="1"/>
          </p:cNvSpPr>
          <p:nvPr>
            <p:ph type="ftr" sz="quarter" idx="11"/>
          </p:nvPr>
        </p:nvSpPr>
        <p:spPr/>
        <p:txBody>
          <a:bodyPr/>
          <a:lstStyle/>
          <a:p>
            <a:endParaRPr lang="en-MX"/>
          </a:p>
        </p:txBody>
      </p:sp>
      <p:sp>
        <p:nvSpPr>
          <p:cNvPr id="6" name="Slide Number Placeholder 5">
            <a:extLst>
              <a:ext uri="{FF2B5EF4-FFF2-40B4-BE49-F238E27FC236}">
                <a16:creationId xmlns:a16="http://schemas.microsoft.com/office/drawing/2014/main" id="{BDA5EE7B-7294-DA41-A6F3-6243EF71370A}"/>
              </a:ext>
            </a:extLst>
          </p:cNvPr>
          <p:cNvSpPr>
            <a:spLocks noGrp="1"/>
          </p:cNvSpPr>
          <p:nvPr>
            <p:ph type="sldNum" sz="quarter" idx="12"/>
          </p:nvPr>
        </p:nvSpPr>
        <p:spPr/>
        <p:txBody>
          <a:bodyPr/>
          <a:lstStyle/>
          <a:p>
            <a:fld id="{E2FA7F54-51B1-9540-A594-24F48FC8B81B}" type="slidenum">
              <a:rPr lang="en-MX" smtClean="0"/>
              <a:t>‹Nº›</a:t>
            </a:fld>
            <a:endParaRPr lang="en-MX"/>
          </a:p>
        </p:txBody>
      </p:sp>
    </p:spTree>
    <p:extLst>
      <p:ext uri="{BB962C8B-B14F-4D97-AF65-F5344CB8AC3E}">
        <p14:creationId xmlns:p14="http://schemas.microsoft.com/office/powerpoint/2010/main" val="269179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0B438B-B1B5-B249-9F84-C13187E61B9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MX"/>
          </a:p>
        </p:txBody>
      </p:sp>
      <p:sp>
        <p:nvSpPr>
          <p:cNvPr id="3" name="Vertical Text Placeholder 2">
            <a:extLst>
              <a:ext uri="{FF2B5EF4-FFF2-40B4-BE49-F238E27FC236}">
                <a16:creationId xmlns:a16="http://schemas.microsoft.com/office/drawing/2014/main" id="{398227E7-B8C9-4644-9256-2CCD9D5C27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X"/>
          </a:p>
        </p:txBody>
      </p:sp>
      <p:sp>
        <p:nvSpPr>
          <p:cNvPr id="4" name="Date Placeholder 3">
            <a:extLst>
              <a:ext uri="{FF2B5EF4-FFF2-40B4-BE49-F238E27FC236}">
                <a16:creationId xmlns:a16="http://schemas.microsoft.com/office/drawing/2014/main" id="{ACE631C8-C62B-3946-909C-DB1736EC5984}"/>
              </a:ext>
            </a:extLst>
          </p:cNvPr>
          <p:cNvSpPr>
            <a:spLocks noGrp="1"/>
          </p:cNvSpPr>
          <p:nvPr>
            <p:ph type="dt" sz="half" idx="10"/>
          </p:nvPr>
        </p:nvSpPr>
        <p:spPr/>
        <p:txBody>
          <a:bodyPr/>
          <a:lstStyle/>
          <a:p>
            <a:fld id="{480C642B-02D5-2E4A-A94F-D6FC2F5A3EE0}" type="datetimeFigureOut">
              <a:rPr lang="en-MX" smtClean="0"/>
              <a:t>04/26/2024</a:t>
            </a:fld>
            <a:endParaRPr lang="en-MX"/>
          </a:p>
        </p:txBody>
      </p:sp>
      <p:sp>
        <p:nvSpPr>
          <p:cNvPr id="5" name="Footer Placeholder 4">
            <a:extLst>
              <a:ext uri="{FF2B5EF4-FFF2-40B4-BE49-F238E27FC236}">
                <a16:creationId xmlns:a16="http://schemas.microsoft.com/office/drawing/2014/main" id="{0FC8E066-F2EB-CF4C-A51B-42087734BBCF}"/>
              </a:ext>
            </a:extLst>
          </p:cNvPr>
          <p:cNvSpPr>
            <a:spLocks noGrp="1"/>
          </p:cNvSpPr>
          <p:nvPr>
            <p:ph type="ftr" sz="quarter" idx="11"/>
          </p:nvPr>
        </p:nvSpPr>
        <p:spPr/>
        <p:txBody>
          <a:bodyPr/>
          <a:lstStyle/>
          <a:p>
            <a:endParaRPr lang="en-MX"/>
          </a:p>
        </p:txBody>
      </p:sp>
      <p:sp>
        <p:nvSpPr>
          <p:cNvPr id="6" name="Slide Number Placeholder 5">
            <a:extLst>
              <a:ext uri="{FF2B5EF4-FFF2-40B4-BE49-F238E27FC236}">
                <a16:creationId xmlns:a16="http://schemas.microsoft.com/office/drawing/2014/main" id="{F75B91A0-D2A1-CF49-9224-E9AB153C43EE}"/>
              </a:ext>
            </a:extLst>
          </p:cNvPr>
          <p:cNvSpPr>
            <a:spLocks noGrp="1"/>
          </p:cNvSpPr>
          <p:nvPr>
            <p:ph type="sldNum" sz="quarter" idx="12"/>
          </p:nvPr>
        </p:nvSpPr>
        <p:spPr/>
        <p:txBody>
          <a:bodyPr/>
          <a:lstStyle/>
          <a:p>
            <a:fld id="{E2FA7F54-51B1-9540-A594-24F48FC8B81B}" type="slidenum">
              <a:rPr lang="en-MX" smtClean="0"/>
              <a:t>‹Nº›</a:t>
            </a:fld>
            <a:endParaRPr lang="en-MX"/>
          </a:p>
        </p:txBody>
      </p:sp>
    </p:spTree>
    <p:extLst>
      <p:ext uri="{BB962C8B-B14F-4D97-AF65-F5344CB8AC3E}">
        <p14:creationId xmlns:p14="http://schemas.microsoft.com/office/powerpoint/2010/main" val="347558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43DEF-A7FE-544F-BBCA-7FFC262F63CE}"/>
              </a:ext>
            </a:extLst>
          </p:cNvPr>
          <p:cNvSpPr>
            <a:spLocks noGrp="1"/>
          </p:cNvSpPr>
          <p:nvPr>
            <p:ph type="title"/>
          </p:nvPr>
        </p:nvSpPr>
        <p:spPr/>
        <p:txBody>
          <a:bodyPr/>
          <a:lstStyle/>
          <a:p>
            <a:r>
              <a:rPr lang="en-US"/>
              <a:t>Click to edit Master title style</a:t>
            </a:r>
            <a:endParaRPr lang="en-MX"/>
          </a:p>
        </p:txBody>
      </p:sp>
      <p:sp>
        <p:nvSpPr>
          <p:cNvPr id="3" name="Content Placeholder 2">
            <a:extLst>
              <a:ext uri="{FF2B5EF4-FFF2-40B4-BE49-F238E27FC236}">
                <a16:creationId xmlns:a16="http://schemas.microsoft.com/office/drawing/2014/main" id="{5B97E82C-AF92-3941-8DCA-58355F4DBC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X"/>
          </a:p>
        </p:txBody>
      </p:sp>
      <p:sp>
        <p:nvSpPr>
          <p:cNvPr id="4" name="Date Placeholder 3">
            <a:extLst>
              <a:ext uri="{FF2B5EF4-FFF2-40B4-BE49-F238E27FC236}">
                <a16:creationId xmlns:a16="http://schemas.microsoft.com/office/drawing/2014/main" id="{DC8BE1BD-3700-254C-84DC-C7CC7050DA6E}"/>
              </a:ext>
            </a:extLst>
          </p:cNvPr>
          <p:cNvSpPr>
            <a:spLocks noGrp="1"/>
          </p:cNvSpPr>
          <p:nvPr>
            <p:ph type="dt" sz="half" idx="10"/>
          </p:nvPr>
        </p:nvSpPr>
        <p:spPr/>
        <p:txBody>
          <a:bodyPr/>
          <a:lstStyle/>
          <a:p>
            <a:fld id="{480C642B-02D5-2E4A-A94F-D6FC2F5A3EE0}" type="datetimeFigureOut">
              <a:rPr lang="en-MX" smtClean="0"/>
              <a:t>04/26/2024</a:t>
            </a:fld>
            <a:endParaRPr lang="en-MX"/>
          </a:p>
        </p:txBody>
      </p:sp>
      <p:sp>
        <p:nvSpPr>
          <p:cNvPr id="5" name="Footer Placeholder 4">
            <a:extLst>
              <a:ext uri="{FF2B5EF4-FFF2-40B4-BE49-F238E27FC236}">
                <a16:creationId xmlns:a16="http://schemas.microsoft.com/office/drawing/2014/main" id="{40FFFA92-CA52-194E-AC13-0C44348B4C93}"/>
              </a:ext>
            </a:extLst>
          </p:cNvPr>
          <p:cNvSpPr>
            <a:spLocks noGrp="1"/>
          </p:cNvSpPr>
          <p:nvPr>
            <p:ph type="ftr" sz="quarter" idx="11"/>
          </p:nvPr>
        </p:nvSpPr>
        <p:spPr/>
        <p:txBody>
          <a:bodyPr/>
          <a:lstStyle/>
          <a:p>
            <a:endParaRPr lang="en-MX"/>
          </a:p>
        </p:txBody>
      </p:sp>
      <p:sp>
        <p:nvSpPr>
          <p:cNvPr id="6" name="Slide Number Placeholder 5">
            <a:extLst>
              <a:ext uri="{FF2B5EF4-FFF2-40B4-BE49-F238E27FC236}">
                <a16:creationId xmlns:a16="http://schemas.microsoft.com/office/drawing/2014/main" id="{FE3AD60C-DB73-C548-9677-5EFA3EE02159}"/>
              </a:ext>
            </a:extLst>
          </p:cNvPr>
          <p:cNvSpPr>
            <a:spLocks noGrp="1"/>
          </p:cNvSpPr>
          <p:nvPr>
            <p:ph type="sldNum" sz="quarter" idx="12"/>
          </p:nvPr>
        </p:nvSpPr>
        <p:spPr/>
        <p:txBody>
          <a:bodyPr/>
          <a:lstStyle/>
          <a:p>
            <a:fld id="{E2FA7F54-51B1-9540-A594-24F48FC8B81B}" type="slidenum">
              <a:rPr lang="en-MX" smtClean="0"/>
              <a:t>‹Nº›</a:t>
            </a:fld>
            <a:endParaRPr lang="en-MX"/>
          </a:p>
        </p:txBody>
      </p:sp>
    </p:spTree>
    <p:extLst>
      <p:ext uri="{BB962C8B-B14F-4D97-AF65-F5344CB8AC3E}">
        <p14:creationId xmlns:p14="http://schemas.microsoft.com/office/powerpoint/2010/main" val="3418635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D7CBF-7FF6-F040-A833-865424EC908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X"/>
          </a:p>
        </p:txBody>
      </p:sp>
      <p:sp>
        <p:nvSpPr>
          <p:cNvPr id="3" name="Text Placeholder 2">
            <a:extLst>
              <a:ext uri="{FF2B5EF4-FFF2-40B4-BE49-F238E27FC236}">
                <a16:creationId xmlns:a16="http://schemas.microsoft.com/office/drawing/2014/main" id="{BA8BAE2A-0C75-A942-A43E-59CCEA5857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A129BE-B4E7-6A49-918E-AC24D413C07A}"/>
              </a:ext>
            </a:extLst>
          </p:cNvPr>
          <p:cNvSpPr>
            <a:spLocks noGrp="1"/>
          </p:cNvSpPr>
          <p:nvPr>
            <p:ph type="dt" sz="half" idx="10"/>
          </p:nvPr>
        </p:nvSpPr>
        <p:spPr/>
        <p:txBody>
          <a:bodyPr/>
          <a:lstStyle/>
          <a:p>
            <a:fld id="{480C642B-02D5-2E4A-A94F-D6FC2F5A3EE0}" type="datetimeFigureOut">
              <a:rPr lang="en-MX" smtClean="0"/>
              <a:t>04/26/2024</a:t>
            </a:fld>
            <a:endParaRPr lang="en-MX"/>
          </a:p>
        </p:txBody>
      </p:sp>
      <p:sp>
        <p:nvSpPr>
          <p:cNvPr id="5" name="Footer Placeholder 4">
            <a:extLst>
              <a:ext uri="{FF2B5EF4-FFF2-40B4-BE49-F238E27FC236}">
                <a16:creationId xmlns:a16="http://schemas.microsoft.com/office/drawing/2014/main" id="{2E3A43D3-158F-DC47-B5D4-7C5BCAF43A0A}"/>
              </a:ext>
            </a:extLst>
          </p:cNvPr>
          <p:cNvSpPr>
            <a:spLocks noGrp="1"/>
          </p:cNvSpPr>
          <p:nvPr>
            <p:ph type="ftr" sz="quarter" idx="11"/>
          </p:nvPr>
        </p:nvSpPr>
        <p:spPr/>
        <p:txBody>
          <a:bodyPr/>
          <a:lstStyle/>
          <a:p>
            <a:endParaRPr lang="en-MX"/>
          </a:p>
        </p:txBody>
      </p:sp>
      <p:sp>
        <p:nvSpPr>
          <p:cNvPr id="6" name="Slide Number Placeholder 5">
            <a:extLst>
              <a:ext uri="{FF2B5EF4-FFF2-40B4-BE49-F238E27FC236}">
                <a16:creationId xmlns:a16="http://schemas.microsoft.com/office/drawing/2014/main" id="{8385D62D-8416-0646-8605-03C704ED6118}"/>
              </a:ext>
            </a:extLst>
          </p:cNvPr>
          <p:cNvSpPr>
            <a:spLocks noGrp="1"/>
          </p:cNvSpPr>
          <p:nvPr>
            <p:ph type="sldNum" sz="quarter" idx="12"/>
          </p:nvPr>
        </p:nvSpPr>
        <p:spPr/>
        <p:txBody>
          <a:bodyPr/>
          <a:lstStyle/>
          <a:p>
            <a:fld id="{E2FA7F54-51B1-9540-A594-24F48FC8B81B}" type="slidenum">
              <a:rPr lang="en-MX" smtClean="0"/>
              <a:t>‹Nº›</a:t>
            </a:fld>
            <a:endParaRPr lang="en-MX"/>
          </a:p>
        </p:txBody>
      </p:sp>
    </p:spTree>
    <p:extLst>
      <p:ext uri="{BB962C8B-B14F-4D97-AF65-F5344CB8AC3E}">
        <p14:creationId xmlns:p14="http://schemas.microsoft.com/office/powerpoint/2010/main" val="2982452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BE70B-25A8-EE44-B04A-92607B66C0DE}"/>
              </a:ext>
            </a:extLst>
          </p:cNvPr>
          <p:cNvSpPr>
            <a:spLocks noGrp="1"/>
          </p:cNvSpPr>
          <p:nvPr>
            <p:ph type="title"/>
          </p:nvPr>
        </p:nvSpPr>
        <p:spPr/>
        <p:txBody>
          <a:bodyPr/>
          <a:lstStyle/>
          <a:p>
            <a:r>
              <a:rPr lang="en-US"/>
              <a:t>Click to edit Master title style</a:t>
            </a:r>
            <a:endParaRPr lang="en-MX"/>
          </a:p>
        </p:txBody>
      </p:sp>
      <p:sp>
        <p:nvSpPr>
          <p:cNvPr id="3" name="Content Placeholder 2">
            <a:extLst>
              <a:ext uri="{FF2B5EF4-FFF2-40B4-BE49-F238E27FC236}">
                <a16:creationId xmlns:a16="http://schemas.microsoft.com/office/drawing/2014/main" id="{0EBC6905-4F0F-8342-8723-5B0ED2A692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X"/>
          </a:p>
        </p:txBody>
      </p:sp>
      <p:sp>
        <p:nvSpPr>
          <p:cNvPr id="4" name="Content Placeholder 3">
            <a:extLst>
              <a:ext uri="{FF2B5EF4-FFF2-40B4-BE49-F238E27FC236}">
                <a16:creationId xmlns:a16="http://schemas.microsoft.com/office/drawing/2014/main" id="{4BD56267-C4B4-F54D-96CA-3CCCD556F2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X"/>
          </a:p>
        </p:txBody>
      </p:sp>
      <p:sp>
        <p:nvSpPr>
          <p:cNvPr id="5" name="Date Placeholder 4">
            <a:extLst>
              <a:ext uri="{FF2B5EF4-FFF2-40B4-BE49-F238E27FC236}">
                <a16:creationId xmlns:a16="http://schemas.microsoft.com/office/drawing/2014/main" id="{C27F7FD4-FEF1-1A43-B1D7-F87E1679E633}"/>
              </a:ext>
            </a:extLst>
          </p:cNvPr>
          <p:cNvSpPr>
            <a:spLocks noGrp="1"/>
          </p:cNvSpPr>
          <p:nvPr>
            <p:ph type="dt" sz="half" idx="10"/>
          </p:nvPr>
        </p:nvSpPr>
        <p:spPr/>
        <p:txBody>
          <a:bodyPr/>
          <a:lstStyle/>
          <a:p>
            <a:fld id="{480C642B-02D5-2E4A-A94F-D6FC2F5A3EE0}" type="datetimeFigureOut">
              <a:rPr lang="en-MX" smtClean="0"/>
              <a:t>04/26/2024</a:t>
            </a:fld>
            <a:endParaRPr lang="en-MX"/>
          </a:p>
        </p:txBody>
      </p:sp>
      <p:sp>
        <p:nvSpPr>
          <p:cNvPr id="6" name="Footer Placeholder 5">
            <a:extLst>
              <a:ext uri="{FF2B5EF4-FFF2-40B4-BE49-F238E27FC236}">
                <a16:creationId xmlns:a16="http://schemas.microsoft.com/office/drawing/2014/main" id="{73B6A8D4-454D-624B-8845-04F7B3A74976}"/>
              </a:ext>
            </a:extLst>
          </p:cNvPr>
          <p:cNvSpPr>
            <a:spLocks noGrp="1"/>
          </p:cNvSpPr>
          <p:nvPr>
            <p:ph type="ftr" sz="quarter" idx="11"/>
          </p:nvPr>
        </p:nvSpPr>
        <p:spPr/>
        <p:txBody>
          <a:bodyPr/>
          <a:lstStyle/>
          <a:p>
            <a:endParaRPr lang="en-MX"/>
          </a:p>
        </p:txBody>
      </p:sp>
      <p:sp>
        <p:nvSpPr>
          <p:cNvPr id="7" name="Slide Number Placeholder 6">
            <a:extLst>
              <a:ext uri="{FF2B5EF4-FFF2-40B4-BE49-F238E27FC236}">
                <a16:creationId xmlns:a16="http://schemas.microsoft.com/office/drawing/2014/main" id="{8438D826-F760-BE43-AA52-FFD13D515E58}"/>
              </a:ext>
            </a:extLst>
          </p:cNvPr>
          <p:cNvSpPr>
            <a:spLocks noGrp="1"/>
          </p:cNvSpPr>
          <p:nvPr>
            <p:ph type="sldNum" sz="quarter" idx="12"/>
          </p:nvPr>
        </p:nvSpPr>
        <p:spPr/>
        <p:txBody>
          <a:bodyPr/>
          <a:lstStyle/>
          <a:p>
            <a:fld id="{E2FA7F54-51B1-9540-A594-24F48FC8B81B}" type="slidenum">
              <a:rPr lang="en-MX" smtClean="0"/>
              <a:t>‹Nº›</a:t>
            </a:fld>
            <a:endParaRPr lang="en-MX"/>
          </a:p>
        </p:txBody>
      </p:sp>
    </p:spTree>
    <p:extLst>
      <p:ext uri="{BB962C8B-B14F-4D97-AF65-F5344CB8AC3E}">
        <p14:creationId xmlns:p14="http://schemas.microsoft.com/office/powerpoint/2010/main" val="3591313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EF00B-7336-A74D-8FED-A8664C0E996D}"/>
              </a:ext>
            </a:extLst>
          </p:cNvPr>
          <p:cNvSpPr>
            <a:spLocks noGrp="1"/>
          </p:cNvSpPr>
          <p:nvPr>
            <p:ph type="title"/>
          </p:nvPr>
        </p:nvSpPr>
        <p:spPr>
          <a:xfrm>
            <a:off x="839788" y="365125"/>
            <a:ext cx="10515600" cy="1325563"/>
          </a:xfrm>
        </p:spPr>
        <p:txBody>
          <a:bodyPr/>
          <a:lstStyle/>
          <a:p>
            <a:r>
              <a:rPr lang="en-US"/>
              <a:t>Click to edit Master title style</a:t>
            </a:r>
            <a:endParaRPr lang="en-MX"/>
          </a:p>
        </p:txBody>
      </p:sp>
      <p:sp>
        <p:nvSpPr>
          <p:cNvPr id="3" name="Text Placeholder 2">
            <a:extLst>
              <a:ext uri="{FF2B5EF4-FFF2-40B4-BE49-F238E27FC236}">
                <a16:creationId xmlns:a16="http://schemas.microsoft.com/office/drawing/2014/main" id="{364F2DC0-5FF1-BB49-B567-95750EEEA0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82D8E0-2403-8E42-840E-3F2176FF70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X"/>
          </a:p>
        </p:txBody>
      </p:sp>
      <p:sp>
        <p:nvSpPr>
          <p:cNvPr id="5" name="Text Placeholder 4">
            <a:extLst>
              <a:ext uri="{FF2B5EF4-FFF2-40B4-BE49-F238E27FC236}">
                <a16:creationId xmlns:a16="http://schemas.microsoft.com/office/drawing/2014/main" id="{C947DAD6-238F-AB4B-9EF3-EB22746E44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9AB3F6-BC1E-E142-841C-3924A16A29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X"/>
          </a:p>
        </p:txBody>
      </p:sp>
      <p:sp>
        <p:nvSpPr>
          <p:cNvPr id="7" name="Date Placeholder 6">
            <a:extLst>
              <a:ext uri="{FF2B5EF4-FFF2-40B4-BE49-F238E27FC236}">
                <a16:creationId xmlns:a16="http://schemas.microsoft.com/office/drawing/2014/main" id="{A7EA6543-A123-7A4C-BCBE-CB4DC8B1368F}"/>
              </a:ext>
            </a:extLst>
          </p:cNvPr>
          <p:cNvSpPr>
            <a:spLocks noGrp="1"/>
          </p:cNvSpPr>
          <p:nvPr>
            <p:ph type="dt" sz="half" idx="10"/>
          </p:nvPr>
        </p:nvSpPr>
        <p:spPr/>
        <p:txBody>
          <a:bodyPr/>
          <a:lstStyle/>
          <a:p>
            <a:fld id="{480C642B-02D5-2E4A-A94F-D6FC2F5A3EE0}" type="datetimeFigureOut">
              <a:rPr lang="en-MX" smtClean="0"/>
              <a:t>04/26/2024</a:t>
            </a:fld>
            <a:endParaRPr lang="en-MX"/>
          </a:p>
        </p:txBody>
      </p:sp>
      <p:sp>
        <p:nvSpPr>
          <p:cNvPr id="8" name="Footer Placeholder 7">
            <a:extLst>
              <a:ext uri="{FF2B5EF4-FFF2-40B4-BE49-F238E27FC236}">
                <a16:creationId xmlns:a16="http://schemas.microsoft.com/office/drawing/2014/main" id="{6444420A-3AA0-0249-8999-5DEF65E43BB6}"/>
              </a:ext>
            </a:extLst>
          </p:cNvPr>
          <p:cNvSpPr>
            <a:spLocks noGrp="1"/>
          </p:cNvSpPr>
          <p:nvPr>
            <p:ph type="ftr" sz="quarter" idx="11"/>
          </p:nvPr>
        </p:nvSpPr>
        <p:spPr/>
        <p:txBody>
          <a:bodyPr/>
          <a:lstStyle/>
          <a:p>
            <a:endParaRPr lang="en-MX"/>
          </a:p>
        </p:txBody>
      </p:sp>
      <p:sp>
        <p:nvSpPr>
          <p:cNvPr id="9" name="Slide Number Placeholder 8">
            <a:extLst>
              <a:ext uri="{FF2B5EF4-FFF2-40B4-BE49-F238E27FC236}">
                <a16:creationId xmlns:a16="http://schemas.microsoft.com/office/drawing/2014/main" id="{3FB3F200-C383-0240-BB65-7AAACAEA5E4C}"/>
              </a:ext>
            </a:extLst>
          </p:cNvPr>
          <p:cNvSpPr>
            <a:spLocks noGrp="1"/>
          </p:cNvSpPr>
          <p:nvPr>
            <p:ph type="sldNum" sz="quarter" idx="12"/>
          </p:nvPr>
        </p:nvSpPr>
        <p:spPr/>
        <p:txBody>
          <a:bodyPr/>
          <a:lstStyle/>
          <a:p>
            <a:fld id="{E2FA7F54-51B1-9540-A594-24F48FC8B81B}" type="slidenum">
              <a:rPr lang="en-MX" smtClean="0"/>
              <a:t>‹Nº›</a:t>
            </a:fld>
            <a:endParaRPr lang="en-MX"/>
          </a:p>
        </p:txBody>
      </p:sp>
    </p:spTree>
    <p:extLst>
      <p:ext uri="{BB962C8B-B14F-4D97-AF65-F5344CB8AC3E}">
        <p14:creationId xmlns:p14="http://schemas.microsoft.com/office/powerpoint/2010/main" val="2182146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C3F17-B448-764A-95E9-CCDBD568D738}"/>
              </a:ext>
            </a:extLst>
          </p:cNvPr>
          <p:cNvSpPr>
            <a:spLocks noGrp="1"/>
          </p:cNvSpPr>
          <p:nvPr>
            <p:ph type="title"/>
          </p:nvPr>
        </p:nvSpPr>
        <p:spPr/>
        <p:txBody>
          <a:bodyPr/>
          <a:lstStyle/>
          <a:p>
            <a:r>
              <a:rPr lang="en-US"/>
              <a:t>Click to edit Master title style</a:t>
            </a:r>
            <a:endParaRPr lang="en-MX"/>
          </a:p>
        </p:txBody>
      </p:sp>
      <p:sp>
        <p:nvSpPr>
          <p:cNvPr id="3" name="Date Placeholder 2">
            <a:extLst>
              <a:ext uri="{FF2B5EF4-FFF2-40B4-BE49-F238E27FC236}">
                <a16:creationId xmlns:a16="http://schemas.microsoft.com/office/drawing/2014/main" id="{50662D3A-E5CD-404E-91C2-E96C96CC3362}"/>
              </a:ext>
            </a:extLst>
          </p:cNvPr>
          <p:cNvSpPr>
            <a:spLocks noGrp="1"/>
          </p:cNvSpPr>
          <p:nvPr>
            <p:ph type="dt" sz="half" idx="10"/>
          </p:nvPr>
        </p:nvSpPr>
        <p:spPr/>
        <p:txBody>
          <a:bodyPr/>
          <a:lstStyle/>
          <a:p>
            <a:fld id="{480C642B-02D5-2E4A-A94F-D6FC2F5A3EE0}" type="datetimeFigureOut">
              <a:rPr lang="en-MX" smtClean="0"/>
              <a:t>04/26/2024</a:t>
            </a:fld>
            <a:endParaRPr lang="en-MX"/>
          </a:p>
        </p:txBody>
      </p:sp>
      <p:sp>
        <p:nvSpPr>
          <p:cNvPr id="4" name="Footer Placeholder 3">
            <a:extLst>
              <a:ext uri="{FF2B5EF4-FFF2-40B4-BE49-F238E27FC236}">
                <a16:creationId xmlns:a16="http://schemas.microsoft.com/office/drawing/2014/main" id="{407501D6-B91D-7549-B0AF-9CA6DE26FF97}"/>
              </a:ext>
            </a:extLst>
          </p:cNvPr>
          <p:cNvSpPr>
            <a:spLocks noGrp="1"/>
          </p:cNvSpPr>
          <p:nvPr>
            <p:ph type="ftr" sz="quarter" idx="11"/>
          </p:nvPr>
        </p:nvSpPr>
        <p:spPr/>
        <p:txBody>
          <a:bodyPr/>
          <a:lstStyle/>
          <a:p>
            <a:endParaRPr lang="en-MX"/>
          </a:p>
        </p:txBody>
      </p:sp>
      <p:sp>
        <p:nvSpPr>
          <p:cNvPr id="5" name="Slide Number Placeholder 4">
            <a:extLst>
              <a:ext uri="{FF2B5EF4-FFF2-40B4-BE49-F238E27FC236}">
                <a16:creationId xmlns:a16="http://schemas.microsoft.com/office/drawing/2014/main" id="{8EC04ACA-1A01-B243-AC83-0B8E6DDC2921}"/>
              </a:ext>
            </a:extLst>
          </p:cNvPr>
          <p:cNvSpPr>
            <a:spLocks noGrp="1"/>
          </p:cNvSpPr>
          <p:nvPr>
            <p:ph type="sldNum" sz="quarter" idx="12"/>
          </p:nvPr>
        </p:nvSpPr>
        <p:spPr/>
        <p:txBody>
          <a:bodyPr/>
          <a:lstStyle/>
          <a:p>
            <a:fld id="{E2FA7F54-51B1-9540-A594-24F48FC8B81B}" type="slidenum">
              <a:rPr lang="en-MX" smtClean="0"/>
              <a:t>‹Nº›</a:t>
            </a:fld>
            <a:endParaRPr lang="en-MX"/>
          </a:p>
        </p:txBody>
      </p:sp>
    </p:spTree>
    <p:extLst>
      <p:ext uri="{BB962C8B-B14F-4D97-AF65-F5344CB8AC3E}">
        <p14:creationId xmlns:p14="http://schemas.microsoft.com/office/powerpoint/2010/main" val="1438572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A5F373-F6DA-114B-ACED-F154C4E10A6E}"/>
              </a:ext>
            </a:extLst>
          </p:cNvPr>
          <p:cNvSpPr>
            <a:spLocks noGrp="1"/>
          </p:cNvSpPr>
          <p:nvPr>
            <p:ph type="dt" sz="half" idx="10"/>
          </p:nvPr>
        </p:nvSpPr>
        <p:spPr/>
        <p:txBody>
          <a:bodyPr/>
          <a:lstStyle/>
          <a:p>
            <a:fld id="{480C642B-02D5-2E4A-A94F-D6FC2F5A3EE0}" type="datetimeFigureOut">
              <a:rPr lang="en-MX" smtClean="0"/>
              <a:t>04/26/2024</a:t>
            </a:fld>
            <a:endParaRPr lang="en-MX"/>
          </a:p>
        </p:txBody>
      </p:sp>
      <p:sp>
        <p:nvSpPr>
          <p:cNvPr id="3" name="Footer Placeholder 2">
            <a:extLst>
              <a:ext uri="{FF2B5EF4-FFF2-40B4-BE49-F238E27FC236}">
                <a16:creationId xmlns:a16="http://schemas.microsoft.com/office/drawing/2014/main" id="{A04F21EF-5A27-8849-B788-20E34DF32784}"/>
              </a:ext>
            </a:extLst>
          </p:cNvPr>
          <p:cNvSpPr>
            <a:spLocks noGrp="1"/>
          </p:cNvSpPr>
          <p:nvPr>
            <p:ph type="ftr" sz="quarter" idx="11"/>
          </p:nvPr>
        </p:nvSpPr>
        <p:spPr/>
        <p:txBody>
          <a:bodyPr/>
          <a:lstStyle/>
          <a:p>
            <a:endParaRPr lang="en-MX"/>
          </a:p>
        </p:txBody>
      </p:sp>
      <p:sp>
        <p:nvSpPr>
          <p:cNvPr id="4" name="Slide Number Placeholder 3">
            <a:extLst>
              <a:ext uri="{FF2B5EF4-FFF2-40B4-BE49-F238E27FC236}">
                <a16:creationId xmlns:a16="http://schemas.microsoft.com/office/drawing/2014/main" id="{F6A2250E-F4A0-9D4A-AACF-C76A16D0CD82}"/>
              </a:ext>
            </a:extLst>
          </p:cNvPr>
          <p:cNvSpPr>
            <a:spLocks noGrp="1"/>
          </p:cNvSpPr>
          <p:nvPr>
            <p:ph type="sldNum" sz="quarter" idx="12"/>
          </p:nvPr>
        </p:nvSpPr>
        <p:spPr/>
        <p:txBody>
          <a:bodyPr/>
          <a:lstStyle/>
          <a:p>
            <a:fld id="{E2FA7F54-51B1-9540-A594-24F48FC8B81B}" type="slidenum">
              <a:rPr lang="en-MX" smtClean="0"/>
              <a:t>‹Nº›</a:t>
            </a:fld>
            <a:endParaRPr lang="en-MX"/>
          </a:p>
        </p:txBody>
      </p:sp>
    </p:spTree>
    <p:extLst>
      <p:ext uri="{BB962C8B-B14F-4D97-AF65-F5344CB8AC3E}">
        <p14:creationId xmlns:p14="http://schemas.microsoft.com/office/powerpoint/2010/main" val="10632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25FBB-1EA2-4B4F-B0D8-0D35B24F43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X"/>
          </a:p>
        </p:txBody>
      </p:sp>
      <p:sp>
        <p:nvSpPr>
          <p:cNvPr id="3" name="Content Placeholder 2">
            <a:extLst>
              <a:ext uri="{FF2B5EF4-FFF2-40B4-BE49-F238E27FC236}">
                <a16:creationId xmlns:a16="http://schemas.microsoft.com/office/drawing/2014/main" id="{795BE276-8E87-A841-B8EB-47FA2A25CA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X"/>
          </a:p>
        </p:txBody>
      </p:sp>
      <p:sp>
        <p:nvSpPr>
          <p:cNvPr id="4" name="Text Placeholder 3">
            <a:extLst>
              <a:ext uri="{FF2B5EF4-FFF2-40B4-BE49-F238E27FC236}">
                <a16:creationId xmlns:a16="http://schemas.microsoft.com/office/drawing/2014/main" id="{3707773D-6DE5-7248-B673-CE0497B81D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FC1D69-C810-7249-99A4-C31F513BFB7B}"/>
              </a:ext>
            </a:extLst>
          </p:cNvPr>
          <p:cNvSpPr>
            <a:spLocks noGrp="1"/>
          </p:cNvSpPr>
          <p:nvPr>
            <p:ph type="dt" sz="half" idx="10"/>
          </p:nvPr>
        </p:nvSpPr>
        <p:spPr/>
        <p:txBody>
          <a:bodyPr/>
          <a:lstStyle/>
          <a:p>
            <a:fld id="{480C642B-02D5-2E4A-A94F-D6FC2F5A3EE0}" type="datetimeFigureOut">
              <a:rPr lang="en-MX" smtClean="0"/>
              <a:t>04/26/2024</a:t>
            </a:fld>
            <a:endParaRPr lang="en-MX"/>
          </a:p>
        </p:txBody>
      </p:sp>
      <p:sp>
        <p:nvSpPr>
          <p:cNvPr id="6" name="Footer Placeholder 5">
            <a:extLst>
              <a:ext uri="{FF2B5EF4-FFF2-40B4-BE49-F238E27FC236}">
                <a16:creationId xmlns:a16="http://schemas.microsoft.com/office/drawing/2014/main" id="{EAF2041A-B65B-8446-8E7A-26971674798D}"/>
              </a:ext>
            </a:extLst>
          </p:cNvPr>
          <p:cNvSpPr>
            <a:spLocks noGrp="1"/>
          </p:cNvSpPr>
          <p:nvPr>
            <p:ph type="ftr" sz="quarter" idx="11"/>
          </p:nvPr>
        </p:nvSpPr>
        <p:spPr/>
        <p:txBody>
          <a:bodyPr/>
          <a:lstStyle/>
          <a:p>
            <a:endParaRPr lang="en-MX"/>
          </a:p>
        </p:txBody>
      </p:sp>
      <p:sp>
        <p:nvSpPr>
          <p:cNvPr id="7" name="Slide Number Placeholder 6">
            <a:extLst>
              <a:ext uri="{FF2B5EF4-FFF2-40B4-BE49-F238E27FC236}">
                <a16:creationId xmlns:a16="http://schemas.microsoft.com/office/drawing/2014/main" id="{07D19170-D3D8-A945-BA03-CBB067D47906}"/>
              </a:ext>
            </a:extLst>
          </p:cNvPr>
          <p:cNvSpPr>
            <a:spLocks noGrp="1"/>
          </p:cNvSpPr>
          <p:nvPr>
            <p:ph type="sldNum" sz="quarter" idx="12"/>
          </p:nvPr>
        </p:nvSpPr>
        <p:spPr/>
        <p:txBody>
          <a:bodyPr/>
          <a:lstStyle/>
          <a:p>
            <a:fld id="{E2FA7F54-51B1-9540-A594-24F48FC8B81B}" type="slidenum">
              <a:rPr lang="en-MX" smtClean="0"/>
              <a:t>‹Nº›</a:t>
            </a:fld>
            <a:endParaRPr lang="en-MX"/>
          </a:p>
        </p:txBody>
      </p:sp>
    </p:spTree>
    <p:extLst>
      <p:ext uri="{BB962C8B-B14F-4D97-AF65-F5344CB8AC3E}">
        <p14:creationId xmlns:p14="http://schemas.microsoft.com/office/powerpoint/2010/main" val="3248691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5A750-4954-F546-8DD7-010E0FE93C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X"/>
          </a:p>
        </p:txBody>
      </p:sp>
      <p:sp>
        <p:nvSpPr>
          <p:cNvPr id="3" name="Picture Placeholder 2">
            <a:extLst>
              <a:ext uri="{FF2B5EF4-FFF2-40B4-BE49-F238E27FC236}">
                <a16:creationId xmlns:a16="http://schemas.microsoft.com/office/drawing/2014/main" id="{D8F50446-1BC8-BD4A-BC2B-FF87C152B2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X"/>
          </a:p>
        </p:txBody>
      </p:sp>
      <p:sp>
        <p:nvSpPr>
          <p:cNvPr id="4" name="Text Placeholder 3">
            <a:extLst>
              <a:ext uri="{FF2B5EF4-FFF2-40B4-BE49-F238E27FC236}">
                <a16:creationId xmlns:a16="http://schemas.microsoft.com/office/drawing/2014/main" id="{54A5F40B-6D74-5947-A55B-931DAD11BE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D9EC48-E4D8-5145-AD0D-B09C30AA0EE4}"/>
              </a:ext>
            </a:extLst>
          </p:cNvPr>
          <p:cNvSpPr>
            <a:spLocks noGrp="1"/>
          </p:cNvSpPr>
          <p:nvPr>
            <p:ph type="dt" sz="half" idx="10"/>
          </p:nvPr>
        </p:nvSpPr>
        <p:spPr/>
        <p:txBody>
          <a:bodyPr/>
          <a:lstStyle/>
          <a:p>
            <a:fld id="{480C642B-02D5-2E4A-A94F-D6FC2F5A3EE0}" type="datetimeFigureOut">
              <a:rPr lang="en-MX" smtClean="0"/>
              <a:t>04/26/2024</a:t>
            </a:fld>
            <a:endParaRPr lang="en-MX"/>
          </a:p>
        </p:txBody>
      </p:sp>
      <p:sp>
        <p:nvSpPr>
          <p:cNvPr id="6" name="Footer Placeholder 5">
            <a:extLst>
              <a:ext uri="{FF2B5EF4-FFF2-40B4-BE49-F238E27FC236}">
                <a16:creationId xmlns:a16="http://schemas.microsoft.com/office/drawing/2014/main" id="{4FF03E1C-C2E2-344B-8B35-1EF07BE313DF}"/>
              </a:ext>
            </a:extLst>
          </p:cNvPr>
          <p:cNvSpPr>
            <a:spLocks noGrp="1"/>
          </p:cNvSpPr>
          <p:nvPr>
            <p:ph type="ftr" sz="quarter" idx="11"/>
          </p:nvPr>
        </p:nvSpPr>
        <p:spPr/>
        <p:txBody>
          <a:bodyPr/>
          <a:lstStyle/>
          <a:p>
            <a:endParaRPr lang="en-MX"/>
          </a:p>
        </p:txBody>
      </p:sp>
      <p:sp>
        <p:nvSpPr>
          <p:cNvPr id="7" name="Slide Number Placeholder 6">
            <a:extLst>
              <a:ext uri="{FF2B5EF4-FFF2-40B4-BE49-F238E27FC236}">
                <a16:creationId xmlns:a16="http://schemas.microsoft.com/office/drawing/2014/main" id="{4CD76C5A-6584-9D40-A2D5-23FF2CE1EE5C}"/>
              </a:ext>
            </a:extLst>
          </p:cNvPr>
          <p:cNvSpPr>
            <a:spLocks noGrp="1"/>
          </p:cNvSpPr>
          <p:nvPr>
            <p:ph type="sldNum" sz="quarter" idx="12"/>
          </p:nvPr>
        </p:nvSpPr>
        <p:spPr/>
        <p:txBody>
          <a:bodyPr/>
          <a:lstStyle/>
          <a:p>
            <a:fld id="{E2FA7F54-51B1-9540-A594-24F48FC8B81B}" type="slidenum">
              <a:rPr lang="en-MX" smtClean="0"/>
              <a:t>‹Nº›</a:t>
            </a:fld>
            <a:endParaRPr lang="en-MX"/>
          </a:p>
        </p:txBody>
      </p:sp>
    </p:spTree>
    <p:extLst>
      <p:ext uri="{BB962C8B-B14F-4D97-AF65-F5344CB8AC3E}">
        <p14:creationId xmlns:p14="http://schemas.microsoft.com/office/powerpoint/2010/main" val="2757748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4B91A6-0B71-5B43-B8EB-226F1F29BD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X"/>
          </a:p>
        </p:txBody>
      </p:sp>
      <p:sp>
        <p:nvSpPr>
          <p:cNvPr id="3" name="Text Placeholder 2">
            <a:extLst>
              <a:ext uri="{FF2B5EF4-FFF2-40B4-BE49-F238E27FC236}">
                <a16:creationId xmlns:a16="http://schemas.microsoft.com/office/drawing/2014/main" id="{6B12A122-117F-0D47-B998-9540AAEFED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X"/>
          </a:p>
        </p:txBody>
      </p:sp>
      <p:sp>
        <p:nvSpPr>
          <p:cNvPr id="4" name="Date Placeholder 3">
            <a:extLst>
              <a:ext uri="{FF2B5EF4-FFF2-40B4-BE49-F238E27FC236}">
                <a16:creationId xmlns:a16="http://schemas.microsoft.com/office/drawing/2014/main" id="{5F2A856D-B7DD-984D-8A66-F588C8CA4C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0C642B-02D5-2E4A-A94F-D6FC2F5A3EE0}" type="datetimeFigureOut">
              <a:rPr lang="en-MX" smtClean="0"/>
              <a:t>04/26/2024</a:t>
            </a:fld>
            <a:endParaRPr lang="en-MX"/>
          </a:p>
        </p:txBody>
      </p:sp>
      <p:sp>
        <p:nvSpPr>
          <p:cNvPr id="5" name="Footer Placeholder 4">
            <a:extLst>
              <a:ext uri="{FF2B5EF4-FFF2-40B4-BE49-F238E27FC236}">
                <a16:creationId xmlns:a16="http://schemas.microsoft.com/office/drawing/2014/main" id="{F85FAF64-09B3-F140-BB2A-07DEB94411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X"/>
          </a:p>
        </p:txBody>
      </p:sp>
      <p:sp>
        <p:nvSpPr>
          <p:cNvPr id="6" name="Slide Number Placeholder 5">
            <a:extLst>
              <a:ext uri="{FF2B5EF4-FFF2-40B4-BE49-F238E27FC236}">
                <a16:creationId xmlns:a16="http://schemas.microsoft.com/office/drawing/2014/main" id="{D58CC7EF-F5DD-FB4A-B3BE-D263F2C6F9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FA7F54-51B1-9540-A594-24F48FC8B81B}" type="slidenum">
              <a:rPr lang="en-MX" smtClean="0"/>
              <a:t>‹Nº›</a:t>
            </a:fld>
            <a:endParaRPr lang="en-MX"/>
          </a:p>
        </p:txBody>
      </p:sp>
    </p:spTree>
    <p:extLst>
      <p:ext uri="{BB962C8B-B14F-4D97-AF65-F5344CB8AC3E}">
        <p14:creationId xmlns:p14="http://schemas.microsoft.com/office/powerpoint/2010/main" val="594769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74EEE38-AEA5-9D43-ABDC-9473E6857817}"/>
              </a:ext>
            </a:extLst>
          </p:cNvPr>
          <p:cNvPicPr>
            <a:picLocks noChangeAspect="1"/>
          </p:cNvPicPr>
          <p:nvPr/>
        </p:nvPicPr>
        <p:blipFill>
          <a:blip r:embed="rId2"/>
          <a:stretch>
            <a:fillRect/>
          </a:stretch>
        </p:blipFill>
        <p:spPr>
          <a:xfrm>
            <a:off x="2086232" y="2868812"/>
            <a:ext cx="8019535" cy="1120376"/>
          </a:xfrm>
          <a:prstGeom prst="rect">
            <a:avLst/>
          </a:prstGeom>
        </p:spPr>
      </p:pic>
    </p:spTree>
    <p:extLst>
      <p:ext uri="{BB962C8B-B14F-4D97-AF65-F5344CB8AC3E}">
        <p14:creationId xmlns:p14="http://schemas.microsoft.com/office/powerpoint/2010/main" val="86431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4B68D21-02A0-DD44-9C7A-4F8B5200E1DD}"/>
              </a:ext>
            </a:extLst>
          </p:cNvPr>
          <p:cNvSpPr txBox="1"/>
          <p:nvPr/>
        </p:nvSpPr>
        <p:spPr>
          <a:xfrm>
            <a:off x="1088364" y="692277"/>
            <a:ext cx="7028114" cy="658835"/>
          </a:xfrm>
          <a:prstGeom prst="rect">
            <a:avLst/>
          </a:prstGeom>
          <a:noFill/>
        </p:spPr>
        <p:txBody>
          <a:bodyPr wrap="square" rtlCol="0">
            <a:spAutoFit/>
          </a:bodyPr>
          <a:lstStyle/>
          <a:p>
            <a:pPr algn="ctr">
              <a:lnSpc>
                <a:spcPct val="150000"/>
              </a:lnSpc>
              <a:spcBef>
                <a:spcPts val="600"/>
              </a:spcBef>
              <a:spcAft>
                <a:spcPts val="600"/>
              </a:spcAft>
            </a:pPr>
            <a:r>
              <a:rPr lang="es-ES_tradnl" sz="2800" b="1" dirty="0">
                <a:effectLst/>
                <a:latin typeface="Arial" panose="020B0604020202020204" pitchFamily="34" charset="0"/>
                <a:ea typeface="Aptos" panose="020B0004020202020204" pitchFamily="34" charset="0"/>
                <a:cs typeface="Times New Roman" panose="02020603050405020304" pitchFamily="18" charset="0"/>
              </a:rPr>
              <a:t>Malasia</a:t>
            </a:r>
            <a:endParaRPr lang="es-MX" sz="2800" dirty="0">
              <a:effectLst/>
              <a:latin typeface="Arial" panose="020B0604020202020204" pitchFamily="34" charset="0"/>
              <a:ea typeface="Aptos" panose="020B0004020202020204" pitchFamily="34" charset="0"/>
              <a:cs typeface="Times New Roman" panose="02020603050405020304" pitchFamily="18" charset="0"/>
            </a:endParaRPr>
          </a:p>
        </p:txBody>
      </p:sp>
      <p:sp>
        <p:nvSpPr>
          <p:cNvPr id="12" name="Freeform 11">
            <a:extLst>
              <a:ext uri="{FF2B5EF4-FFF2-40B4-BE49-F238E27FC236}">
                <a16:creationId xmlns:a16="http://schemas.microsoft.com/office/drawing/2014/main" id="{5C537D43-01C9-9E49-8AD5-880332715098}"/>
              </a:ext>
            </a:extLst>
          </p:cNvPr>
          <p:cNvSpPr/>
          <p:nvPr/>
        </p:nvSpPr>
        <p:spPr>
          <a:xfrm>
            <a:off x="1629918" y="3218116"/>
            <a:ext cx="3463480" cy="3049587"/>
          </a:xfrm>
          <a:custGeom>
            <a:avLst/>
            <a:gdLst>
              <a:gd name="connsiteX0" fmla="*/ 0 w 3463480"/>
              <a:gd name="connsiteY0" fmla="*/ 0 h 3049587"/>
              <a:gd name="connsiteX1" fmla="*/ 3463481 w 3463480"/>
              <a:gd name="connsiteY1" fmla="*/ 0 h 3049587"/>
              <a:gd name="connsiteX2" fmla="*/ 3463481 w 3463480"/>
              <a:gd name="connsiteY2" fmla="*/ 3049588 h 3049587"/>
              <a:gd name="connsiteX3" fmla="*/ 0 w 3463480"/>
              <a:gd name="connsiteY3" fmla="*/ 3049588 h 3049587"/>
            </a:gdLst>
            <a:ahLst/>
            <a:cxnLst>
              <a:cxn ang="0">
                <a:pos x="connsiteX0" y="connsiteY0"/>
              </a:cxn>
              <a:cxn ang="0">
                <a:pos x="connsiteX1" y="connsiteY1"/>
              </a:cxn>
              <a:cxn ang="0">
                <a:pos x="connsiteX2" y="connsiteY2"/>
              </a:cxn>
              <a:cxn ang="0">
                <a:pos x="connsiteX3" y="connsiteY3"/>
              </a:cxn>
            </a:cxnLst>
            <a:rect l="l" t="t" r="r" b="b"/>
            <a:pathLst>
              <a:path w="3463480" h="3049587">
                <a:moveTo>
                  <a:pt x="0" y="0"/>
                </a:moveTo>
                <a:lnTo>
                  <a:pt x="3463481" y="0"/>
                </a:lnTo>
                <a:lnTo>
                  <a:pt x="3463481" y="3049588"/>
                </a:lnTo>
                <a:lnTo>
                  <a:pt x="0" y="3049588"/>
                </a:lnTo>
                <a:close/>
              </a:path>
            </a:pathLst>
          </a:custGeom>
          <a:noFill/>
          <a:ln w="6350" cap="flat">
            <a:noFill/>
            <a:prstDash val="solid"/>
            <a:miter/>
          </a:ln>
        </p:spPr>
        <p:txBody>
          <a:bodyPr rtlCol="0" anchor="ctr"/>
          <a:lstStyle/>
          <a:p>
            <a:endParaRPr lang="en-MX"/>
          </a:p>
        </p:txBody>
      </p:sp>
      <p:sp>
        <p:nvSpPr>
          <p:cNvPr id="20" name="Freeform 19">
            <a:extLst>
              <a:ext uri="{FF2B5EF4-FFF2-40B4-BE49-F238E27FC236}">
                <a16:creationId xmlns:a16="http://schemas.microsoft.com/office/drawing/2014/main" id="{C01924C1-F8F8-8E4B-AD98-C7B04EDE8565}"/>
              </a:ext>
            </a:extLst>
          </p:cNvPr>
          <p:cNvSpPr/>
          <p:nvPr/>
        </p:nvSpPr>
        <p:spPr>
          <a:xfrm>
            <a:off x="2818638" y="2522601"/>
            <a:ext cx="3397123" cy="3751135"/>
          </a:xfrm>
          <a:custGeom>
            <a:avLst/>
            <a:gdLst>
              <a:gd name="connsiteX0" fmla="*/ 0 w 3397123"/>
              <a:gd name="connsiteY0" fmla="*/ 0 h 3751135"/>
              <a:gd name="connsiteX1" fmla="*/ 3397123 w 3397123"/>
              <a:gd name="connsiteY1" fmla="*/ 0 h 3751135"/>
              <a:gd name="connsiteX2" fmla="*/ 3397123 w 3397123"/>
              <a:gd name="connsiteY2" fmla="*/ 3751136 h 3751135"/>
              <a:gd name="connsiteX3" fmla="*/ 0 w 3397123"/>
              <a:gd name="connsiteY3" fmla="*/ 3751136 h 3751135"/>
            </a:gdLst>
            <a:ahLst/>
            <a:cxnLst>
              <a:cxn ang="0">
                <a:pos x="connsiteX0" y="connsiteY0"/>
              </a:cxn>
              <a:cxn ang="0">
                <a:pos x="connsiteX1" y="connsiteY1"/>
              </a:cxn>
              <a:cxn ang="0">
                <a:pos x="connsiteX2" y="connsiteY2"/>
              </a:cxn>
              <a:cxn ang="0">
                <a:pos x="connsiteX3" y="connsiteY3"/>
              </a:cxn>
            </a:cxnLst>
            <a:rect l="l" t="t" r="r" b="b"/>
            <a:pathLst>
              <a:path w="3397123" h="3751135">
                <a:moveTo>
                  <a:pt x="0" y="0"/>
                </a:moveTo>
                <a:lnTo>
                  <a:pt x="3397123" y="0"/>
                </a:lnTo>
                <a:lnTo>
                  <a:pt x="3397123" y="3751136"/>
                </a:lnTo>
                <a:lnTo>
                  <a:pt x="0" y="3751136"/>
                </a:lnTo>
                <a:close/>
              </a:path>
            </a:pathLst>
          </a:custGeom>
          <a:noFill/>
          <a:ln w="6350" cap="flat">
            <a:noFill/>
            <a:prstDash val="solid"/>
            <a:miter/>
          </a:ln>
        </p:spPr>
        <p:txBody>
          <a:bodyPr rtlCol="0" anchor="ctr"/>
          <a:lstStyle/>
          <a:p>
            <a:endParaRPr lang="en-MX">
              <a:latin typeface="+mj-lt"/>
            </a:endParaRPr>
          </a:p>
        </p:txBody>
      </p:sp>
      <p:sp>
        <p:nvSpPr>
          <p:cNvPr id="34" name="Freeform 33">
            <a:extLst>
              <a:ext uri="{FF2B5EF4-FFF2-40B4-BE49-F238E27FC236}">
                <a16:creationId xmlns:a16="http://schemas.microsoft.com/office/drawing/2014/main" id="{30E48572-B405-2241-87ED-1E0FA3EF1497}"/>
              </a:ext>
            </a:extLst>
          </p:cNvPr>
          <p:cNvSpPr/>
          <p:nvPr/>
        </p:nvSpPr>
        <p:spPr>
          <a:xfrm>
            <a:off x="7046341" y="2522601"/>
            <a:ext cx="3397123" cy="3751135"/>
          </a:xfrm>
          <a:custGeom>
            <a:avLst/>
            <a:gdLst>
              <a:gd name="connsiteX0" fmla="*/ 0 w 3397123"/>
              <a:gd name="connsiteY0" fmla="*/ 0 h 3751135"/>
              <a:gd name="connsiteX1" fmla="*/ 3397123 w 3397123"/>
              <a:gd name="connsiteY1" fmla="*/ 0 h 3751135"/>
              <a:gd name="connsiteX2" fmla="*/ 3397123 w 3397123"/>
              <a:gd name="connsiteY2" fmla="*/ 3751136 h 3751135"/>
              <a:gd name="connsiteX3" fmla="*/ 0 w 3397123"/>
              <a:gd name="connsiteY3" fmla="*/ 3751136 h 3751135"/>
            </a:gdLst>
            <a:ahLst/>
            <a:cxnLst>
              <a:cxn ang="0">
                <a:pos x="connsiteX0" y="connsiteY0"/>
              </a:cxn>
              <a:cxn ang="0">
                <a:pos x="connsiteX1" y="connsiteY1"/>
              </a:cxn>
              <a:cxn ang="0">
                <a:pos x="connsiteX2" y="connsiteY2"/>
              </a:cxn>
              <a:cxn ang="0">
                <a:pos x="connsiteX3" y="connsiteY3"/>
              </a:cxn>
            </a:cxnLst>
            <a:rect l="l" t="t" r="r" b="b"/>
            <a:pathLst>
              <a:path w="3397123" h="3751135">
                <a:moveTo>
                  <a:pt x="0" y="0"/>
                </a:moveTo>
                <a:lnTo>
                  <a:pt x="3397123" y="0"/>
                </a:lnTo>
                <a:lnTo>
                  <a:pt x="3397123" y="3751136"/>
                </a:lnTo>
                <a:lnTo>
                  <a:pt x="0" y="3751136"/>
                </a:lnTo>
                <a:close/>
              </a:path>
            </a:pathLst>
          </a:custGeom>
          <a:noFill/>
          <a:ln w="6350" cap="flat">
            <a:noFill/>
            <a:prstDash val="solid"/>
            <a:miter/>
          </a:ln>
        </p:spPr>
        <p:txBody>
          <a:bodyPr rtlCol="0" anchor="ctr"/>
          <a:lstStyle/>
          <a:p>
            <a:endParaRPr lang="en-MX">
              <a:latin typeface="+mj-lt"/>
            </a:endParaRPr>
          </a:p>
        </p:txBody>
      </p:sp>
      <p:sp>
        <p:nvSpPr>
          <p:cNvPr id="37" name="TextBox 36">
            <a:extLst>
              <a:ext uri="{FF2B5EF4-FFF2-40B4-BE49-F238E27FC236}">
                <a16:creationId xmlns:a16="http://schemas.microsoft.com/office/drawing/2014/main" id="{6DA79341-5A78-3846-A84D-ABC6467720D4}"/>
              </a:ext>
            </a:extLst>
          </p:cNvPr>
          <p:cNvSpPr txBox="1"/>
          <p:nvPr/>
        </p:nvSpPr>
        <p:spPr>
          <a:xfrm>
            <a:off x="10204830" y="2812503"/>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39" name="TextBox 38">
            <a:extLst>
              <a:ext uri="{FF2B5EF4-FFF2-40B4-BE49-F238E27FC236}">
                <a16:creationId xmlns:a16="http://schemas.microsoft.com/office/drawing/2014/main" id="{EFEDA6A5-75CF-E841-9673-2A18885A5358}"/>
              </a:ext>
            </a:extLst>
          </p:cNvPr>
          <p:cNvSpPr txBox="1"/>
          <p:nvPr/>
        </p:nvSpPr>
        <p:spPr>
          <a:xfrm>
            <a:off x="9980231" y="3193503"/>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43" name="TextBox 42">
            <a:extLst>
              <a:ext uri="{FF2B5EF4-FFF2-40B4-BE49-F238E27FC236}">
                <a16:creationId xmlns:a16="http://schemas.microsoft.com/office/drawing/2014/main" id="{2FF5F580-ECAF-DC4B-8B53-3515CC7E9DC0}"/>
              </a:ext>
            </a:extLst>
          </p:cNvPr>
          <p:cNvSpPr txBox="1"/>
          <p:nvPr/>
        </p:nvSpPr>
        <p:spPr>
          <a:xfrm>
            <a:off x="10176383" y="4336503"/>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47" name="TextBox 46">
            <a:extLst>
              <a:ext uri="{FF2B5EF4-FFF2-40B4-BE49-F238E27FC236}">
                <a16:creationId xmlns:a16="http://schemas.microsoft.com/office/drawing/2014/main" id="{759E06EC-7438-A94A-B9C7-D992997AFE34}"/>
              </a:ext>
            </a:extLst>
          </p:cNvPr>
          <p:cNvSpPr txBox="1"/>
          <p:nvPr/>
        </p:nvSpPr>
        <p:spPr>
          <a:xfrm>
            <a:off x="10204830" y="5860503"/>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48" name="Freeform 47">
            <a:extLst>
              <a:ext uri="{FF2B5EF4-FFF2-40B4-BE49-F238E27FC236}">
                <a16:creationId xmlns:a16="http://schemas.microsoft.com/office/drawing/2014/main" id="{1C7A0393-4236-5648-83B5-D4D689E151BC}"/>
              </a:ext>
            </a:extLst>
          </p:cNvPr>
          <p:cNvSpPr/>
          <p:nvPr/>
        </p:nvSpPr>
        <p:spPr>
          <a:xfrm>
            <a:off x="10150411" y="-2603"/>
            <a:ext cx="2049716" cy="1389761"/>
          </a:xfrm>
          <a:custGeom>
            <a:avLst/>
            <a:gdLst>
              <a:gd name="connsiteX0" fmla="*/ 0 w 2049716"/>
              <a:gd name="connsiteY0" fmla="*/ 0 h 1389761"/>
              <a:gd name="connsiteX1" fmla="*/ 2049717 w 2049716"/>
              <a:gd name="connsiteY1" fmla="*/ 0 h 1389761"/>
              <a:gd name="connsiteX2" fmla="*/ 2049717 w 2049716"/>
              <a:gd name="connsiteY2" fmla="*/ 1389761 h 1389761"/>
              <a:gd name="connsiteX3" fmla="*/ 0 w 2049716"/>
              <a:gd name="connsiteY3" fmla="*/ 1389761 h 1389761"/>
            </a:gdLst>
            <a:ahLst/>
            <a:cxnLst>
              <a:cxn ang="0">
                <a:pos x="connsiteX0" y="connsiteY0"/>
              </a:cxn>
              <a:cxn ang="0">
                <a:pos x="connsiteX1" y="connsiteY1"/>
              </a:cxn>
              <a:cxn ang="0">
                <a:pos x="connsiteX2" y="connsiteY2"/>
              </a:cxn>
              <a:cxn ang="0">
                <a:pos x="connsiteX3" y="connsiteY3"/>
              </a:cxn>
            </a:cxnLst>
            <a:rect l="l" t="t" r="r" b="b"/>
            <a:pathLst>
              <a:path w="2049716" h="1389761">
                <a:moveTo>
                  <a:pt x="0" y="0"/>
                </a:moveTo>
                <a:lnTo>
                  <a:pt x="2049717" y="0"/>
                </a:lnTo>
                <a:lnTo>
                  <a:pt x="2049717" y="1389761"/>
                </a:lnTo>
                <a:lnTo>
                  <a:pt x="0" y="1389761"/>
                </a:lnTo>
                <a:close/>
              </a:path>
            </a:pathLst>
          </a:custGeom>
          <a:solidFill>
            <a:srgbClr val="1A2550"/>
          </a:solidFill>
          <a:ln w="6350" cap="flat">
            <a:noFill/>
            <a:prstDash val="solid"/>
            <a:miter/>
          </a:ln>
        </p:spPr>
        <p:txBody>
          <a:bodyPr rtlCol="0" anchor="ctr"/>
          <a:lstStyle/>
          <a:p>
            <a:endParaRPr lang="en-MX"/>
          </a:p>
        </p:txBody>
      </p:sp>
      <p:sp>
        <p:nvSpPr>
          <p:cNvPr id="3" name="CuadroTexto 2">
            <a:extLst>
              <a:ext uri="{FF2B5EF4-FFF2-40B4-BE49-F238E27FC236}">
                <a16:creationId xmlns:a16="http://schemas.microsoft.com/office/drawing/2014/main" id="{4ADE4E76-7D88-804F-8C58-6CF07980C526}"/>
              </a:ext>
            </a:extLst>
          </p:cNvPr>
          <p:cNvSpPr txBox="1"/>
          <p:nvPr/>
        </p:nvSpPr>
        <p:spPr>
          <a:xfrm>
            <a:off x="768470" y="1871568"/>
            <a:ext cx="9793612" cy="4609723"/>
          </a:xfrm>
          <a:prstGeom prst="rect">
            <a:avLst/>
          </a:prstGeom>
          <a:noFill/>
        </p:spPr>
        <p:txBody>
          <a:bodyPr wrap="square">
            <a:spAutoFit/>
          </a:bodyPr>
          <a:lstStyle/>
          <a:p>
            <a:pPr algn="just">
              <a:lnSpc>
                <a:spcPct val="150000"/>
              </a:lnSpc>
              <a:spcBef>
                <a:spcPts val="600"/>
              </a:spcBef>
              <a:spcAft>
                <a:spcPts val="600"/>
              </a:spcAft>
            </a:pPr>
            <a:r>
              <a:rPr lang="es-ES_tradnl" sz="2400" dirty="0">
                <a:effectLst/>
                <a:latin typeface="Arial" panose="020B0604020202020204" pitchFamily="34" charset="0"/>
                <a:ea typeface="Aptos" panose="020B0004020202020204" pitchFamily="34" charset="0"/>
                <a:cs typeface="Times New Roman" panose="02020603050405020304" pitchFamily="18" charset="0"/>
              </a:rPr>
              <a:t>Con arreglo a la Ley de Protección de los Denunciantes (2010) de Malasia, los denunciantes podrán recibir recompensas, si el Gobierno lo considera apropiado, cuando la información que proporcionan culmina en enjuiciamientos o en la detección de casos de irregularidades.</a:t>
            </a:r>
            <a:endParaRPr lang="es-MX" sz="2400" dirty="0">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50000"/>
              </a:lnSpc>
              <a:spcBef>
                <a:spcPts val="600"/>
              </a:spcBef>
              <a:spcAft>
                <a:spcPts val="600"/>
              </a:spcAft>
            </a:pPr>
            <a:r>
              <a:rPr lang="es-ES_tradnl" sz="2400" dirty="0">
                <a:effectLst/>
                <a:latin typeface="Arial" panose="020B0604020202020204" pitchFamily="34" charset="0"/>
                <a:ea typeface="Aptos" panose="020B0004020202020204" pitchFamily="34" charset="0"/>
                <a:cs typeface="Times New Roman" panose="02020603050405020304" pitchFamily="18" charset="0"/>
              </a:rPr>
              <a:t>En todo caso, si un Estado considera la posibilidad de introducir un sistema de recompensas, </a:t>
            </a:r>
            <a:r>
              <a:rPr lang="es-ES_tradnl" sz="2400" b="1" dirty="0">
                <a:effectLst/>
                <a:latin typeface="Arial" panose="020B0604020202020204" pitchFamily="34" charset="0"/>
                <a:ea typeface="Aptos" panose="020B0004020202020204" pitchFamily="34" charset="0"/>
                <a:cs typeface="Times New Roman" panose="02020603050405020304" pitchFamily="18" charset="0"/>
              </a:rPr>
              <a:t>deberá verse como un complemento de la protección de los denunciantes.</a:t>
            </a:r>
            <a:endParaRPr lang="es-MX" sz="2400" b="1" dirty="0">
              <a:effectLst/>
              <a:latin typeface="Arial" panose="020B0604020202020204" pitchFamily="34" charset="0"/>
              <a:ea typeface="Aptos" panose="020B0004020202020204" pitchFamily="34" charset="0"/>
              <a:cs typeface="Times New Roman" panose="02020603050405020304" pitchFamily="18" charset="0"/>
            </a:endParaRPr>
          </a:p>
        </p:txBody>
      </p:sp>
      <p:pic>
        <p:nvPicPr>
          <p:cNvPr id="4" name="Imagen 3">
            <a:extLst>
              <a:ext uri="{FF2B5EF4-FFF2-40B4-BE49-F238E27FC236}">
                <a16:creationId xmlns:a16="http://schemas.microsoft.com/office/drawing/2014/main" id="{03D8C2B9-AFCB-DA38-3BEE-9AB6B4C295E1}"/>
              </a:ext>
            </a:extLst>
          </p:cNvPr>
          <p:cNvPicPr>
            <a:picLocks noChangeAspect="1"/>
          </p:cNvPicPr>
          <p:nvPr/>
        </p:nvPicPr>
        <p:blipFill>
          <a:blip r:embed="rId3"/>
          <a:stretch>
            <a:fillRect/>
          </a:stretch>
        </p:blipFill>
        <p:spPr>
          <a:xfrm>
            <a:off x="7669537" y="223898"/>
            <a:ext cx="1463907" cy="1488931"/>
          </a:xfrm>
          <a:prstGeom prst="rect">
            <a:avLst/>
          </a:prstGeom>
        </p:spPr>
      </p:pic>
    </p:spTree>
    <p:extLst>
      <p:ext uri="{BB962C8B-B14F-4D97-AF65-F5344CB8AC3E}">
        <p14:creationId xmlns:p14="http://schemas.microsoft.com/office/powerpoint/2010/main" val="3923230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DE638863-3274-AD4A-A593-A77867DEB8F3}"/>
              </a:ext>
            </a:extLst>
          </p:cNvPr>
          <p:cNvSpPr/>
          <p:nvPr/>
        </p:nvSpPr>
        <p:spPr>
          <a:xfrm>
            <a:off x="-7302" y="190"/>
            <a:ext cx="4873434" cy="4215320"/>
          </a:xfrm>
          <a:custGeom>
            <a:avLst/>
            <a:gdLst>
              <a:gd name="connsiteX0" fmla="*/ 0 w 4873434"/>
              <a:gd name="connsiteY0" fmla="*/ 0 h 4215320"/>
              <a:gd name="connsiteX1" fmla="*/ 4873435 w 4873434"/>
              <a:gd name="connsiteY1" fmla="*/ 0 h 4215320"/>
              <a:gd name="connsiteX2" fmla="*/ 4873435 w 4873434"/>
              <a:gd name="connsiteY2" fmla="*/ 4215321 h 4215320"/>
              <a:gd name="connsiteX3" fmla="*/ 0 w 4873434"/>
              <a:gd name="connsiteY3" fmla="*/ 4215321 h 4215320"/>
            </a:gdLst>
            <a:ahLst/>
            <a:cxnLst>
              <a:cxn ang="0">
                <a:pos x="connsiteX0" y="connsiteY0"/>
              </a:cxn>
              <a:cxn ang="0">
                <a:pos x="connsiteX1" y="connsiteY1"/>
              </a:cxn>
              <a:cxn ang="0">
                <a:pos x="connsiteX2" y="connsiteY2"/>
              </a:cxn>
              <a:cxn ang="0">
                <a:pos x="connsiteX3" y="connsiteY3"/>
              </a:cxn>
            </a:cxnLst>
            <a:rect l="l" t="t" r="r" b="b"/>
            <a:pathLst>
              <a:path w="4873434" h="4215320">
                <a:moveTo>
                  <a:pt x="0" y="0"/>
                </a:moveTo>
                <a:lnTo>
                  <a:pt x="4873435" y="0"/>
                </a:lnTo>
                <a:lnTo>
                  <a:pt x="4873435" y="4215321"/>
                </a:lnTo>
                <a:lnTo>
                  <a:pt x="0" y="4215321"/>
                </a:lnTo>
                <a:close/>
              </a:path>
            </a:pathLst>
          </a:custGeom>
          <a:solidFill>
            <a:srgbClr val="C85828"/>
          </a:solidFill>
          <a:ln w="6350" cap="flat">
            <a:noFill/>
            <a:prstDash val="solid"/>
            <a:miter/>
          </a:ln>
        </p:spPr>
        <p:txBody>
          <a:bodyPr rtlCol="0" anchor="ctr"/>
          <a:lstStyle/>
          <a:p>
            <a:endParaRPr lang="en-MX"/>
          </a:p>
        </p:txBody>
      </p:sp>
      <p:sp>
        <p:nvSpPr>
          <p:cNvPr id="11" name="TextBox 10">
            <a:extLst>
              <a:ext uri="{FF2B5EF4-FFF2-40B4-BE49-F238E27FC236}">
                <a16:creationId xmlns:a16="http://schemas.microsoft.com/office/drawing/2014/main" id="{A6D325E7-D969-F643-B534-ED7E71DDA5FD}"/>
              </a:ext>
            </a:extLst>
          </p:cNvPr>
          <p:cNvSpPr txBox="1"/>
          <p:nvPr/>
        </p:nvSpPr>
        <p:spPr>
          <a:xfrm>
            <a:off x="746232" y="1170997"/>
            <a:ext cx="3813673" cy="1077218"/>
          </a:xfrm>
          <a:prstGeom prst="rect">
            <a:avLst/>
          </a:prstGeom>
          <a:noFill/>
        </p:spPr>
        <p:txBody>
          <a:bodyPr wrap="none" rtlCol="0">
            <a:spAutoFit/>
          </a:bodyPr>
          <a:lstStyle/>
          <a:p>
            <a:pPr algn="l"/>
            <a:r>
              <a:rPr lang="es-MX" sz="3200" spc="0" baseline="0" dirty="0">
                <a:solidFill>
                  <a:srgbClr val="FFFFFF"/>
                </a:solidFill>
                <a:latin typeface="Bodoni 72 Book" pitchFamily="2" charset="0"/>
                <a:sym typeface="AmbroiseStd-Regular"/>
                <a:rtl val="0"/>
              </a:rPr>
              <a:t>Prestación de ayuda y</a:t>
            </a:r>
          </a:p>
          <a:p>
            <a:pPr algn="l"/>
            <a:r>
              <a:rPr lang="es-MX" sz="3200" spc="0" baseline="0" dirty="0">
                <a:solidFill>
                  <a:srgbClr val="FFFFFF"/>
                </a:solidFill>
                <a:latin typeface="Bodoni 72 Book" pitchFamily="2" charset="0"/>
                <a:sym typeface="AmbroiseStd-Regular"/>
                <a:rtl val="0"/>
              </a:rPr>
              <a:t> asesoramiento</a:t>
            </a:r>
            <a:endParaRPr lang="en-MX" sz="3200" spc="0" baseline="0" dirty="0">
              <a:solidFill>
                <a:srgbClr val="FFFFFF"/>
              </a:solidFill>
              <a:latin typeface="AmbroiseStd-Regular"/>
              <a:sym typeface="AmbroiseStd-Regular"/>
              <a:rtl val="0"/>
            </a:endParaRPr>
          </a:p>
        </p:txBody>
      </p:sp>
      <p:pic>
        <p:nvPicPr>
          <p:cNvPr id="12" name="Picture 11">
            <a:extLst>
              <a:ext uri="{FF2B5EF4-FFF2-40B4-BE49-F238E27FC236}">
                <a16:creationId xmlns:a16="http://schemas.microsoft.com/office/drawing/2014/main" id="{8517C64F-DCDF-5C46-8E27-12F7FC1FC0CA}"/>
              </a:ext>
            </a:extLst>
          </p:cNvPr>
          <p:cNvPicPr>
            <a:picLocks noChangeAspect="1"/>
          </p:cNvPicPr>
          <p:nvPr/>
        </p:nvPicPr>
        <p:blipFill>
          <a:blip r:embed="rId3"/>
          <a:srcRect t="9156" b="9156"/>
          <a:stretch/>
        </p:blipFill>
        <p:spPr>
          <a:xfrm>
            <a:off x="-7792" y="4201223"/>
            <a:ext cx="4873625" cy="2656777"/>
          </a:xfrm>
          <a:custGeom>
            <a:avLst/>
            <a:gdLst>
              <a:gd name="connsiteX0" fmla="*/ -2117 w 4873625"/>
              <a:gd name="connsiteY0" fmla="*/ -799 h 3242062"/>
              <a:gd name="connsiteX1" fmla="*/ 4871508 w 4873625"/>
              <a:gd name="connsiteY1" fmla="*/ -799 h 3242062"/>
              <a:gd name="connsiteX2" fmla="*/ 4871508 w 4873625"/>
              <a:gd name="connsiteY2" fmla="*/ 3241264 h 3242062"/>
              <a:gd name="connsiteX3" fmla="*/ -2117 w 4873625"/>
              <a:gd name="connsiteY3" fmla="*/ 3241264 h 3242062"/>
            </a:gdLst>
            <a:ahLst/>
            <a:cxnLst>
              <a:cxn ang="0">
                <a:pos x="connsiteX0" y="connsiteY0"/>
              </a:cxn>
              <a:cxn ang="0">
                <a:pos x="connsiteX1" y="connsiteY1"/>
              </a:cxn>
              <a:cxn ang="0">
                <a:pos x="connsiteX2" y="connsiteY2"/>
              </a:cxn>
              <a:cxn ang="0">
                <a:pos x="connsiteX3" y="connsiteY3"/>
              </a:cxn>
            </a:cxnLst>
            <a:rect l="l" t="t" r="r" b="b"/>
            <a:pathLst>
              <a:path w="4873625" h="3242062">
                <a:moveTo>
                  <a:pt x="-2117" y="-799"/>
                </a:moveTo>
                <a:lnTo>
                  <a:pt x="4871508" y="-799"/>
                </a:lnTo>
                <a:lnTo>
                  <a:pt x="4871508" y="3241264"/>
                </a:lnTo>
                <a:lnTo>
                  <a:pt x="-2117" y="3241264"/>
                </a:lnTo>
                <a:close/>
              </a:path>
            </a:pathLst>
          </a:custGeom>
        </p:spPr>
      </p:pic>
      <p:sp>
        <p:nvSpPr>
          <p:cNvPr id="13" name="Freeform 12">
            <a:extLst>
              <a:ext uri="{FF2B5EF4-FFF2-40B4-BE49-F238E27FC236}">
                <a16:creationId xmlns:a16="http://schemas.microsoft.com/office/drawing/2014/main" id="{B1246673-9EFE-9946-AF5C-52463C8A5E11}"/>
              </a:ext>
            </a:extLst>
          </p:cNvPr>
          <p:cNvSpPr/>
          <p:nvPr/>
        </p:nvSpPr>
        <p:spPr>
          <a:xfrm>
            <a:off x="5243068" y="1818258"/>
            <a:ext cx="6593078" cy="2049589"/>
          </a:xfrm>
          <a:custGeom>
            <a:avLst/>
            <a:gdLst>
              <a:gd name="connsiteX0" fmla="*/ 0 w 6593078"/>
              <a:gd name="connsiteY0" fmla="*/ 0 h 2049589"/>
              <a:gd name="connsiteX1" fmla="*/ 6593078 w 6593078"/>
              <a:gd name="connsiteY1" fmla="*/ 0 h 2049589"/>
              <a:gd name="connsiteX2" fmla="*/ 6593078 w 6593078"/>
              <a:gd name="connsiteY2" fmla="*/ 2049589 h 2049589"/>
              <a:gd name="connsiteX3" fmla="*/ 0 w 6593078"/>
              <a:gd name="connsiteY3" fmla="*/ 2049589 h 2049589"/>
            </a:gdLst>
            <a:ahLst/>
            <a:cxnLst>
              <a:cxn ang="0">
                <a:pos x="connsiteX0" y="connsiteY0"/>
              </a:cxn>
              <a:cxn ang="0">
                <a:pos x="connsiteX1" y="connsiteY1"/>
              </a:cxn>
              <a:cxn ang="0">
                <a:pos x="connsiteX2" y="connsiteY2"/>
              </a:cxn>
              <a:cxn ang="0">
                <a:pos x="connsiteX3" y="connsiteY3"/>
              </a:cxn>
            </a:cxnLst>
            <a:rect l="l" t="t" r="r" b="b"/>
            <a:pathLst>
              <a:path w="6593078" h="2049589">
                <a:moveTo>
                  <a:pt x="0" y="0"/>
                </a:moveTo>
                <a:lnTo>
                  <a:pt x="6593078" y="0"/>
                </a:lnTo>
                <a:lnTo>
                  <a:pt x="6593078" y="2049589"/>
                </a:lnTo>
                <a:lnTo>
                  <a:pt x="0" y="2049589"/>
                </a:lnTo>
                <a:close/>
              </a:path>
            </a:pathLst>
          </a:custGeom>
          <a:noFill/>
          <a:ln w="6350" cap="flat">
            <a:noFill/>
            <a:prstDash val="solid"/>
            <a:miter/>
          </a:ln>
        </p:spPr>
        <p:txBody>
          <a:bodyPr rtlCol="0" anchor="ctr"/>
          <a:lstStyle/>
          <a:p>
            <a:endParaRPr lang="en-MX">
              <a:latin typeface="+mj-lt"/>
            </a:endParaRPr>
          </a:p>
        </p:txBody>
      </p:sp>
      <p:sp>
        <p:nvSpPr>
          <p:cNvPr id="15" name="TextBox 14">
            <a:extLst>
              <a:ext uri="{FF2B5EF4-FFF2-40B4-BE49-F238E27FC236}">
                <a16:creationId xmlns:a16="http://schemas.microsoft.com/office/drawing/2014/main" id="{3E6EA08F-F3D6-C448-8930-41780EC15593}"/>
              </a:ext>
            </a:extLst>
          </p:cNvPr>
          <p:cNvSpPr txBox="1"/>
          <p:nvPr/>
        </p:nvSpPr>
        <p:spPr>
          <a:xfrm>
            <a:off x="11509844" y="1727136"/>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18" name="TextBox 17">
            <a:extLst>
              <a:ext uri="{FF2B5EF4-FFF2-40B4-BE49-F238E27FC236}">
                <a16:creationId xmlns:a16="http://schemas.microsoft.com/office/drawing/2014/main" id="{9ABAEBE9-9587-3C43-B14E-5BBD86B05B69}"/>
              </a:ext>
            </a:extLst>
          </p:cNvPr>
          <p:cNvSpPr txBox="1"/>
          <p:nvPr/>
        </p:nvSpPr>
        <p:spPr>
          <a:xfrm>
            <a:off x="11569662" y="2489136"/>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21" name="TextBox 20">
            <a:extLst>
              <a:ext uri="{FF2B5EF4-FFF2-40B4-BE49-F238E27FC236}">
                <a16:creationId xmlns:a16="http://schemas.microsoft.com/office/drawing/2014/main" id="{B3C3AA0F-65B0-D448-AE98-075615194C83}"/>
              </a:ext>
            </a:extLst>
          </p:cNvPr>
          <p:cNvSpPr txBox="1"/>
          <p:nvPr/>
        </p:nvSpPr>
        <p:spPr>
          <a:xfrm>
            <a:off x="11509844" y="3251136"/>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4" name="CuadroTexto 3">
            <a:extLst>
              <a:ext uri="{FF2B5EF4-FFF2-40B4-BE49-F238E27FC236}">
                <a16:creationId xmlns:a16="http://schemas.microsoft.com/office/drawing/2014/main" id="{DE4CE4D6-D13E-8F7E-C6B0-4AE36ED053AA}"/>
              </a:ext>
            </a:extLst>
          </p:cNvPr>
          <p:cNvSpPr txBox="1"/>
          <p:nvPr/>
        </p:nvSpPr>
        <p:spPr>
          <a:xfrm>
            <a:off x="5460410" y="1700707"/>
            <a:ext cx="6109252" cy="3416320"/>
          </a:xfrm>
          <a:prstGeom prst="rect">
            <a:avLst/>
          </a:prstGeom>
          <a:noFill/>
        </p:spPr>
        <p:txBody>
          <a:bodyPr wrap="square">
            <a:spAutoFit/>
          </a:bodyPr>
          <a:lstStyle/>
          <a:p>
            <a:pPr algn="just"/>
            <a:r>
              <a:rPr lang="es-ES_tradnl" sz="2400" dirty="0">
                <a:effectLst/>
                <a:latin typeface="Arial" panose="020B0604020202020204" pitchFamily="34" charset="0"/>
                <a:ea typeface="Aptos" panose="020B0004020202020204" pitchFamily="34" charset="0"/>
                <a:cs typeface="Times New Roman" panose="02020603050405020304" pitchFamily="18" charset="0"/>
              </a:rPr>
              <a:t>Aunque la protección jurídica de los denunciantes contribuye en gran medida a convencer a quienes descubren actos sospechosos de corrupción u otras irregularidades </a:t>
            </a:r>
            <a:r>
              <a:rPr lang="es-ES_tradnl" sz="2400" dirty="0" err="1">
                <a:effectLst/>
                <a:latin typeface="Arial" panose="020B0604020202020204" pitchFamily="34" charset="0"/>
                <a:ea typeface="Aptos" panose="020B0004020202020204" pitchFamily="34" charset="0"/>
                <a:cs typeface="Times New Roman" panose="02020603050405020304" pitchFamily="18" charset="0"/>
              </a:rPr>
              <a:t>notificables</a:t>
            </a:r>
            <a:r>
              <a:rPr lang="es-ES_tradnl" sz="2400" dirty="0">
                <a:effectLst/>
                <a:latin typeface="Arial" panose="020B0604020202020204" pitchFamily="34" charset="0"/>
                <a:ea typeface="Aptos" panose="020B0004020202020204" pitchFamily="34" charset="0"/>
                <a:cs typeface="Times New Roman" panose="02020603050405020304" pitchFamily="18" charset="0"/>
              </a:rPr>
              <a:t> de que es seguro y aceptable hacer una denuncia al respecto, </a:t>
            </a:r>
            <a:r>
              <a:rPr lang="es-ES_tradnl" sz="2400" b="1" dirty="0">
                <a:effectLst/>
                <a:latin typeface="Arial" panose="020B0604020202020204" pitchFamily="34" charset="0"/>
                <a:ea typeface="Aptos" panose="020B0004020202020204" pitchFamily="34" charset="0"/>
                <a:cs typeface="Times New Roman" panose="02020603050405020304" pitchFamily="18" charset="0"/>
              </a:rPr>
              <a:t>siempre habrá preguntas sobre la manera en que se aplican esas reglas en circunstancias particulares</a:t>
            </a:r>
            <a:endParaRPr lang="es-MX" sz="2400" b="1" dirty="0"/>
          </a:p>
        </p:txBody>
      </p:sp>
    </p:spTree>
    <p:extLst>
      <p:ext uri="{BB962C8B-B14F-4D97-AF65-F5344CB8AC3E}">
        <p14:creationId xmlns:p14="http://schemas.microsoft.com/office/powerpoint/2010/main" val="3864086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4B68D21-02A0-DD44-9C7A-4F8B5200E1DD}"/>
              </a:ext>
            </a:extLst>
          </p:cNvPr>
          <p:cNvSpPr txBox="1"/>
          <p:nvPr/>
        </p:nvSpPr>
        <p:spPr>
          <a:xfrm>
            <a:off x="1088364" y="692277"/>
            <a:ext cx="7028114" cy="658835"/>
          </a:xfrm>
          <a:prstGeom prst="rect">
            <a:avLst/>
          </a:prstGeom>
          <a:noFill/>
        </p:spPr>
        <p:txBody>
          <a:bodyPr wrap="square" rtlCol="0">
            <a:spAutoFit/>
          </a:bodyPr>
          <a:lstStyle/>
          <a:p>
            <a:pPr algn="ctr">
              <a:lnSpc>
                <a:spcPct val="150000"/>
              </a:lnSpc>
              <a:spcBef>
                <a:spcPts val="600"/>
              </a:spcBef>
              <a:spcAft>
                <a:spcPts val="600"/>
              </a:spcAft>
            </a:pPr>
            <a:r>
              <a:rPr lang="es-ES_tradnl" sz="2800" b="1" dirty="0">
                <a:effectLst/>
                <a:latin typeface="Arial" panose="020B0604020202020204" pitchFamily="34" charset="0"/>
                <a:ea typeface="Aptos" panose="020B0004020202020204" pitchFamily="34" charset="0"/>
                <a:cs typeface="Times New Roman" panose="02020603050405020304" pitchFamily="18" charset="0"/>
              </a:rPr>
              <a:t>Países Bajos</a:t>
            </a:r>
            <a:endParaRPr lang="es-MX" sz="2800" dirty="0">
              <a:effectLst/>
              <a:latin typeface="Arial" panose="020B0604020202020204" pitchFamily="34" charset="0"/>
              <a:ea typeface="Aptos" panose="020B0004020202020204" pitchFamily="34" charset="0"/>
              <a:cs typeface="Times New Roman" panose="02020603050405020304" pitchFamily="18" charset="0"/>
            </a:endParaRPr>
          </a:p>
        </p:txBody>
      </p:sp>
      <p:sp>
        <p:nvSpPr>
          <p:cNvPr id="12" name="Freeform 11">
            <a:extLst>
              <a:ext uri="{FF2B5EF4-FFF2-40B4-BE49-F238E27FC236}">
                <a16:creationId xmlns:a16="http://schemas.microsoft.com/office/drawing/2014/main" id="{5C537D43-01C9-9E49-8AD5-880332715098}"/>
              </a:ext>
            </a:extLst>
          </p:cNvPr>
          <p:cNvSpPr/>
          <p:nvPr/>
        </p:nvSpPr>
        <p:spPr>
          <a:xfrm>
            <a:off x="1629918" y="3218116"/>
            <a:ext cx="3463480" cy="3049587"/>
          </a:xfrm>
          <a:custGeom>
            <a:avLst/>
            <a:gdLst>
              <a:gd name="connsiteX0" fmla="*/ 0 w 3463480"/>
              <a:gd name="connsiteY0" fmla="*/ 0 h 3049587"/>
              <a:gd name="connsiteX1" fmla="*/ 3463481 w 3463480"/>
              <a:gd name="connsiteY1" fmla="*/ 0 h 3049587"/>
              <a:gd name="connsiteX2" fmla="*/ 3463481 w 3463480"/>
              <a:gd name="connsiteY2" fmla="*/ 3049588 h 3049587"/>
              <a:gd name="connsiteX3" fmla="*/ 0 w 3463480"/>
              <a:gd name="connsiteY3" fmla="*/ 3049588 h 3049587"/>
            </a:gdLst>
            <a:ahLst/>
            <a:cxnLst>
              <a:cxn ang="0">
                <a:pos x="connsiteX0" y="connsiteY0"/>
              </a:cxn>
              <a:cxn ang="0">
                <a:pos x="connsiteX1" y="connsiteY1"/>
              </a:cxn>
              <a:cxn ang="0">
                <a:pos x="connsiteX2" y="connsiteY2"/>
              </a:cxn>
              <a:cxn ang="0">
                <a:pos x="connsiteX3" y="connsiteY3"/>
              </a:cxn>
            </a:cxnLst>
            <a:rect l="l" t="t" r="r" b="b"/>
            <a:pathLst>
              <a:path w="3463480" h="3049587">
                <a:moveTo>
                  <a:pt x="0" y="0"/>
                </a:moveTo>
                <a:lnTo>
                  <a:pt x="3463481" y="0"/>
                </a:lnTo>
                <a:lnTo>
                  <a:pt x="3463481" y="3049588"/>
                </a:lnTo>
                <a:lnTo>
                  <a:pt x="0" y="3049588"/>
                </a:lnTo>
                <a:close/>
              </a:path>
            </a:pathLst>
          </a:custGeom>
          <a:noFill/>
          <a:ln w="6350" cap="flat">
            <a:noFill/>
            <a:prstDash val="solid"/>
            <a:miter/>
          </a:ln>
        </p:spPr>
        <p:txBody>
          <a:bodyPr rtlCol="0" anchor="ctr"/>
          <a:lstStyle/>
          <a:p>
            <a:endParaRPr lang="en-MX"/>
          </a:p>
        </p:txBody>
      </p:sp>
      <p:sp>
        <p:nvSpPr>
          <p:cNvPr id="20" name="Freeform 19">
            <a:extLst>
              <a:ext uri="{FF2B5EF4-FFF2-40B4-BE49-F238E27FC236}">
                <a16:creationId xmlns:a16="http://schemas.microsoft.com/office/drawing/2014/main" id="{C01924C1-F8F8-8E4B-AD98-C7B04EDE8565}"/>
              </a:ext>
            </a:extLst>
          </p:cNvPr>
          <p:cNvSpPr/>
          <p:nvPr/>
        </p:nvSpPr>
        <p:spPr>
          <a:xfrm>
            <a:off x="2818638" y="2522601"/>
            <a:ext cx="3397123" cy="3751135"/>
          </a:xfrm>
          <a:custGeom>
            <a:avLst/>
            <a:gdLst>
              <a:gd name="connsiteX0" fmla="*/ 0 w 3397123"/>
              <a:gd name="connsiteY0" fmla="*/ 0 h 3751135"/>
              <a:gd name="connsiteX1" fmla="*/ 3397123 w 3397123"/>
              <a:gd name="connsiteY1" fmla="*/ 0 h 3751135"/>
              <a:gd name="connsiteX2" fmla="*/ 3397123 w 3397123"/>
              <a:gd name="connsiteY2" fmla="*/ 3751136 h 3751135"/>
              <a:gd name="connsiteX3" fmla="*/ 0 w 3397123"/>
              <a:gd name="connsiteY3" fmla="*/ 3751136 h 3751135"/>
            </a:gdLst>
            <a:ahLst/>
            <a:cxnLst>
              <a:cxn ang="0">
                <a:pos x="connsiteX0" y="connsiteY0"/>
              </a:cxn>
              <a:cxn ang="0">
                <a:pos x="connsiteX1" y="connsiteY1"/>
              </a:cxn>
              <a:cxn ang="0">
                <a:pos x="connsiteX2" y="connsiteY2"/>
              </a:cxn>
              <a:cxn ang="0">
                <a:pos x="connsiteX3" y="connsiteY3"/>
              </a:cxn>
            </a:cxnLst>
            <a:rect l="l" t="t" r="r" b="b"/>
            <a:pathLst>
              <a:path w="3397123" h="3751135">
                <a:moveTo>
                  <a:pt x="0" y="0"/>
                </a:moveTo>
                <a:lnTo>
                  <a:pt x="3397123" y="0"/>
                </a:lnTo>
                <a:lnTo>
                  <a:pt x="3397123" y="3751136"/>
                </a:lnTo>
                <a:lnTo>
                  <a:pt x="0" y="3751136"/>
                </a:lnTo>
                <a:close/>
              </a:path>
            </a:pathLst>
          </a:custGeom>
          <a:noFill/>
          <a:ln w="6350" cap="flat">
            <a:noFill/>
            <a:prstDash val="solid"/>
            <a:miter/>
          </a:ln>
        </p:spPr>
        <p:txBody>
          <a:bodyPr rtlCol="0" anchor="ctr"/>
          <a:lstStyle/>
          <a:p>
            <a:endParaRPr lang="en-MX">
              <a:latin typeface="+mj-lt"/>
            </a:endParaRPr>
          </a:p>
        </p:txBody>
      </p:sp>
      <p:sp>
        <p:nvSpPr>
          <p:cNvPr id="34" name="Freeform 33">
            <a:extLst>
              <a:ext uri="{FF2B5EF4-FFF2-40B4-BE49-F238E27FC236}">
                <a16:creationId xmlns:a16="http://schemas.microsoft.com/office/drawing/2014/main" id="{30E48572-B405-2241-87ED-1E0FA3EF1497}"/>
              </a:ext>
            </a:extLst>
          </p:cNvPr>
          <p:cNvSpPr/>
          <p:nvPr/>
        </p:nvSpPr>
        <p:spPr>
          <a:xfrm>
            <a:off x="7046341" y="2522601"/>
            <a:ext cx="3397123" cy="3751135"/>
          </a:xfrm>
          <a:custGeom>
            <a:avLst/>
            <a:gdLst>
              <a:gd name="connsiteX0" fmla="*/ 0 w 3397123"/>
              <a:gd name="connsiteY0" fmla="*/ 0 h 3751135"/>
              <a:gd name="connsiteX1" fmla="*/ 3397123 w 3397123"/>
              <a:gd name="connsiteY1" fmla="*/ 0 h 3751135"/>
              <a:gd name="connsiteX2" fmla="*/ 3397123 w 3397123"/>
              <a:gd name="connsiteY2" fmla="*/ 3751136 h 3751135"/>
              <a:gd name="connsiteX3" fmla="*/ 0 w 3397123"/>
              <a:gd name="connsiteY3" fmla="*/ 3751136 h 3751135"/>
            </a:gdLst>
            <a:ahLst/>
            <a:cxnLst>
              <a:cxn ang="0">
                <a:pos x="connsiteX0" y="connsiteY0"/>
              </a:cxn>
              <a:cxn ang="0">
                <a:pos x="connsiteX1" y="connsiteY1"/>
              </a:cxn>
              <a:cxn ang="0">
                <a:pos x="connsiteX2" y="connsiteY2"/>
              </a:cxn>
              <a:cxn ang="0">
                <a:pos x="connsiteX3" y="connsiteY3"/>
              </a:cxn>
            </a:cxnLst>
            <a:rect l="l" t="t" r="r" b="b"/>
            <a:pathLst>
              <a:path w="3397123" h="3751135">
                <a:moveTo>
                  <a:pt x="0" y="0"/>
                </a:moveTo>
                <a:lnTo>
                  <a:pt x="3397123" y="0"/>
                </a:lnTo>
                <a:lnTo>
                  <a:pt x="3397123" y="3751136"/>
                </a:lnTo>
                <a:lnTo>
                  <a:pt x="0" y="3751136"/>
                </a:lnTo>
                <a:close/>
              </a:path>
            </a:pathLst>
          </a:custGeom>
          <a:noFill/>
          <a:ln w="6350" cap="flat">
            <a:noFill/>
            <a:prstDash val="solid"/>
            <a:miter/>
          </a:ln>
        </p:spPr>
        <p:txBody>
          <a:bodyPr rtlCol="0" anchor="ctr"/>
          <a:lstStyle/>
          <a:p>
            <a:endParaRPr lang="en-MX">
              <a:latin typeface="+mj-lt"/>
            </a:endParaRPr>
          </a:p>
        </p:txBody>
      </p:sp>
      <p:sp>
        <p:nvSpPr>
          <p:cNvPr id="37" name="TextBox 36">
            <a:extLst>
              <a:ext uri="{FF2B5EF4-FFF2-40B4-BE49-F238E27FC236}">
                <a16:creationId xmlns:a16="http://schemas.microsoft.com/office/drawing/2014/main" id="{6DA79341-5A78-3846-A84D-ABC6467720D4}"/>
              </a:ext>
            </a:extLst>
          </p:cNvPr>
          <p:cNvSpPr txBox="1"/>
          <p:nvPr/>
        </p:nvSpPr>
        <p:spPr>
          <a:xfrm>
            <a:off x="10204830" y="2812503"/>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39" name="TextBox 38">
            <a:extLst>
              <a:ext uri="{FF2B5EF4-FFF2-40B4-BE49-F238E27FC236}">
                <a16:creationId xmlns:a16="http://schemas.microsoft.com/office/drawing/2014/main" id="{EFEDA6A5-75CF-E841-9673-2A18885A5358}"/>
              </a:ext>
            </a:extLst>
          </p:cNvPr>
          <p:cNvSpPr txBox="1"/>
          <p:nvPr/>
        </p:nvSpPr>
        <p:spPr>
          <a:xfrm>
            <a:off x="9980231" y="3193503"/>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43" name="TextBox 42">
            <a:extLst>
              <a:ext uri="{FF2B5EF4-FFF2-40B4-BE49-F238E27FC236}">
                <a16:creationId xmlns:a16="http://schemas.microsoft.com/office/drawing/2014/main" id="{2FF5F580-ECAF-DC4B-8B53-3515CC7E9DC0}"/>
              </a:ext>
            </a:extLst>
          </p:cNvPr>
          <p:cNvSpPr txBox="1"/>
          <p:nvPr/>
        </p:nvSpPr>
        <p:spPr>
          <a:xfrm>
            <a:off x="10176383" y="4336503"/>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47" name="TextBox 46">
            <a:extLst>
              <a:ext uri="{FF2B5EF4-FFF2-40B4-BE49-F238E27FC236}">
                <a16:creationId xmlns:a16="http://schemas.microsoft.com/office/drawing/2014/main" id="{759E06EC-7438-A94A-B9C7-D992997AFE34}"/>
              </a:ext>
            </a:extLst>
          </p:cNvPr>
          <p:cNvSpPr txBox="1"/>
          <p:nvPr/>
        </p:nvSpPr>
        <p:spPr>
          <a:xfrm>
            <a:off x="10204830" y="5860503"/>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48" name="Freeform 47">
            <a:extLst>
              <a:ext uri="{FF2B5EF4-FFF2-40B4-BE49-F238E27FC236}">
                <a16:creationId xmlns:a16="http://schemas.microsoft.com/office/drawing/2014/main" id="{1C7A0393-4236-5648-83B5-D4D689E151BC}"/>
              </a:ext>
            </a:extLst>
          </p:cNvPr>
          <p:cNvSpPr/>
          <p:nvPr/>
        </p:nvSpPr>
        <p:spPr>
          <a:xfrm>
            <a:off x="10150411" y="-2603"/>
            <a:ext cx="2049716" cy="1389761"/>
          </a:xfrm>
          <a:custGeom>
            <a:avLst/>
            <a:gdLst>
              <a:gd name="connsiteX0" fmla="*/ 0 w 2049716"/>
              <a:gd name="connsiteY0" fmla="*/ 0 h 1389761"/>
              <a:gd name="connsiteX1" fmla="*/ 2049717 w 2049716"/>
              <a:gd name="connsiteY1" fmla="*/ 0 h 1389761"/>
              <a:gd name="connsiteX2" fmla="*/ 2049717 w 2049716"/>
              <a:gd name="connsiteY2" fmla="*/ 1389761 h 1389761"/>
              <a:gd name="connsiteX3" fmla="*/ 0 w 2049716"/>
              <a:gd name="connsiteY3" fmla="*/ 1389761 h 1389761"/>
            </a:gdLst>
            <a:ahLst/>
            <a:cxnLst>
              <a:cxn ang="0">
                <a:pos x="connsiteX0" y="connsiteY0"/>
              </a:cxn>
              <a:cxn ang="0">
                <a:pos x="connsiteX1" y="connsiteY1"/>
              </a:cxn>
              <a:cxn ang="0">
                <a:pos x="connsiteX2" y="connsiteY2"/>
              </a:cxn>
              <a:cxn ang="0">
                <a:pos x="connsiteX3" y="connsiteY3"/>
              </a:cxn>
            </a:cxnLst>
            <a:rect l="l" t="t" r="r" b="b"/>
            <a:pathLst>
              <a:path w="2049716" h="1389761">
                <a:moveTo>
                  <a:pt x="0" y="0"/>
                </a:moveTo>
                <a:lnTo>
                  <a:pt x="2049717" y="0"/>
                </a:lnTo>
                <a:lnTo>
                  <a:pt x="2049717" y="1389761"/>
                </a:lnTo>
                <a:lnTo>
                  <a:pt x="0" y="1389761"/>
                </a:lnTo>
                <a:close/>
              </a:path>
            </a:pathLst>
          </a:custGeom>
          <a:solidFill>
            <a:srgbClr val="1A2550"/>
          </a:solidFill>
          <a:ln w="6350" cap="flat">
            <a:noFill/>
            <a:prstDash val="solid"/>
            <a:miter/>
          </a:ln>
        </p:spPr>
        <p:txBody>
          <a:bodyPr rtlCol="0" anchor="ctr"/>
          <a:lstStyle/>
          <a:p>
            <a:endParaRPr lang="en-MX"/>
          </a:p>
        </p:txBody>
      </p:sp>
      <p:sp>
        <p:nvSpPr>
          <p:cNvPr id="3" name="CuadroTexto 2">
            <a:extLst>
              <a:ext uri="{FF2B5EF4-FFF2-40B4-BE49-F238E27FC236}">
                <a16:creationId xmlns:a16="http://schemas.microsoft.com/office/drawing/2014/main" id="{4ADE4E76-7D88-804F-8C58-6CF07980C526}"/>
              </a:ext>
            </a:extLst>
          </p:cNvPr>
          <p:cNvSpPr txBox="1"/>
          <p:nvPr/>
        </p:nvSpPr>
        <p:spPr>
          <a:xfrm>
            <a:off x="990652" y="2446242"/>
            <a:ext cx="9793612" cy="3780522"/>
          </a:xfrm>
          <a:prstGeom prst="rect">
            <a:avLst/>
          </a:prstGeom>
          <a:noFill/>
        </p:spPr>
        <p:txBody>
          <a:bodyPr wrap="square">
            <a:spAutoFit/>
          </a:bodyPr>
          <a:lstStyle/>
          <a:p>
            <a:pPr algn="just">
              <a:lnSpc>
                <a:spcPct val="150000"/>
              </a:lnSpc>
              <a:spcBef>
                <a:spcPts val="600"/>
              </a:spcBef>
              <a:spcAft>
                <a:spcPts val="600"/>
              </a:spcAft>
            </a:pPr>
            <a:r>
              <a:rPr lang="es-ES_tradnl" sz="1800" dirty="0">
                <a:effectLst/>
                <a:latin typeface="Arial" panose="020B0604020202020204" pitchFamily="34" charset="0"/>
                <a:ea typeface="Aptos" panose="020B0004020202020204" pitchFamily="34" charset="0"/>
                <a:cs typeface="Times New Roman" panose="02020603050405020304" pitchFamily="18" charset="0"/>
              </a:rPr>
              <a:t>Con el fin de prestar asistencia a los posibles denunciantes y facilitarles la presentación de denuncias de prácticas ilícitas o de irregularidades, el Gobierno de los Países Bajos y los interlocutores sociales (incluidas las organizaciones de representantes de empleadores y trabajadores) decidieron que era necesario proporcionar asesoramiento y apoyo gratuito a esas personas. El Centro de Asesoramiento para Denunciantes (</a:t>
            </a:r>
            <a:r>
              <a:rPr lang="es-ES_tradnl" sz="1800" dirty="0" err="1">
                <a:effectLst/>
                <a:latin typeface="Arial" panose="020B0604020202020204" pitchFamily="34" charset="0"/>
                <a:ea typeface="Aptos" panose="020B0004020202020204" pitchFamily="34" charset="0"/>
                <a:cs typeface="Times New Roman" panose="02020603050405020304" pitchFamily="18" charset="0"/>
              </a:rPr>
              <a:t>Adviespunt</a:t>
            </a:r>
            <a:r>
              <a:rPr lang="es-ES_tradnl" sz="1800" dirty="0">
                <a:effectLst/>
                <a:latin typeface="Arial" panose="020B0604020202020204" pitchFamily="34" charset="0"/>
                <a:ea typeface="Aptos" panose="020B0004020202020204" pitchFamily="34" charset="0"/>
                <a:cs typeface="Times New Roman" panose="02020603050405020304" pitchFamily="18" charset="0"/>
              </a:rPr>
              <a:t> </a:t>
            </a:r>
            <a:r>
              <a:rPr lang="es-ES_tradnl" sz="1800" dirty="0" err="1">
                <a:effectLst/>
                <a:latin typeface="Arial" panose="020B0604020202020204" pitchFamily="34" charset="0"/>
                <a:ea typeface="Aptos" panose="020B0004020202020204" pitchFamily="34" charset="0"/>
                <a:cs typeface="Times New Roman" panose="02020603050405020304" pitchFamily="18" charset="0"/>
              </a:rPr>
              <a:t>Klokkenluiders</a:t>
            </a:r>
            <a:r>
              <a:rPr lang="es-ES_tradnl" sz="1800" dirty="0">
                <a:effectLst/>
                <a:latin typeface="Arial" panose="020B0604020202020204" pitchFamily="34" charset="0"/>
                <a:ea typeface="Aptos" panose="020B0004020202020204" pitchFamily="34" charset="0"/>
                <a:cs typeface="Times New Roman" panose="02020603050405020304" pitchFamily="18" charset="0"/>
              </a:rPr>
              <a:t>) se inauguró en octubre de 2012 y fue evaluado a mediados de 2014. Como resultado de la evaluación, </a:t>
            </a:r>
            <a:r>
              <a:rPr lang="es-ES_tradnl" sz="1800" b="1" dirty="0">
                <a:effectLst/>
                <a:latin typeface="Arial" panose="020B0604020202020204" pitchFamily="34" charset="0"/>
                <a:ea typeface="Aptos" panose="020B0004020202020204" pitchFamily="34" charset="0"/>
                <a:cs typeface="Times New Roman" panose="02020603050405020304" pitchFamily="18" charset="0"/>
              </a:rPr>
              <a:t>se llegó a la conclusión de que el Centro de Asesoramiento había alcanzado una posición sólida en el terreno y se recomendó una ley para asegurar su existencia ininterrumpida.</a:t>
            </a:r>
            <a:endParaRPr lang="es-MX" sz="1800" b="1" dirty="0">
              <a:effectLst/>
              <a:latin typeface="Arial" panose="020B0604020202020204" pitchFamily="34" charset="0"/>
              <a:ea typeface="Aptos" panose="020B0004020202020204" pitchFamily="34" charset="0"/>
              <a:cs typeface="Times New Roman" panose="02020603050405020304" pitchFamily="18" charset="0"/>
            </a:endParaRPr>
          </a:p>
        </p:txBody>
      </p:sp>
      <p:pic>
        <p:nvPicPr>
          <p:cNvPr id="4" name="Imagen 3">
            <a:extLst>
              <a:ext uri="{FF2B5EF4-FFF2-40B4-BE49-F238E27FC236}">
                <a16:creationId xmlns:a16="http://schemas.microsoft.com/office/drawing/2014/main" id="{93DD19DB-80D8-1395-11DC-B294D46B0370}"/>
              </a:ext>
            </a:extLst>
          </p:cNvPr>
          <p:cNvPicPr>
            <a:picLocks noChangeAspect="1"/>
          </p:cNvPicPr>
          <p:nvPr/>
        </p:nvPicPr>
        <p:blipFill>
          <a:blip r:embed="rId3"/>
          <a:stretch>
            <a:fillRect/>
          </a:stretch>
        </p:blipFill>
        <p:spPr>
          <a:xfrm>
            <a:off x="7554453" y="179291"/>
            <a:ext cx="1685212" cy="1737409"/>
          </a:xfrm>
          <a:prstGeom prst="rect">
            <a:avLst/>
          </a:prstGeom>
        </p:spPr>
      </p:pic>
    </p:spTree>
    <p:extLst>
      <p:ext uri="{BB962C8B-B14F-4D97-AF65-F5344CB8AC3E}">
        <p14:creationId xmlns:p14="http://schemas.microsoft.com/office/powerpoint/2010/main" val="2967612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E89F26AC-9D2D-2345-B723-D703BD9ED17E}"/>
              </a:ext>
            </a:extLst>
          </p:cNvPr>
          <p:cNvPicPr>
            <a:picLocks noChangeAspect="1"/>
          </p:cNvPicPr>
          <p:nvPr/>
        </p:nvPicPr>
        <p:blipFill rotWithShape="1">
          <a:blip r:embed="rId2"/>
          <a:srcRect l="32400" t="-254" r="4540" b="254"/>
          <a:stretch/>
        </p:blipFill>
        <p:spPr>
          <a:xfrm>
            <a:off x="5766463" y="-16100"/>
            <a:ext cx="6489242" cy="6865438"/>
          </a:xfrm>
          <a:custGeom>
            <a:avLst/>
            <a:gdLst>
              <a:gd name="connsiteX0" fmla="*/ -1670 w 10797235"/>
              <a:gd name="connsiteY0" fmla="*/ -1378 h 6903110"/>
              <a:gd name="connsiteX1" fmla="*/ 10795565 w 10797235"/>
              <a:gd name="connsiteY1" fmla="*/ -1378 h 6903110"/>
              <a:gd name="connsiteX2" fmla="*/ 10795565 w 10797235"/>
              <a:gd name="connsiteY2" fmla="*/ 6901732 h 6903110"/>
              <a:gd name="connsiteX3" fmla="*/ -1670 w 10797235"/>
              <a:gd name="connsiteY3" fmla="*/ 6901732 h 6903110"/>
            </a:gdLst>
            <a:ahLst/>
            <a:cxnLst>
              <a:cxn ang="0">
                <a:pos x="connsiteX0" y="connsiteY0"/>
              </a:cxn>
              <a:cxn ang="0">
                <a:pos x="connsiteX1" y="connsiteY1"/>
              </a:cxn>
              <a:cxn ang="0">
                <a:pos x="connsiteX2" y="connsiteY2"/>
              </a:cxn>
              <a:cxn ang="0">
                <a:pos x="connsiteX3" y="connsiteY3"/>
              </a:cxn>
            </a:cxnLst>
            <a:rect l="l" t="t" r="r" b="b"/>
            <a:pathLst>
              <a:path w="10797235" h="6903110">
                <a:moveTo>
                  <a:pt x="-1670" y="-1378"/>
                </a:moveTo>
                <a:lnTo>
                  <a:pt x="10795565" y="-1378"/>
                </a:lnTo>
                <a:lnTo>
                  <a:pt x="10795565" y="6901732"/>
                </a:lnTo>
                <a:lnTo>
                  <a:pt x="-1670" y="6901732"/>
                </a:lnTo>
                <a:close/>
              </a:path>
            </a:pathLst>
          </a:custGeom>
        </p:spPr>
      </p:pic>
      <p:sp>
        <p:nvSpPr>
          <p:cNvPr id="15" name="Freeform 14">
            <a:extLst>
              <a:ext uri="{FF2B5EF4-FFF2-40B4-BE49-F238E27FC236}">
                <a16:creationId xmlns:a16="http://schemas.microsoft.com/office/drawing/2014/main" id="{0D5DE411-56BE-5B4C-8598-E32E241F4895}"/>
              </a:ext>
            </a:extLst>
          </p:cNvPr>
          <p:cNvSpPr/>
          <p:nvPr/>
        </p:nvSpPr>
        <p:spPr>
          <a:xfrm>
            <a:off x="0" y="0"/>
            <a:ext cx="5766463" cy="6857999"/>
          </a:xfrm>
          <a:custGeom>
            <a:avLst/>
            <a:gdLst>
              <a:gd name="connsiteX0" fmla="*/ 0 w 6246812"/>
              <a:gd name="connsiteY0" fmla="*/ 0 h 6868795"/>
              <a:gd name="connsiteX1" fmla="*/ 6246813 w 6246812"/>
              <a:gd name="connsiteY1" fmla="*/ 0 h 6868795"/>
              <a:gd name="connsiteX2" fmla="*/ 6246813 w 6246812"/>
              <a:gd name="connsiteY2" fmla="*/ 6868795 h 6868795"/>
              <a:gd name="connsiteX3" fmla="*/ 0 w 6246812"/>
              <a:gd name="connsiteY3" fmla="*/ 6868795 h 6868795"/>
            </a:gdLst>
            <a:ahLst/>
            <a:cxnLst>
              <a:cxn ang="0">
                <a:pos x="connsiteX0" y="connsiteY0"/>
              </a:cxn>
              <a:cxn ang="0">
                <a:pos x="connsiteX1" y="connsiteY1"/>
              </a:cxn>
              <a:cxn ang="0">
                <a:pos x="connsiteX2" y="connsiteY2"/>
              </a:cxn>
              <a:cxn ang="0">
                <a:pos x="connsiteX3" y="connsiteY3"/>
              </a:cxn>
            </a:cxnLst>
            <a:rect l="l" t="t" r="r" b="b"/>
            <a:pathLst>
              <a:path w="6246812" h="6868795">
                <a:moveTo>
                  <a:pt x="0" y="0"/>
                </a:moveTo>
                <a:lnTo>
                  <a:pt x="6246813" y="0"/>
                </a:lnTo>
                <a:lnTo>
                  <a:pt x="6246813" y="6868795"/>
                </a:lnTo>
                <a:lnTo>
                  <a:pt x="0" y="6868795"/>
                </a:lnTo>
                <a:close/>
              </a:path>
            </a:pathLst>
          </a:custGeom>
          <a:solidFill>
            <a:srgbClr val="1A2550"/>
          </a:solidFill>
          <a:ln w="6350" cap="flat">
            <a:noFill/>
            <a:prstDash val="solid"/>
            <a:miter/>
          </a:ln>
        </p:spPr>
        <p:txBody>
          <a:bodyPr rtlCol="0" anchor="ctr"/>
          <a:lstStyle/>
          <a:p>
            <a:endParaRPr lang="en-MX"/>
          </a:p>
        </p:txBody>
      </p:sp>
      <p:sp>
        <p:nvSpPr>
          <p:cNvPr id="16" name="TextBox 15">
            <a:extLst>
              <a:ext uri="{FF2B5EF4-FFF2-40B4-BE49-F238E27FC236}">
                <a16:creationId xmlns:a16="http://schemas.microsoft.com/office/drawing/2014/main" id="{F1B82617-128D-6A4A-8694-9051DCF0C24F}"/>
              </a:ext>
            </a:extLst>
          </p:cNvPr>
          <p:cNvSpPr txBox="1"/>
          <p:nvPr/>
        </p:nvSpPr>
        <p:spPr>
          <a:xfrm>
            <a:off x="424952" y="1679512"/>
            <a:ext cx="4916557" cy="1631216"/>
          </a:xfrm>
          <a:prstGeom prst="rect">
            <a:avLst/>
          </a:prstGeom>
          <a:noFill/>
        </p:spPr>
        <p:txBody>
          <a:bodyPr wrap="square" rtlCol="0">
            <a:spAutoFit/>
          </a:bodyPr>
          <a:lstStyle/>
          <a:p>
            <a:pPr algn="l"/>
            <a:r>
              <a:rPr lang="es-MX" sz="3600" spc="0" baseline="0" dirty="0">
                <a:solidFill>
                  <a:srgbClr val="FFFFFF"/>
                </a:solidFill>
                <a:latin typeface="Bodoni 72 Book" pitchFamily="2" charset="0"/>
                <a:sym typeface="AmbroiseStd-Regular"/>
                <a:rtl val="0"/>
              </a:rPr>
              <a:t>¡Muchas gracias!</a:t>
            </a:r>
          </a:p>
          <a:p>
            <a:pPr algn="l"/>
            <a:endParaRPr lang="es-MX" sz="3600" dirty="0">
              <a:solidFill>
                <a:srgbClr val="FFFFFF"/>
              </a:solidFill>
              <a:latin typeface="Bodoni 72 Book" pitchFamily="2" charset="0"/>
              <a:sym typeface="AmbroiseStd-Regular"/>
              <a:rtl val="0"/>
            </a:endParaRPr>
          </a:p>
          <a:p>
            <a:pPr algn="l"/>
            <a:r>
              <a:rPr lang="es-MX" sz="2800" dirty="0">
                <a:solidFill>
                  <a:srgbClr val="FFFFFF"/>
                </a:solidFill>
                <a:latin typeface="Bodoni 72 Book" pitchFamily="2" charset="0"/>
                <a:sym typeface="AmbroiseStd-Regular"/>
                <a:rtl val="0"/>
              </a:rPr>
              <a:t>k</a:t>
            </a:r>
            <a:r>
              <a:rPr lang="es-MX" sz="2800" spc="0" baseline="0" dirty="0">
                <a:solidFill>
                  <a:srgbClr val="FFFFFF"/>
                </a:solidFill>
                <a:latin typeface="Bodoni 72 Book" pitchFamily="2" charset="0"/>
                <a:sym typeface="AmbroiseStd-Regular"/>
                <a:rtl val="0"/>
              </a:rPr>
              <a:t>fernanda.barrera@gmail.com</a:t>
            </a:r>
            <a:endParaRPr lang="en-MX" sz="2800" spc="0" baseline="0" dirty="0">
              <a:solidFill>
                <a:srgbClr val="FFFFFF"/>
              </a:solidFill>
              <a:latin typeface="AmbroiseStd-Regular"/>
              <a:sym typeface="AmbroiseStd-Regular"/>
              <a:rtl val="0"/>
            </a:endParaRPr>
          </a:p>
        </p:txBody>
      </p:sp>
      <p:sp>
        <p:nvSpPr>
          <p:cNvPr id="17" name="Freeform 16">
            <a:extLst>
              <a:ext uri="{FF2B5EF4-FFF2-40B4-BE49-F238E27FC236}">
                <a16:creationId xmlns:a16="http://schemas.microsoft.com/office/drawing/2014/main" id="{B2E48663-8BAE-0744-8408-63AE78349C28}"/>
              </a:ext>
            </a:extLst>
          </p:cNvPr>
          <p:cNvSpPr/>
          <p:nvPr/>
        </p:nvSpPr>
        <p:spPr>
          <a:xfrm>
            <a:off x="1629918" y="3218116"/>
            <a:ext cx="3463480" cy="3049587"/>
          </a:xfrm>
          <a:custGeom>
            <a:avLst/>
            <a:gdLst>
              <a:gd name="connsiteX0" fmla="*/ 0 w 3463480"/>
              <a:gd name="connsiteY0" fmla="*/ 0 h 3049587"/>
              <a:gd name="connsiteX1" fmla="*/ 3463481 w 3463480"/>
              <a:gd name="connsiteY1" fmla="*/ 0 h 3049587"/>
              <a:gd name="connsiteX2" fmla="*/ 3463481 w 3463480"/>
              <a:gd name="connsiteY2" fmla="*/ 3049588 h 3049587"/>
              <a:gd name="connsiteX3" fmla="*/ 0 w 3463480"/>
              <a:gd name="connsiteY3" fmla="*/ 3049588 h 3049587"/>
            </a:gdLst>
            <a:ahLst/>
            <a:cxnLst>
              <a:cxn ang="0">
                <a:pos x="connsiteX0" y="connsiteY0"/>
              </a:cxn>
              <a:cxn ang="0">
                <a:pos x="connsiteX1" y="connsiteY1"/>
              </a:cxn>
              <a:cxn ang="0">
                <a:pos x="connsiteX2" y="connsiteY2"/>
              </a:cxn>
              <a:cxn ang="0">
                <a:pos x="connsiteX3" y="connsiteY3"/>
              </a:cxn>
            </a:cxnLst>
            <a:rect l="l" t="t" r="r" b="b"/>
            <a:pathLst>
              <a:path w="3463480" h="3049587">
                <a:moveTo>
                  <a:pt x="0" y="0"/>
                </a:moveTo>
                <a:lnTo>
                  <a:pt x="3463481" y="0"/>
                </a:lnTo>
                <a:lnTo>
                  <a:pt x="3463481" y="3049588"/>
                </a:lnTo>
                <a:lnTo>
                  <a:pt x="0" y="3049588"/>
                </a:lnTo>
                <a:close/>
              </a:path>
            </a:pathLst>
          </a:custGeom>
          <a:noFill/>
          <a:ln w="6350" cap="flat">
            <a:noFill/>
            <a:prstDash val="solid"/>
            <a:miter/>
          </a:ln>
        </p:spPr>
        <p:txBody>
          <a:bodyPr rtlCol="0" anchor="ctr"/>
          <a:lstStyle/>
          <a:p>
            <a:endParaRPr lang="en-MX"/>
          </a:p>
        </p:txBody>
      </p:sp>
    </p:spTree>
    <p:extLst>
      <p:ext uri="{BB962C8B-B14F-4D97-AF65-F5344CB8AC3E}">
        <p14:creationId xmlns:p14="http://schemas.microsoft.com/office/powerpoint/2010/main" val="841597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E89F26AC-9D2D-2345-B723-D703BD9ED17E}"/>
              </a:ext>
            </a:extLst>
          </p:cNvPr>
          <p:cNvPicPr>
            <a:picLocks noChangeAspect="1"/>
          </p:cNvPicPr>
          <p:nvPr/>
        </p:nvPicPr>
        <p:blipFill rotWithShape="1">
          <a:blip r:embed="rId2"/>
          <a:srcRect l="32400" t="-254" r="4540" b="254"/>
          <a:stretch/>
        </p:blipFill>
        <p:spPr>
          <a:xfrm>
            <a:off x="5766463" y="-16100"/>
            <a:ext cx="6489242" cy="6865438"/>
          </a:xfrm>
          <a:custGeom>
            <a:avLst/>
            <a:gdLst>
              <a:gd name="connsiteX0" fmla="*/ -1670 w 10797235"/>
              <a:gd name="connsiteY0" fmla="*/ -1378 h 6903110"/>
              <a:gd name="connsiteX1" fmla="*/ 10795565 w 10797235"/>
              <a:gd name="connsiteY1" fmla="*/ -1378 h 6903110"/>
              <a:gd name="connsiteX2" fmla="*/ 10795565 w 10797235"/>
              <a:gd name="connsiteY2" fmla="*/ 6901732 h 6903110"/>
              <a:gd name="connsiteX3" fmla="*/ -1670 w 10797235"/>
              <a:gd name="connsiteY3" fmla="*/ 6901732 h 6903110"/>
            </a:gdLst>
            <a:ahLst/>
            <a:cxnLst>
              <a:cxn ang="0">
                <a:pos x="connsiteX0" y="connsiteY0"/>
              </a:cxn>
              <a:cxn ang="0">
                <a:pos x="connsiteX1" y="connsiteY1"/>
              </a:cxn>
              <a:cxn ang="0">
                <a:pos x="connsiteX2" y="connsiteY2"/>
              </a:cxn>
              <a:cxn ang="0">
                <a:pos x="connsiteX3" y="connsiteY3"/>
              </a:cxn>
            </a:cxnLst>
            <a:rect l="l" t="t" r="r" b="b"/>
            <a:pathLst>
              <a:path w="10797235" h="6903110">
                <a:moveTo>
                  <a:pt x="-1670" y="-1378"/>
                </a:moveTo>
                <a:lnTo>
                  <a:pt x="10795565" y="-1378"/>
                </a:lnTo>
                <a:lnTo>
                  <a:pt x="10795565" y="6901732"/>
                </a:lnTo>
                <a:lnTo>
                  <a:pt x="-1670" y="6901732"/>
                </a:lnTo>
                <a:close/>
              </a:path>
            </a:pathLst>
          </a:custGeom>
        </p:spPr>
      </p:pic>
      <p:sp>
        <p:nvSpPr>
          <p:cNvPr id="15" name="Freeform 14">
            <a:extLst>
              <a:ext uri="{FF2B5EF4-FFF2-40B4-BE49-F238E27FC236}">
                <a16:creationId xmlns:a16="http://schemas.microsoft.com/office/drawing/2014/main" id="{0D5DE411-56BE-5B4C-8598-E32E241F4895}"/>
              </a:ext>
            </a:extLst>
          </p:cNvPr>
          <p:cNvSpPr/>
          <p:nvPr/>
        </p:nvSpPr>
        <p:spPr>
          <a:xfrm>
            <a:off x="0" y="0"/>
            <a:ext cx="5766463" cy="6857999"/>
          </a:xfrm>
          <a:custGeom>
            <a:avLst/>
            <a:gdLst>
              <a:gd name="connsiteX0" fmla="*/ 0 w 6246812"/>
              <a:gd name="connsiteY0" fmla="*/ 0 h 6868795"/>
              <a:gd name="connsiteX1" fmla="*/ 6246813 w 6246812"/>
              <a:gd name="connsiteY1" fmla="*/ 0 h 6868795"/>
              <a:gd name="connsiteX2" fmla="*/ 6246813 w 6246812"/>
              <a:gd name="connsiteY2" fmla="*/ 6868795 h 6868795"/>
              <a:gd name="connsiteX3" fmla="*/ 0 w 6246812"/>
              <a:gd name="connsiteY3" fmla="*/ 6868795 h 6868795"/>
            </a:gdLst>
            <a:ahLst/>
            <a:cxnLst>
              <a:cxn ang="0">
                <a:pos x="connsiteX0" y="connsiteY0"/>
              </a:cxn>
              <a:cxn ang="0">
                <a:pos x="connsiteX1" y="connsiteY1"/>
              </a:cxn>
              <a:cxn ang="0">
                <a:pos x="connsiteX2" y="connsiteY2"/>
              </a:cxn>
              <a:cxn ang="0">
                <a:pos x="connsiteX3" y="connsiteY3"/>
              </a:cxn>
            </a:cxnLst>
            <a:rect l="l" t="t" r="r" b="b"/>
            <a:pathLst>
              <a:path w="6246812" h="6868795">
                <a:moveTo>
                  <a:pt x="0" y="0"/>
                </a:moveTo>
                <a:lnTo>
                  <a:pt x="6246813" y="0"/>
                </a:lnTo>
                <a:lnTo>
                  <a:pt x="6246813" y="6868795"/>
                </a:lnTo>
                <a:lnTo>
                  <a:pt x="0" y="6868795"/>
                </a:lnTo>
                <a:close/>
              </a:path>
            </a:pathLst>
          </a:custGeom>
          <a:solidFill>
            <a:srgbClr val="1A2550"/>
          </a:solidFill>
          <a:ln w="6350" cap="flat">
            <a:noFill/>
            <a:prstDash val="solid"/>
            <a:miter/>
          </a:ln>
        </p:spPr>
        <p:txBody>
          <a:bodyPr rtlCol="0" anchor="ctr"/>
          <a:lstStyle/>
          <a:p>
            <a:endParaRPr lang="en-MX"/>
          </a:p>
        </p:txBody>
      </p:sp>
      <p:sp>
        <p:nvSpPr>
          <p:cNvPr id="16" name="TextBox 15">
            <a:extLst>
              <a:ext uri="{FF2B5EF4-FFF2-40B4-BE49-F238E27FC236}">
                <a16:creationId xmlns:a16="http://schemas.microsoft.com/office/drawing/2014/main" id="{F1B82617-128D-6A4A-8694-9051DCF0C24F}"/>
              </a:ext>
            </a:extLst>
          </p:cNvPr>
          <p:cNvSpPr txBox="1"/>
          <p:nvPr/>
        </p:nvSpPr>
        <p:spPr>
          <a:xfrm>
            <a:off x="1462663" y="3158856"/>
            <a:ext cx="3659656" cy="707886"/>
          </a:xfrm>
          <a:prstGeom prst="rect">
            <a:avLst/>
          </a:prstGeom>
          <a:noFill/>
        </p:spPr>
        <p:txBody>
          <a:bodyPr wrap="none" rtlCol="0">
            <a:spAutoFit/>
          </a:bodyPr>
          <a:lstStyle/>
          <a:p>
            <a:pPr algn="l"/>
            <a:r>
              <a:rPr lang="es-MX" sz="4000" spc="0" baseline="0" dirty="0">
                <a:solidFill>
                  <a:srgbClr val="FFFFFF"/>
                </a:solidFill>
                <a:latin typeface="Bodoni 72 Book" pitchFamily="2" charset="0"/>
                <a:sym typeface="AmbroiseStd-Regular"/>
                <a:rtl val="0"/>
              </a:rPr>
              <a:t>Buenas Prácticas</a:t>
            </a:r>
            <a:endParaRPr lang="en-MX" sz="4000" spc="0" baseline="0" dirty="0">
              <a:solidFill>
                <a:srgbClr val="FFFFFF"/>
              </a:solidFill>
              <a:latin typeface="AmbroiseStd-Regular"/>
              <a:sym typeface="AmbroiseStd-Regular"/>
              <a:rtl val="0"/>
            </a:endParaRPr>
          </a:p>
        </p:txBody>
      </p:sp>
      <p:sp>
        <p:nvSpPr>
          <p:cNvPr id="17" name="Freeform 16">
            <a:extLst>
              <a:ext uri="{FF2B5EF4-FFF2-40B4-BE49-F238E27FC236}">
                <a16:creationId xmlns:a16="http://schemas.microsoft.com/office/drawing/2014/main" id="{B2E48663-8BAE-0744-8408-63AE78349C28}"/>
              </a:ext>
            </a:extLst>
          </p:cNvPr>
          <p:cNvSpPr/>
          <p:nvPr/>
        </p:nvSpPr>
        <p:spPr>
          <a:xfrm>
            <a:off x="1629918" y="3218116"/>
            <a:ext cx="3463480" cy="3049587"/>
          </a:xfrm>
          <a:custGeom>
            <a:avLst/>
            <a:gdLst>
              <a:gd name="connsiteX0" fmla="*/ 0 w 3463480"/>
              <a:gd name="connsiteY0" fmla="*/ 0 h 3049587"/>
              <a:gd name="connsiteX1" fmla="*/ 3463481 w 3463480"/>
              <a:gd name="connsiteY1" fmla="*/ 0 h 3049587"/>
              <a:gd name="connsiteX2" fmla="*/ 3463481 w 3463480"/>
              <a:gd name="connsiteY2" fmla="*/ 3049588 h 3049587"/>
              <a:gd name="connsiteX3" fmla="*/ 0 w 3463480"/>
              <a:gd name="connsiteY3" fmla="*/ 3049588 h 3049587"/>
            </a:gdLst>
            <a:ahLst/>
            <a:cxnLst>
              <a:cxn ang="0">
                <a:pos x="connsiteX0" y="connsiteY0"/>
              </a:cxn>
              <a:cxn ang="0">
                <a:pos x="connsiteX1" y="connsiteY1"/>
              </a:cxn>
              <a:cxn ang="0">
                <a:pos x="connsiteX2" y="connsiteY2"/>
              </a:cxn>
              <a:cxn ang="0">
                <a:pos x="connsiteX3" y="connsiteY3"/>
              </a:cxn>
            </a:cxnLst>
            <a:rect l="l" t="t" r="r" b="b"/>
            <a:pathLst>
              <a:path w="3463480" h="3049587">
                <a:moveTo>
                  <a:pt x="0" y="0"/>
                </a:moveTo>
                <a:lnTo>
                  <a:pt x="3463481" y="0"/>
                </a:lnTo>
                <a:lnTo>
                  <a:pt x="3463481" y="3049588"/>
                </a:lnTo>
                <a:lnTo>
                  <a:pt x="0" y="3049588"/>
                </a:lnTo>
                <a:close/>
              </a:path>
            </a:pathLst>
          </a:custGeom>
          <a:noFill/>
          <a:ln w="6350" cap="flat">
            <a:noFill/>
            <a:prstDash val="solid"/>
            <a:miter/>
          </a:ln>
        </p:spPr>
        <p:txBody>
          <a:bodyPr rtlCol="0" anchor="ctr"/>
          <a:lstStyle/>
          <a:p>
            <a:endParaRPr lang="en-MX"/>
          </a:p>
        </p:txBody>
      </p:sp>
    </p:spTree>
    <p:extLst>
      <p:ext uri="{BB962C8B-B14F-4D97-AF65-F5344CB8AC3E}">
        <p14:creationId xmlns:p14="http://schemas.microsoft.com/office/powerpoint/2010/main" val="114651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79CCCB52-8F0C-6341-99FF-5EB1BC79A906}"/>
              </a:ext>
            </a:extLst>
          </p:cNvPr>
          <p:cNvSpPr/>
          <p:nvPr/>
        </p:nvSpPr>
        <p:spPr>
          <a:xfrm>
            <a:off x="4553146" y="1748241"/>
            <a:ext cx="7478599" cy="4864594"/>
          </a:xfrm>
          <a:custGeom>
            <a:avLst/>
            <a:gdLst>
              <a:gd name="connsiteX0" fmla="*/ 0 w 12192381"/>
              <a:gd name="connsiteY0" fmla="*/ 0 h 3361245"/>
              <a:gd name="connsiteX1" fmla="*/ 12192381 w 12192381"/>
              <a:gd name="connsiteY1" fmla="*/ 0 h 3361245"/>
              <a:gd name="connsiteX2" fmla="*/ 12192381 w 12192381"/>
              <a:gd name="connsiteY2" fmla="*/ 3361245 h 3361245"/>
              <a:gd name="connsiteX3" fmla="*/ 0 w 12192381"/>
              <a:gd name="connsiteY3" fmla="*/ 3361245 h 3361245"/>
            </a:gdLst>
            <a:ahLst/>
            <a:cxnLst>
              <a:cxn ang="0">
                <a:pos x="connsiteX0" y="connsiteY0"/>
              </a:cxn>
              <a:cxn ang="0">
                <a:pos x="connsiteX1" y="connsiteY1"/>
              </a:cxn>
              <a:cxn ang="0">
                <a:pos x="connsiteX2" y="connsiteY2"/>
              </a:cxn>
              <a:cxn ang="0">
                <a:pos x="connsiteX3" y="connsiteY3"/>
              </a:cxn>
            </a:cxnLst>
            <a:rect l="l" t="t" r="r" b="b"/>
            <a:pathLst>
              <a:path w="12192381" h="3361245">
                <a:moveTo>
                  <a:pt x="0" y="0"/>
                </a:moveTo>
                <a:lnTo>
                  <a:pt x="12192381" y="0"/>
                </a:lnTo>
                <a:lnTo>
                  <a:pt x="12192381" y="3361245"/>
                </a:lnTo>
                <a:lnTo>
                  <a:pt x="0" y="3361245"/>
                </a:lnTo>
                <a:close/>
              </a:path>
            </a:pathLst>
          </a:custGeom>
          <a:solidFill>
            <a:srgbClr val="C85828"/>
          </a:solidFill>
          <a:ln w="6350" cap="flat">
            <a:noFill/>
            <a:prstDash val="solid"/>
            <a:miter/>
          </a:ln>
        </p:spPr>
        <p:txBody>
          <a:bodyPr rtlCol="0" anchor="ctr"/>
          <a:lstStyle/>
          <a:p>
            <a:pPr algn="ctr">
              <a:lnSpc>
                <a:spcPct val="150000"/>
              </a:lnSpc>
              <a:spcBef>
                <a:spcPts val="600"/>
              </a:spcBef>
              <a:spcAft>
                <a:spcPts val="600"/>
              </a:spcAft>
            </a:pPr>
            <a:r>
              <a:rPr lang="es-ES_tradnl" sz="2400" b="1" dirty="0">
                <a:effectLst/>
                <a:latin typeface="Arial" panose="020B0604020202020204" pitchFamily="34" charset="0"/>
                <a:ea typeface="Aptos" panose="020B0004020202020204" pitchFamily="34" charset="0"/>
                <a:cs typeface="Times New Roman" panose="02020603050405020304" pitchFamily="18" charset="0"/>
              </a:rPr>
              <a:t>Prácticas en la protección de denunciantes</a:t>
            </a:r>
            <a:endParaRPr lang="es-MX" sz="2400" dirty="0">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50000"/>
              </a:lnSpc>
              <a:spcBef>
                <a:spcPts val="600"/>
              </a:spcBef>
              <a:spcAft>
                <a:spcPts val="600"/>
              </a:spcAft>
            </a:pPr>
            <a:r>
              <a:rPr lang="es-ES_tradnl" sz="2400" dirty="0">
                <a:effectLst/>
                <a:latin typeface="Arial" panose="020B0604020202020204" pitchFamily="34" charset="0"/>
                <a:ea typeface="Aptos" panose="020B0004020202020204" pitchFamily="34" charset="0"/>
                <a:cs typeface="Times New Roman" panose="02020603050405020304" pitchFamily="18" charset="0"/>
              </a:rPr>
              <a:t>Con el fin de decidir cuál es la mejor manera de facilitar las denuncias, habrá que tener en cuenta el </a:t>
            </a:r>
            <a:r>
              <a:rPr lang="es-ES_tradnl" sz="2400" b="1" dirty="0">
                <a:effectLst/>
                <a:latin typeface="Arial" panose="020B0604020202020204" pitchFamily="34" charset="0"/>
                <a:ea typeface="Aptos" panose="020B0004020202020204" pitchFamily="34" charset="0"/>
                <a:cs typeface="Times New Roman" panose="02020603050405020304" pitchFamily="18" charset="0"/>
              </a:rPr>
              <a:t>grupo al que está dirigido ese esfuerzo, la naturaleza de la información que sus integrantes pueden proporcionar y los riesgos que pueden enfrentar por ello.</a:t>
            </a:r>
            <a:r>
              <a:rPr lang="es-ES_tradnl" sz="2400" dirty="0">
                <a:effectLst/>
                <a:latin typeface="Arial" panose="020B0604020202020204" pitchFamily="34" charset="0"/>
                <a:ea typeface="Aptos" panose="020B0004020202020204" pitchFamily="34" charset="0"/>
                <a:cs typeface="Times New Roman" panose="02020603050405020304" pitchFamily="18" charset="0"/>
              </a:rPr>
              <a:t> Es necesario considerar diferentes tipos de protección (de procedimiento, física, proactiva o retroactiva) según las circunstancias.</a:t>
            </a:r>
            <a:endParaRPr lang="es-MX" sz="2400" dirty="0">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50000"/>
              </a:lnSpc>
              <a:spcBef>
                <a:spcPts val="600"/>
              </a:spcBef>
              <a:spcAft>
                <a:spcPts val="600"/>
              </a:spcAft>
            </a:pPr>
            <a:r>
              <a:rPr lang="es-ES_tradnl" sz="2400" dirty="0">
                <a:effectLst/>
                <a:latin typeface="Arial" panose="020B0604020202020204" pitchFamily="34" charset="0"/>
                <a:ea typeface="Aptos" panose="020B0004020202020204" pitchFamily="34" charset="0"/>
                <a:cs typeface="Times New Roman" panose="02020603050405020304" pitchFamily="18" charset="0"/>
              </a:rPr>
              <a:t>.</a:t>
            </a:r>
            <a:endParaRPr lang="es-MX" sz="2400" dirty="0">
              <a:effectLst/>
              <a:latin typeface="Arial" panose="020B0604020202020204" pitchFamily="34" charset="0"/>
              <a:ea typeface="Aptos" panose="020B0004020202020204" pitchFamily="34" charset="0"/>
              <a:cs typeface="Times New Roman" panose="02020603050405020304" pitchFamily="18" charset="0"/>
            </a:endParaRPr>
          </a:p>
        </p:txBody>
      </p:sp>
      <p:sp>
        <p:nvSpPr>
          <p:cNvPr id="9" name="Freeform 8">
            <a:extLst>
              <a:ext uri="{FF2B5EF4-FFF2-40B4-BE49-F238E27FC236}">
                <a16:creationId xmlns:a16="http://schemas.microsoft.com/office/drawing/2014/main" id="{74B94213-9395-0548-A678-5F9A5F2A7F15}"/>
              </a:ext>
            </a:extLst>
          </p:cNvPr>
          <p:cNvSpPr/>
          <p:nvPr/>
        </p:nvSpPr>
        <p:spPr>
          <a:xfrm>
            <a:off x="6661721" y="3770503"/>
            <a:ext cx="5138483" cy="2968625"/>
          </a:xfrm>
          <a:custGeom>
            <a:avLst/>
            <a:gdLst>
              <a:gd name="connsiteX0" fmla="*/ 0 w 5138483"/>
              <a:gd name="connsiteY0" fmla="*/ 0 h 2968625"/>
              <a:gd name="connsiteX1" fmla="*/ 5138483 w 5138483"/>
              <a:gd name="connsiteY1" fmla="*/ 0 h 2968625"/>
              <a:gd name="connsiteX2" fmla="*/ 5138483 w 5138483"/>
              <a:gd name="connsiteY2" fmla="*/ 2968625 h 2968625"/>
              <a:gd name="connsiteX3" fmla="*/ 0 w 5138483"/>
              <a:gd name="connsiteY3" fmla="*/ 2968625 h 2968625"/>
            </a:gdLst>
            <a:ahLst/>
            <a:cxnLst>
              <a:cxn ang="0">
                <a:pos x="connsiteX0" y="connsiteY0"/>
              </a:cxn>
              <a:cxn ang="0">
                <a:pos x="connsiteX1" y="connsiteY1"/>
              </a:cxn>
              <a:cxn ang="0">
                <a:pos x="connsiteX2" y="connsiteY2"/>
              </a:cxn>
              <a:cxn ang="0">
                <a:pos x="connsiteX3" y="connsiteY3"/>
              </a:cxn>
            </a:cxnLst>
            <a:rect l="l" t="t" r="r" b="b"/>
            <a:pathLst>
              <a:path w="5138483" h="2968625">
                <a:moveTo>
                  <a:pt x="0" y="0"/>
                </a:moveTo>
                <a:lnTo>
                  <a:pt x="5138483" y="0"/>
                </a:lnTo>
                <a:lnTo>
                  <a:pt x="5138483" y="2968625"/>
                </a:lnTo>
                <a:lnTo>
                  <a:pt x="0" y="2968625"/>
                </a:lnTo>
                <a:close/>
              </a:path>
            </a:pathLst>
          </a:custGeom>
          <a:noFill/>
          <a:ln w="6350" cap="flat">
            <a:noFill/>
            <a:prstDash val="solid"/>
            <a:miter/>
          </a:ln>
        </p:spPr>
        <p:txBody>
          <a:bodyPr rtlCol="0" anchor="ctr"/>
          <a:lstStyle/>
          <a:p>
            <a:endParaRPr lang="en-MX">
              <a:latin typeface="+mj-lt"/>
            </a:endParaRPr>
          </a:p>
        </p:txBody>
      </p:sp>
      <p:pic>
        <p:nvPicPr>
          <p:cNvPr id="17" name="Picture 16">
            <a:extLst>
              <a:ext uri="{FF2B5EF4-FFF2-40B4-BE49-F238E27FC236}">
                <a16:creationId xmlns:a16="http://schemas.microsoft.com/office/drawing/2014/main" id="{2A13882F-D8BC-6B4D-AE7D-755DB8E2FF43}"/>
              </a:ext>
            </a:extLst>
          </p:cNvPr>
          <p:cNvPicPr>
            <a:picLocks noChangeAspect="1"/>
          </p:cNvPicPr>
          <p:nvPr/>
        </p:nvPicPr>
        <p:blipFill rotWithShape="1">
          <a:blip r:embed="rId3"/>
          <a:srcRect l="33536" t="-23" r="24040" b="23"/>
          <a:stretch/>
        </p:blipFill>
        <p:spPr>
          <a:xfrm>
            <a:off x="160255" y="93995"/>
            <a:ext cx="4248739" cy="6858274"/>
          </a:xfrm>
          <a:custGeom>
            <a:avLst/>
            <a:gdLst>
              <a:gd name="connsiteX0" fmla="*/ -2327 w 10012399"/>
              <a:gd name="connsiteY0" fmla="*/ -1314 h 6885147"/>
              <a:gd name="connsiteX1" fmla="*/ 10010072 w 10012399"/>
              <a:gd name="connsiteY1" fmla="*/ -1314 h 6885147"/>
              <a:gd name="connsiteX2" fmla="*/ 10010072 w 10012399"/>
              <a:gd name="connsiteY2" fmla="*/ 6883834 h 6885147"/>
              <a:gd name="connsiteX3" fmla="*/ -2327 w 10012399"/>
              <a:gd name="connsiteY3" fmla="*/ 6883834 h 6885147"/>
            </a:gdLst>
            <a:ahLst/>
            <a:cxnLst>
              <a:cxn ang="0">
                <a:pos x="connsiteX0" y="connsiteY0"/>
              </a:cxn>
              <a:cxn ang="0">
                <a:pos x="connsiteX1" y="connsiteY1"/>
              </a:cxn>
              <a:cxn ang="0">
                <a:pos x="connsiteX2" y="connsiteY2"/>
              </a:cxn>
              <a:cxn ang="0">
                <a:pos x="connsiteX3" y="connsiteY3"/>
              </a:cxn>
            </a:cxnLst>
            <a:rect l="l" t="t" r="r" b="b"/>
            <a:pathLst>
              <a:path w="10012399" h="6885147">
                <a:moveTo>
                  <a:pt x="-2327" y="-1314"/>
                </a:moveTo>
                <a:lnTo>
                  <a:pt x="10010072" y="-1314"/>
                </a:lnTo>
                <a:lnTo>
                  <a:pt x="10010072" y="6883834"/>
                </a:lnTo>
                <a:lnTo>
                  <a:pt x="-2327" y="6883834"/>
                </a:lnTo>
                <a:close/>
              </a:path>
            </a:pathLst>
          </a:custGeom>
        </p:spPr>
      </p:pic>
    </p:spTree>
    <p:extLst>
      <p:ext uri="{BB962C8B-B14F-4D97-AF65-F5344CB8AC3E}">
        <p14:creationId xmlns:p14="http://schemas.microsoft.com/office/powerpoint/2010/main" val="590631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4B68D21-02A0-DD44-9C7A-4F8B5200E1DD}"/>
              </a:ext>
            </a:extLst>
          </p:cNvPr>
          <p:cNvSpPr txBox="1"/>
          <p:nvPr/>
        </p:nvSpPr>
        <p:spPr>
          <a:xfrm>
            <a:off x="1088364" y="692277"/>
            <a:ext cx="7028114" cy="1305165"/>
          </a:xfrm>
          <a:prstGeom prst="rect">
            <a:avLst/>
          </a:prstGeom>
          <a:noFill/>
        </p:spPr>
        <p:txBody>
          <a:bodyPr wrap="square" rtlCol="0">
            <a:spAutoFit/>
          </a:bodyPr>
          <a:lstStyle/>
          <a:p>
            <a:pPr algn="ctr">
              <a:lnSpc>
                <a:spcPct val="150000"/>
              </a:lnSpc>
              <a:spcBef>
                <a:spcPts val="600"/>
              </a:spcBef>
              <a:spcAft>
                <a:spcPts val="600"/>
              </a:spcAft>
            </a:pPr>
            <a:r>
              <a:rPr lang="es-ES_tradnl" sz="2800" b="1" dirty="0">
                <a:effectLst/>
                <a:latin typeface="Arial" panose="020B0604020202020204" pitchFamily="34" charset="0"/>
                <a:ea typeface="Aptos" panose="020B0004020202020204" pitchFamily="34" charset="0"/>
                <a:cs typeface="Times New Roman" panose="02020603050405020304" pitchFamily="18" charset="0"/>
              </a:rPr>
              <a:t>Irregularidades </a:t>
            </a:r>
            <a:r>
              <a:rPr lang="es-ES_tradnl" sz="2800" b="1" dirty="0" err="1">
                <a:effectLst/>
                <a:latin typeface="Arial" panose="020B0604020202020204" pitchFamily="34" charset="0"/>
                <a:ea typeface="Aptos" panose="020B0004020202020204" pitchFamily="34" charset="0"/>
                <a:cs typeface="Times New Roman" panose="02020603050405020304" pitchFamily="18" charset="0"/>
              </a:rPr>
              <a:t>notificables</a:t>
            </a:r>
            <a:r>
              <a:rPr lang="es-ES_tradnl" sz="2800" b="1" dirty="0">
                <a:effectLst/>
                <a:latin typeface="Arial" panose="020B0604020202020204" pitchFamily="34" charset="0"/>
                <a:ea typeface="Aptos" panose="020B0004020202020204" pitchFamily="34" charset="0"/>
                <a:cs typeface="Times New Roman" panose="02020603050405020304" pitchFamily="18" charset="0"/>
              </a:rPr>
              <a:t>: variedad y alcance de la información.</a:t>
            </a:r>
            <a:endParaRPr lang="es-MX" sz="2800" dirty="0">
              <a:effectLst/>
              <a:latin typeface="Arial" panose="020B0604020202020204" pitchFamily="34" charset="0"/>
              <a:ea typeface="Aptos" panose="020B0004020202020204" pitchFamily="34" charset="0"/>
              <a:cs typeface="Times New Roman" panose="02020603050405020304" pitchFamily="18" charset="0"/>
            </a:endParaRPr>
          </a:p>
        </p:txBody>
      </p:sp>
      <p:sp>
        <p:nvSpPr>
          <p:cNvPr id="12" name="Freeform 11">
            <a:extLst>
              <a:ext uri="{FF2B5EF4-FFF2-40B4-BE49-F238E27FC236}">
                <a16:creationId xmlns:a16="http://schemas.microsoft.com/office/drawing/2014/main" id="{5C537D43-01C9-9E49-8AD5-880332715098}"/>
              </a:ext>
            </a:extLst>
          </p:cNvPr>
          <p:cNvSpPr/>
          <p:nvPr/>
        </p:nvSpPr>
        <p:spPr>
          <a:xfrm>
            <a:off x="1629918" y="3218116"/>
            <a:ext cx="3463480" cy="3049587"/>
          </a:xfrm>
          <a:custGeom>
            <a:avLst/>
            <a:gdLst>
              <a:gd name="connsiteX0" fmla="*/ 0 w 3463480"/>
              <a:gd name="connsiteY0" fmla="*/ 0 h 3049587"/>
              <a:gd name="connsiteX1" fmla="*/ 3463481 w 3463480"/>
              <a:gd name="connsiteY1" fmla="*/ 0 h 3049587"/>
              <a:gd name="connsiteX2" fmla="*/ 3463481 w 3463480"/>
              <a:gd name="connsiteY2" fmla="*/ 3049588 h 3049587"/>
              <a:gd name="connsiteX3" fmla="*/ 0 w 3463480"/>
              <a:gd name="connsiteY3" fmla="*/ 3049588 h 3049587"/>
            </a:gdLst>
            <a:ahLst/>
            <a:cxnLst>
              <a:cxn ang="0">
                <a:pos x="connsiteX0" y="connsiteY0"/>
              </a:cxn>
              <a:cxn ang="0">
                <a:pos x="connsiteX1" y="connsiteY1"/>
              </a:cxn>
              <a:cxn ang="0">
                <a:pos x="connsiteX2" y="connsiteY2"/>
              </a:cxn>
              <a:cxn ang="0">
                <a:pos x="connsiteX3" y="connsiteY3"/>
              </a:cxn>
            </a:cxnLst>
            <a:rect l="l" t="t" r="r" b="b"/>
            <a:pathLst>
              <a:path w="3463480" h="3049587">
                <a:moveTo>
                  <a:pt x="0" y="0"/>
                </a:moveTo>
                <a:lnTo>
                  <a:pt x="3463481" y="0"/>
                </a:lnTo>
                <a:lnTo>
                  <a:pt x="3463481" y="3049588"/>
                </a:lnTo>
                <a:lnTo>
                  <a:pt x="0" y="3049588"/>
                </a:lnTo>
                <a:close/>
              </a:path>
            </a:pathLst>
          </a:custGeom>
          <a:noFill/>
          <a:ln w="6350" cap="flat">
            <a:noFill/>
            <a:prstDash val="solid"/>
            <a:miter/>
          </a:ln>
        </p:spPr>
        <p:txBody>
          <a:bodyPr rtlCol="0" anchor="ctr"/>
          <a:lstStyle/>
          <a:p>
            <a:endParaRPr lang="en-MX"/>
          </a:p>
        </p:txBody>
      </p:sp>
      <p:sp>
        <p:nvSpPr>
          <p:cNvPr id="20" name="Freeform 19">
            <a:extLst>
              <a:ext uri="{FF2B5EF4-FFF2-40B4-BE49-F238E27FC236}">
                <a16:creationId xmlns:a16="http://schemas.microsoft.com/office/drawing/2014/main" id="{C01924C1-F8F8-8E4B-AD98-C7B04EDE8565}"/>
              </a:ext>
            </a:extLst>
          </p:cNvPr>
          <p:cNvSpPr/>
          <p:nvPr/>
        </p:nvSpPr>
        <p:spPr>
          <a:xfrm>
            <a:off x="2818638" y="2522601"/>
            <a:ext cx="3397123" cy="3751135"/>
          </a:xfrm>
          <a:custGeom>
            <a:avLst/>
            <a:gdLst>
              <a:gd name="connsiteX0" fmla="*/ 0 w 3397123"/>
              <a:gd name="connsiteY0" fmla="*/ 0 h 3751135"/>
              <a:gd name="connsiteX1" fmla="*/ 3397123 w 3397123"/>
              <a:gd name="connsiteY1" fmla="*/ 0 h 3751135"/>
              <a:gd name="connsiteX2" fmla="*/ 3397123 w 3397123"/>
              <a:gd name="connsiteY2" fmla="*/ 3751136 h 3751135"/>
              <a:gd name="connsiteX3" fmla="*/ 0 w 3397123"/>
              <a:gd name="connsiteY3" fmla="*/ 3751136 h 3751135"/>
            </a:gdLst>
            <a:ahLst/>
            <a:cxnLst>
              <a:cxn ang="0">
                <a:pos x="connsiteX0" y="connsiteY0"/>
              </a:cxn>
              <a:cxn ang="0">
                <a:pos x="connsiteX1" y="connsiteY1"/>
              </a:cxn>
              <a:cxn ang="0">
                <a:pos x="connsiteX2" y="connsiteY2"/>
              </a:cxn>
              <a:cxn ang="0">
                <a:pos x="connsiteX3" y="connsiteY3"/>
              </a:cxn>
            </a:cxnLst>
            <a:rect l="l" t="t" r="r" b="b"/>
            <a:pathLst>
              <a:path w="3397123" h="3751135">
                <a:moveTo>
                  <a:pt x="0" y="0"/>
                </a:moveTo>
                <a:lnTo>
                  <a:pt x="3397123" y="0"/>
                </a:lnTo>
                <a:lnTo>
                  <a:pt x="3397123" y="3751136"/>
                </a:lnTo>
                <a:lnTo>
                  <a:pt x="0" y="3751136"/>
                </a:lnTo>
                <a:close/>
              </a:path>
            </a:pathLst>
          </a:custGeom>
          <a:noFill/>
          <a:ln w="6350" cap="flat">
            <a:noFill/>
            <a:prstDash val="solid"/>
            <a:miter/>
          </a:ln>
        </p:spPr>
        <p:txBody>
          <a:bodyPr rtlCol="0" anchor="ctr"/>
          <a:lstStyle/>
          <a:p>
            <a:endParaRPr lang="en-MX">
              <a:latin typeface="+mj-lt"/>
            </a:endParaRPr>
          </a:p>
        </p:txBody>
      </p:sp>
      <p:sp>
        <p:nvSpPr>
          <p:cNvPr id="34" name="Freeform 33">
            <a:extLst>
              <a:ext uri="{FF2B5EF4-FFF2-40B4-BE49-F238E27FC236}">
                <a16:creationId xmlns:a16="http://schemas.microsoft.com/office/drawing/2014/main" id="{30E48572-B405-2241-87ED-1E0FA3EF1497}"/>
              </a:ext>
            </a:extLst>
          </p:cNvPr>
          <p:cNvSpPr/>
          <p:nvPr/>
        </p:nvSpPr>
        <p:spPr>
          <a:xfrm>
            <a:off x="7046341" y="2522601"/>
            <a:ext cx="3397123" cy="3751135"/>
          </a:xfrm>
          <a:custGeom>
            <a:avLst/>
            <a:gdLst>
              <a:gd name="connsiteX0" fmla="*/ 0 w 3397123"/>
              <a:gd name="connsiteY0" fmla="*/ 0 h 3751135"/>
              <a:gd name="connsiteX1" fmla="*/ 3397123 w 3397123"/>
              <a:gd name="connsiteY1" fmla="*/ 0 h 3751135"/>
              <a:gd name="connsiteX2" fmla="*/ 3397123 w 3397123"/>
              <a:gd name="connsiteY2" fmla="*/ 3751136 h 3751135"/>
              <a:gd name="connsiteX3" fmla="*/ 0 w 3397123"/>
              <a:gd name="connsiteY3" fmla="*/ 3751136 h 3751135"/>
            </a:gdLst>
            <a:ahLst/>
            <a:cxnLst>
              <a:cxn ang="0">
                <a:pos x="connsiteX0" y="connsiteY0"/>
              </a:cxn>
              <a:cxn ang="0">
                <a:pos x="connsiteX1" y="connsiteY1"/>
              </a:cxn>
              <a:cxn ang="0">
                <a:pos x="connsiteX2" y="connsiteY2"/>
              </a:cxn>
              <a:cxn ang="0">
                <a:pos x="connsiteX3" y="connsiteY3"/>
              </a:cxn>
            </a:cxnLst>
            <a:rect l="l" t="t" r="r" b="b"/>
            <a:pathLst>
              <a:path w="3397123" h="3751135">
                <a:moveTo>
                  <a:pt x="0" y="0"/>
                </a:moveTo>
                <a:lnTo>
                  <a:pt x="3397123" y="0"/>
                </a:lnTo>
                <a:lnTo>
                  <a:pt x="3397123" y="3751136"/>
                </a:lnTo>
                <a:lnTo>
                  <a:pt x="0" y="3751136"/>
                </a:lnTo>
                <a:close/>
              </a:path>
            </a:pathLst>
          </a:custGeom>
          <a:noFill/>
          <a:ln w="6350" cap="flat">
            <a:noFill/>
            <a:prstDash val="solid"/>
            <a:miter/>
          </a:ln>
        </p:spPr>
        <p:txBody>
          <a:bodyPr rtlCol="0" anchor="ctr"/>
          <a:lstStyle/>
          <a:p>
            <a:endParaRPr lang="en-MX">
              <a:latin typeface="+mj-lt"/>
            </a:endParaRPr>
          </a:p>
        </p:txBody>
      </p:sp>
      <p:sp>
        <p:nvSpPr>
          <p:cNvPr id="37" name="TextBox 36">
            <a:extLst>
              <a:ext uri="{FF2B5EF4-FFF2-40B4-BE49-F238E27FC236}">
                <a16:creationId xmlns:a16="http://schemas.microsoft.com/office/drawing/2014/main" id="{6DA79341-5A78-3846-A84D-ABC6467720D4}"/>
              </a:ext>
            </a:extLst>
          </p:cNvPr>
          <p:cNvSpPr txBox="1"/>
          <p:nvPr/>
        </p:nvSpPr>
        <p:spPr>
          <a:xfrm>
            <a:off x="10204830" y="2812503"/>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39" name="TextBox 38">
            <a:extLst>
              <a:ext uri="{FF2B5EF4-FFF2-40B4-BE49-F238E27FC236}">
                <a16:creationId xmlns:a16="http://schemas.microsoft.com/office/drawing/2014/main" id="{EFEDA6A5-75CF-E841-9673-2A18885A5358}"/>
              </a:ext>
            </a:extLst>
          </p:cNvPr>
          <p:cNvSpPr txBox="1"/>
          <p:nvPr/>
        </p:nvSpPr>
        <p:spPr>
          <a:xfrm>
            <a:off x="9980231" y="3193503"/>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43" name="TextBox 42">
            <a:extLst>
              <a:ext uri="{FF2B5EF4-FFF2-40B4-BE49-F238E27FC236}">
                <a16:creationId xmlns:a16="http://schemas.microsoft.com/office/drawing/2014/main" id="{2FF5F580-ECAF-DC4B-8B53-3515CC7E9DC0}"/>
              </a:ext>
            </a:extLst>
          </p:cNvPr>
          <p:cNvSpPr txBox="1"/>
          <p:nvPr/>
        </p:nvSpPr>
        <p:spPr>
          <a:xfrm>
            <a:off x="10176383" y="4336503"/>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47" name="TextBox 46">
            <a:extLst>
              <a:ext uri="{FF2B5EF4-FFF2-40B4-BE49-F238E27FC236}">
                <a16:creationId xmlns:a16="http://schemas.microsoft.com/office/drawing/2014/main" id="{759E06EC-7438-A94A-B9C7-D992997AFE34}"/>
              </a:ext>
            </a:extLst>
          </p:cNvPr>
          <p:cNvSpPr txBox="1"/>
          <p:nvPr/>
        </p:nvSpPr>
        <p:spPr>
          <a:xfrm>
            <a:off x="10204830" y="5860503"/>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48" name="Freeform 47">
            <a:extLst>
              <a:ext uri="{FF2B5EF4-FFF2-40B4-BE49-F238E27FC236}">
                <a16:creationId xmlns:a16="http://schemas.microsoft.com/office/drawing/2014/main" id="{1C7A0393-4236-5648-83B5-D4D689E151BC}"/>
              </a:ext>
            </a:extLst>
          </p:cNvPr>
          <p:cNvSpPr/>
          <p:nvPr/>
        </p:nvSpPr>
        <p:spPr>
          <a:xfrm>
            <a:off x="10150411" y="-2603"/>
            <a:ext cx="2049716" cy="1389761"/>
          </a:xfrm>
          <a:custGeom>
            <a:avLst/>
            <a:gdLst>
              <a:gd name="connsiteX0" fmla="*/ 0 w 2049716"/>
              <a:gd name="connsiteY0" fmla="*/ 0 h 1389761"/>
              <a:gd name="connsiteX1" fmla="*/ 2049717 w 2049716"/>
              <a:gd name="connsiteY1" fmla="*/ 0 h 1389761"/>
              <a:gd name="connsiteX2" fmla="*/ 2049717 w 2049716"/>
              <a:gd name="connsiteY2" fmla="*/ 1389761 h 1389761"/>
              <a:gd name="connsiteX3" fmla="*/ 0 w 2049716"/>
              <a:gd name="connsiteY3" fmla="*/ 1389761 h 1389761"/>
            </a:gdLst>
            <a:ahLst/>
            <a:cxnLst>
              <a:cxn ang="0">
                <a:pos x="connsiteX0" y="connsiteY0"/>
              </a:cxn>
              <a:cxn ang="0">
                <a:pos x="connsiteX1" y="connsiteY1"/>
              </a:cxn>
              <a:cxn ang="0">
                <a:pos x="connsiteX2" y="connsiteY2"/>
              </a:cxn>
              <a:cxn ang="0">
                <a:pos x="connsiteX3" y="connsiteY3"/>
              </a:cxn>
            </a:cxnLst>
            <a:rect l="l" t="t" r="r" b="b"/>
            <a:pathLst>
              <a:path w="2049716" h="1389761">
                <a:moveTo>
                  <a:pt x="0" y="0"/>
                </a:moveTo>
                <a:lnTo>
                  <a:pt x="2049717" y="0"/>
                </a:lnTo>
                <a:lnTo>
                  <a:pt x="2049717" y="1389761"/>
                </a:lnTo>
                <a:lnTo>
                  <a:pt x="0" y="1389761"/>
                </a:lnTo>
                <a:close/>
              </a:path>
            </a:pathLst>
          </a:custGeom>
          <a:solidFill>
            <a:srgbClr val="1A2550"/>
          </a:solidFill>
          <a:ln w="6350" cap="flat">
            <a:noFill/>
            <a:prstDash val="solid"/>
            <a:miter/>
          </a:ln>
        </p:spPr>
        <p:txBody>
          <a:bodyPr rtlCol="0" anchor="ctr"/>
          <a:lstStyle/>
          <a:p>
            <a:endParaRPr lang="en-MX"/>
          </a:p>
        </p:txBody>
      </p:sp>
      <p:sp>
        <p:nvSpPr>
          <p:cNvPr id="3" name="CuadroTexto 2">
            <a:extLst>
              <a:ext uri="{FF2B5EF4-FFF2-40B4-BE49-F238E27FC236}">
                <a16:creationId xmlns:a16="http://schemas.microsoft.com/office/drawing/2014/main" id="{4ADE4E76-7D88-804F-8C58-6CF07980C526}"/>
              </a:ext>
            </a:extLst>
          </p:cNvPr>
          <p:cNvSpPr txBox="1"/>
          <p:nvPr/>
        </p:nvSpPr>
        <p:spPr>
          <a:xfrm>
            <a:off x="990652" y="2653214"/>
            <a:ext cx="9793612" cy="3347840"/>
          </a:xfrm>
          <a:prstGeom prst="rect">
            <a:avLst/>
          </a:prstGeom>
          <a:noFill/>
        </p:spPr>
        <p:txBody>
          <a:bodyPr wrap="square">
            <a:spAutoFit/>
          </a:bodyPr>
          <a:lstStyle/>
          <a:p>
            <a:pPr algn="just">
              <a:lnSpc>
                <a:spcPct val="150000"/>
              </a:lnSpc>
              <a:spcBef>
                <a:spcPts val="600"/>
              </a:spcBef>
              <a:spcAft>
                <a:spcPts val="600"/>
              </a:spcAft>
            </a:pPr>
            <a:r>
              <a:rPr lang="es-ES_tradnl" sz="2400" dirty="0">
                <a:effectLst/>
                <a:latin typeface="Arial" panose="020B0604020202020204" pitchFamily="34" charset="0"/>
                <a:ea typeface="Aptos" panose="020B0004020202020204" pitchFamily="34" charset="0"/>
                <a:cs typeface="Times New Roman" panose="02020603050405020304" pitchFamily="18" charset="0"/>
              </a:rPr>
              <a:t>A nivel internacional se observa una tendencia hacia la ampliación del alcance de la información en razón de la cual se otorgará protección a las personas que denuncien alguna irregularidad o posible daño al interés público. Pese a que pueda haber diferencias en la terminología utilizada</a:t>
            </a:r>
            <a:r>
              <a:rPr lang="es-ES_tradnl" sz="2400" b="1" dirty="0">
                <a:solidFill>
                  <a:schemeClr val="accent2">
                    <a:lumMod val="75000"/>
                  </a:schemeClr>
                </a:solidFill>
                <a:effectLst/>
                <a:latin typeface="Arial" panose="020B0604020202020204" pitchFamily="34" charset="0"/>
                <a:ea typeface="Aptos" panose="020B0004020202020204" pitchFamily="34" charset="0"/>
                <a:cs typeface="Times New Roman" panose="02020603050405020304" pitchFamily="18" charset="0"/>
              </a:rPr>
              <a:t>, lo fundamental es formular una definición general que se aplique a la variedad más amplia posible de prácticas ilícitas.</a:t>
            </a:r>
            <a:endParaRPr lang="es-MX" sz="2400" b="1" dirty="0">
              <a:solidFill>
                <a:schemeClr val="accent2">
                  <a:lumMod val="75000"/>
                </a:schemeClr>
              </a:solidFill>
              <a:effectLst/>
              <a:latin typeface="Arial" panose="020B06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716916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a:extLst>
              <a:ext uri="{FF2B5EF4-FFF2-40B4-BE49-F238E27FC236}">
                <a16:creationId xmlns:a16="http://schemas.microsoft.com/office/drawing/2014/main" id="{94633C0B-926E-B643-8598-48A54BE46F0C}"/>
              </a:ext>
            </a:extLst>
          </p:cNvPr>
          <p:cNvSpPr/>
          <p:nvPr/>
        </p:nvSpPr>
        <p:spPr>
          <a:xfrm>
            <a:off x="2990024" y="2061210"/>
            <a:ext cx="8532876" cy="1852167"/>
          </a:xfrm>
          <a:custGeom>
            <a:avLst/>
            <a:gdLst>
              <a:gd name="connsiteX0" fmla="*/ 0 w 8532876"/>
              <a:gd name="connsiteY0" fmla="*/ 0 h 1852167"/>
              <a:gd name="connsiteX1" fmla="*/ 8532876 w 8532876"/>
              <a:gd name="connsiteY1" fmla="*/ 0 h 1852167"/>
              <a:gd name="connsiteX2" fmla="*/ 8532876 w 8532876"/>
              <a:gd name="connsiteY2" fmla="*/ 1852168 h 1852167"/>
              <a:gd name="connsiteX3" fmla="*/ 0 w 8532876"/>
              <a:gd name="connsiteY3" fmla="*/ 1852168 h 1852167"/>
            </a:gdLst>
            <a:ahLst/>
            <a:cxnLst>
              <a:cxn ang="0">
                <a:pos x="connsiteX0" y="connsiteY0"/>
              </a:cxn>
              <a:cxn ang="0">
                <a:pos x="connsiteX1" y="connsiteY1"/>
              </a:cxn>
              <a:cxn ang="0">
                <a:pos x="connsiteX2" y="connsiteY2"/>
              </a:cxn>
              <a:cxn ang="0">
                <a:pos x="connsiteX3" y="connsiteY3"/>
              </a:cxn>
            </a:cxnLst>
            <a:rect l="l" t="t" r="r" b="b"/>
            <a:pathLst>
              <a:path w="8532876" h="1852167">
                <a:moveTo>
                  <a:pt x="0" y="0"/>
                </a:moveTo>
                <a:lnTo>
                  <a:pt x="8532876" y="0"/>
                </a:lnTo>
                <a:lnTo>
                  <a:pt x="8532876" y="1852168"/>
                </a:lnTo>
                <a:lnTo>
                  <a:pt x="0" y="1852168"/>
                </a:lnTo>
                <a:close/>
              </a:path>
            </a:pathLst>
          </a:custGeom>
          <a:noFill/>
          <a:ln w="6350" cap="flat">
            <a:noFill/>
            <a:prstDash val="solid"/>
            <a:miter/>
          </a:ln>
        </p:spPr>
        <p:txBody>
          <a:bodyPr rtlCol="0" anchor="ctr"/>
          <a:lstStyle/>
          <a:p>
            <a:endParaRPr lang="en-MX">
              <a:latin typeface="+mj-lt"/>
            </a:endParaRPr>
          </a:p>
        </p:txBody>
      </p:sp>
      <p:sp>
        <p:nvSpPr>
          <p:cNvPr id="14" name="Freeform 13">
            <a:extLst>
              <a:ext uri="{FF2B5EF4-FFF2-40B4-BE49-F238E27FC236}">
                <a16:creationId xmlns:a16="http://schemas.microsoft.com/office/drawing/2014/main" id="{C53F6C97-45CE-BA46-AAFC-1C3180C6AFBF}"/>
              </a:ext>
            </a:extLst>
          </p:cNvPr>
          <p:cNvSpPr/>
          <p:nvPr/>
        </p:nvSpPr>
        <p:spPr>
          <a:xfrm>
            <a:off x="-7302" y="190"/>
            <a:ext cx="12199175" cy="263017"/>
          </a:xfrm>
          <a:custGeom>
            <a:avLst/>
            <a:gdLst>
              <a:gd name="connsiteX0" fmla="*/ 0 w 12199175"/>
              <a:gd name="connsiteY0" fmla="*/ 0 h 263017"/>
              <a:gd name="connsiteX1" fmla="*/ 12199175 w 12199175"/>
              <a:gd name="connsiteY1" fmla="*/ 0 h 263017"/>
              <a:gd name="connsiteX2" fmla="*/ 12199175 w 12199175"/>
              <a:gd name="connsiteY2" fmla="*/ 263017 h 263017"/>
              <a:gd name="connsiteX3" fmla="*/ 0 w 12199175"/>
              <a:gd name="connsiteY3" fmla="*/ 263017 h 263017"/>
            </a:gdLst>
            <a:ahLst/>
            <a:cxnLst>
              <a:cxn ang="0">
                <a:pos x="connsiteX0" y="connsiteY0"/>
              </a:cxn>
              <a:cxn ang="0">
                <a:pos x="connsiteX1" y="connsiteY1"/>
              </a:cxn>
              <a:cxn ang="0">
                <a:pos x="connsiteX2" y="connsiteY2"/>
              </a:cxn>
              <a:cxn ang="0">
                <a:pos x="connsiteX3" y="connsiteY3"/>
              </a:cxn>
            </a:cxnLst>
            <a:rect l="l" t="t" r="r" b="b"/>
            <a:pathLst>
              <a:path w="12199175" h="263017">
                <a:moveTo>
                  <a:pt x="0" y="0"/>
                </a:moveTo>
                <a:lnTo>
                  <a:pt x="12199175" y="0"/>
                </a:lnTo>
                <a:lnTo>
                  <a:pt x="12199175" y="263017"/>
                </a:lnTo>
                <a:lnTo>
                  <a:pt x="0" y="263017"/>
                </a:lnTo>
                <a:close/>
              </a:path>
            </a:pathLst>
          </a:custGeom>
          <a:solidFill>
            <a:srgbClr val="1A2550"/>
          </a:solidFill>
          <a:ln w="6350" cap="flat">
            <a:noFill/>
            <a:prstDash val="solid"/>
            <a:miter/>
          </a:ln>
        </p:spPr>
        <p:txBody>
          <a:bodyPr rtlCol="0" anchor="ctr"/>
          <a:lstStyle/>
          <a:p>
            <a:endParaRPr lang="en-MX"/>
          </a:p>
        </p:txBody>
      </p:sp>
      <p:sp>
        <p:nvSpPr>
          <p:cNvPr id="3" name="CuadroTexto 2">
            <a:extLst>
              <a:ext uri="{FF2B5EF4-FFF2-40B4-BE49-F238E27FC236}">
                <a16:creationId xmlns:a16="http://schemas.microsoft.com/office/drawing/2014/main" id="{18ACB058-53D5-675D-1D81-4B3A623C4723}"/>
              </a:ext>
            </a:extLst>
          </p:cNvPr>
          <p:cNvSpPr txBox="1"/>
          <p:nvPr/>
        </p:nvSpPr>
        <p:spPr>
          <a:xfrm>
            <a:off x="669100" y="690269"/>
            <a:ext cx="11204848" cy="6458178"/>
          </a:xfrm>
          <a:prstGeom prst="rect">
            <a:avLst/>
          </a:prstGeom>
          <a:noFill/>
        </p:spPr>
        <p:txBody>
          <a:bodyPr wrap="square">
            <a:spAutoFit/>
          </a:bodyPr>
          <a:lstStyle/>
          <a:p>
            <a:pPr algn="just">
              <a:lnSpc>
                <a:spcPct val="150000"/>
              </a:lnSpc>
              <a:spcBef>
                <a:spcPts val="600"/>
              </a:spcBef>
              <a:spcAft>
                <a:spcPts val="600"/>
              </a:spcAft>
            </a:pPr>
            <a:r>
              <a:rPr lang="es-ES_tradnl" sz="2400" b="1" dirty="0">
                <a:solidFill>
                  <a:schemeClr val="accent2">
                    <a:lumMod val="75000"/>
                  </a:schemeClr>
                </a:solidFill>
                <a:effectLst/>
                <a:latin typeface="Arial" panose="020B0604020202020204" pitchFamily="34" charset="0"/>
                <a:ea typeface="Aptos" panose="020B0004020202020204" pitchFamily="34" charset="0"/>
                <a:cs typeface="Times New Roman" panose="02020603050405020304" pitchFamily="18" charset="0"/>
              </a:rPr>
              <a:t>Consejo de Europa.</a:t>
            </a:r>
            <a:endParaRPr lang="es-MX" sz="2400" dirty="0">
              <a:solidFill>
                <a:schemeClr val="accent2">
                  <a:lumMod val="75000"/>
                </a:schemeClr>
              </a:solidFill>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50000"/>
              </a:lnSpc>
              <a:spcBef>
                <a:spcPts val="600"/>
              </a:spcBef>
              <a:spcAft>
                <a:spcPts val="600"/>
              </a:spcAft>
            </a:pPr>
            <a:r>
              <a:rPr lang="es-ES_tradnl" sz="1800" dirty="0">
                <a:effectLst/>
                <a:latin typeface="Arial" panose="020B0604020202020204" pitchFamily="34" charset="0"/>
                <a:ea typeface="Aptos" panose="020B0004020202020204" pitchFamily="34" charset="0"/>
                <a:cs typeface="Times New Roman" panose="02020603050405020304" pitchFamily="18" charset="0"/>
              </a:rPr>
              <a:t>La Recomendación sobre la Protección de los Denunciantes (aprobada en abril de 2014) reconoce que entre la mayoría de los Estados habrá puntos de convergencia en torno a lo que se considera de interés público en gran parte de las esferas:</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spcBef>
                <a:spcPts val="600"/>
              </a:spcBef>
              <a:buFont typeface="Symbol" panose="05050102010706020507" pitchFamily="18" charset="2"/>
              <a:buChar char=""/>
            </a:pPr>
            <a:r>
              <a:rPr lang="es-ES_tradnl" sz="1800" dirty="0">
                <a:effectLst/>
                <a:latin typeface="Arial" panose="020B0604020202020204" pitchFamily="34" charset="0"/>
                <a:ea typeface="Aptos" panose="020B0004020202020204" pitchFamily="34" charset="0"/>
                <a:cs typeface="Times New Roman" panose="02020603050405020304" pitchFamily="18" charset="0"/>
              </a:rPr>
              <a:t>Corrupción y actividad delictiva</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1800" b="1" dirty="0">
                <a:solidFill>
                  <a:schemeClr val="accent2">
                    <a:lumMod val="75000"/>
                  </a:schemeClr>
                </a:solidFill>
                <a:effectLst/>
                <a:latin typeface="Arial" panose="020B0604020202020204" pitchFamily="34" charset="0"/>
                <a:ea typeface="Aptos" panose="020B0004020202020204" pitchFamily="34" charset="0"/>
                <a:cs typeface="Times New Roman" panose="02020603050405020304" pitchFamily="18" charset="0"/>
              </a:rPr>
              <a:t>Infracciones de la ley y reglamentos administrativos</a:t>
            </a:r>
            <a:endParaRPr lang="es-MX" sz="1800" b="1" dirty="0">
              <a:solidFill>
                <a:schemeClr val="accent2">
                  <a:lumMod val="75000"/>
                </a:schemeClr>
              </a:solidFill>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1800" dirty="0">
                <a:effectLst/>
                <a:latin typeface="Arial" panose="020B0604020202020204" pitchFamily="34" charset="0"/>
                <a:ea typeface="Aptos" panose="020B0004020202020204" pitchFamily="34" charset="0"/>
                <a:cs typeface="Times New Roman" panose="02020603050405020304" pitchFamily="18" charset="0"/>
              </a:rPr>
              <a:t>Abuso de autoridad o de cargo público.</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1800" b="1" dirty="0">
                <a:solidFill>
                  <a:schemeClr val="accent2">
                    <a:lumMod val="75000"/>
                  </a:schemeClr>
                </a:solidFill>
                <a:effectLst/>
                <a:latin typeface="Arial" panose="020B0604020202020204" pitchFamily="34" charset="0"/>
                <a:ea typeface="Aptos" panose="020B0004020202020204" pitchFamily="34" charset="0"/>
                <a:cs typeface="Times New Roman" panose="02020603050405020304" pitchFamily="18" charset="0"/>
              </a:rPr>
              <a:t>Riesgos para la salud pública, las normas alimentarias y sobre inocuidad de los alimentos.</a:t>
            </a:r>
            <a:endParaRPr lang="es-MX" sz="1800" b="1" dirty="0">
              <a:solidFill>
                <a:schemeClr val="accent2">
                  <a:lumMod val="75000"/>
                </a:schemeClr>
              </a:solidFill>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1800" dirty="0">
                <a:effectLst/>
                <a:latin typeface="Arial" panose="020B0604020202020204" pitchFamily="34" charset="0"/>
                <a:ea typeface="Aptos" panose="020B0004020202020204" pitchFamily="34" charset="0"/>
                <a:cs typeface="Times New Roman" panose="02020603050405020304" pitchFamily="18" charset="0"/>
              </a:rPr>
              <a:t>Riesgos para el medio ambiente.</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1800" b="1" dirty="0">
                <a:solidFill>
                  <a:schemeClr val="accent2">
                    <a:lumMod val="75000"/>
                  </a:schemeClr>
                </a:solidFill>
                <a:effectLst/>
                <a:latin typeface="Arial" panose="020B0604020202020204" pitchFamily="34" charset="0"/>
                <a:ea typeface="Aptos" panose="020B0004020202020204" pitchFamily="34" charset="0"/>
                <a:cs typeface="Times New Roman" panose="02020603050405020304" pitchFamily="18" charset="0"/>
              </a:rPr>
              <a:t>Errores manifiestos de gestión de órganos públicos (incluidas las fundaciones benéficas).</a:t>
            </a:r>
            <a:endParaRPr lang="es-MX" sz="1800" b="1" dirty="0">
              <a:solidFill>
                <a:schemeClr val="accent2">
                  <a:lumMod val="75000"/>
                </a:schemeClr>
              </a:solidFill>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1800" dirty="0">
                <a:effectLst/>
                <a:latin typeface="Arial" panose="020B0604020202020204" pitchFamily="34" charset="0"/>
                <a:ea typeface="Aptos" panose="020B0004020202020204" pitchFamily="34" charset="0"/>
                <a:cs typeface="Times New Roman" panose="02020603050405020304" pitchFamily="18" charset="0"/>
              </a:rPr>
              <a:t>Derroche manifiesto de recursos públicos (incluidos los de fundaciones benéficas).</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spcAft>
                <a:spcPts val="600"/>
              </a:spcAft>
              <a:buFont typeface="Symbol" panose="05050102010706020507" pitchFamily="18" charset="2"/>
              <a:buChar char=""/>
            </a:pPr>
            <a:r>
              <a:rPr lang="es-ES_tradnl" sz="1800" b="1" dirty="0">
                <a:solidFill>
                  <a:schemeClr val="accent2">
                    <a:lumMod val="75000"/>
                  </a:schemeClr>
                </a:solidFill>
                <a:effectLst/>
                <a:latin typeface="Arial" panose="020B0604020202020204" pitchFamily="34" charset="0"/>
                <a:ea typeface="Aptos" panose="020B0004020202020204" pitchFamily="34" charset="0"/>
                <a:cs typeface="Times New Roman" panose="02020603050405020304" pitchFamily="18" charset="0"/>
              </a:rPr>
              <a:t>Encubrimiento de cualquier situación relacionada con las categorías de información mencionadas.</a:t>
            </a:r>
            <a:endParaRPr lang="es-MX" sz="1800" b="1" dirty="0">
              <a:solidFill>
                <a:schemeClr val="accent2">
                  <a:lumMod val="75000"/>
                </a:schemeClr>
              </a:solidFill>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50000"/>
              </a:lnSpc>
              <a:spcBef>
                <a:spcPts val="600"/>
              </a:spcBef>
              <a:spcAft>
                <a:spcPts val="600"/>
              </a:spcAft>
            </a:pPr>
            <a:r>
              <a:rPr lang="es-ES_tradnl" sz="1800" dirty="0">
                <a:effectLst/>
                <a:latin typeface="Arial" panose="020B0604020202020204" pitchFamily="34" charset="0"/>
                <a:ea typeface="Aptos" panose="020B0004020202020204" pitchFamily="34" charset="0"/>
                <a:cs typeface="Times New Roman" panose="02020603050405020304" pitchFamily="18" charset="0"/>
              </a:rPr>
              <a:t> </a:t>
            </a:r>
            <a:endParaRPr lang="es-MX" sz="1800" dirty="0">
              <a:effectLst/>
              <a:latin typeface="Arial" panose="020B06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209581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DE638863-3274-AD4A-A593-A77867DEB8F3}"/>
              </a:ext>
            </a:extLst>
          </p:cNvPr>
          <p:cNvSpPr/>
          <p:nvPr/>
        </p:nvSpPr>
        <p:spPr>
          <a:xfrm>
            <a:off x="-7302" y="190"/>
            <a:ext cx="4873434" cy="4215320"/>
          </a:xfrm>
          <a:custGeom>
            <a:avLst/>
            <a:gdLst>
              <a:gd name="connsiteX0" fmla="*/ 0 w 4873434"/>
              <a:gd name="connsiteY0" fmla="*/ 0 h 4215320"/>
              <a:gd name="connsiteX1" fmla="*/ 4873435 w 4873434"/>
              <a:gd name="connsiteY1" fmla="*/ 0 h 4215320"/>
              <a:gd name="connsiteX2" fmla="*/ 4873435 w 4873434"/>
              <a:gd name="connsiteY2" fmla="*/ 4215321 h 4215320"/>
              <a:gd name="connsiteX3" fmla="*/ 0 w 4873434"/>
              <a:gd name="connsiteY3" fmla="*/ 4215321 h 4215320"/>
            </a:gdLst>
            <a:ahLst/>
            <a:cxnLst>
              <a:cxn ang="0">
                <a:pos x="connsiteX0" y="connsiteY0"/>
              </a:cxn>
              <a:cxn ang="0">
                <a:pos x="connsiteX1" y="connsiteY1"/>
              </a:cxn>
              <a:cxn ang="0">
                <a:pos x="connsiteX2" y="connsiteY2"/>
              </a:cxn>
              <a:cxn ang="0">
                <a:pos x="connsiteX3" y="connsiteY3"/>
              </a:cxn>
            </a:cxnLst>
            <a:rect l="l" t="t" r="r" b="b"/>
            <a:pathLst>
              <a:path w="4873434" h="4215320">
                <a:moveTo>
                  <a:pt x="0" y="0"/>
                </a:moveTo>
                <a:lnTo>
                  <a:pt x="4873435" y="0"/>
                </a:lnTo>
                <a:lnTo>
                  <a:pt x="4873435" y="4215321"/>
                </a:lnTo>
                <a:lnTo>
                  <a:pt x="0" y="4215321"/>
                </a:lnTo>
                <a:close/>
              </a:path>
            </a:pathLst>
          </a:custGeom>
          <a:solidFill>
            <a:srgbClr val="C85828"/>
          </a:solidFill>
          <a:ln w="6350" cap="flat">
            <a:noFill/>
            <a:prstDash val="solid"/>
            <a:miter/>
          </a:ln>
        </p:spPr>
        <p:txBody>
          <a:bodyPr rtlCol="0" anchor="ctr"/>
          <a:lstStyle/>
          <a:p>
            <a:endParaRPr lang="en-MX"/>
          </a:p>
        </p:txBody>
      </p:sp>
      <p:sp>
        <p:nvSpPr>
          <p:cNvPr id="11" name="TextBox 10">
            <a:extLst>
              <a:ext uri="{FF2B5EF4-FFF2-40B4-BE49-F238E27FC236}">
                <a16:creationId xmlns:a16="http://schemas.microsoft.com/office/drawing/2014/main" id="{A6D325E7-D969-F643-B534-ED7E71DDA5FD}"/>
              </a:ext>
            </a:extLst>
          </p:cNvPr>
          <p:cNvSpPr txBox="1"/>
          <p:nvPr/>
        </p:nvSpPr>
        <p:spPr>
          <a:xfrm>
            <a:off x="363807" y="1300096"/>
            <a:ext cx="4130426" cy="584775"/>
          </a:xfrm>
          <a:prstGeom prst="rect">
            <a:avLst/>
          </a:prstGeom>
          <a:noFill/>
        </p:spPr>
        <p:txBody>
          <a:bodyPr wrap="none" rtlCol="0">
            <a:spAutoFit/>
          </a:bodyPr>
          <a:lstStyle/>
          <a:p>
            <a:pPr algn="l"/>
            <a:r>
              <a:rPr lang="es-MX" sz="3200" spc="0" baseline="0" dirty="0">
                <a:solidFill>
                  <a:srgbClr val="FFFFFF"/>
                </a:solidFill>
                <a:latin typeface="Bodoni 72 Book" pitchFamily="2" charset="0"/>
                <a:sym typeface="AmbroiseStd-Regular"/>
                <a:rtl val="0"/>
              </a:rPr>
              <a:t>Conductos de Denuncia</a:t>
            </a:r>
            <a:endParaRPr lang="en-MX" sz="3200" spc="0" baseline="0" dirty="0">
              <a:solidFill>
                <a:srgbClr val="FFFFFF"/>
              </a:solidFill>
              <a:latin typeface="AmbroiseStd-Regular"/>
              <a:sym typeface="AmbroiseStd-Regular"/>
              <a:rtl val="0"/>
            </a:endParaRPr>
          </a:p>
        </p:txBody>
      </p:sp>
      <p:pic>
        <p:nvPicPr>
          <p:cNvPr id="12" name="Picture 11">
            <a:extLst>
              <a:ext uri="{FF2B5EF4-FFF2-40B4-BE49-F238E27FC236}">
                <a16:creationId xmlns:a16="http://schemas.microsoft.com/office/drawing/2014/main" id="{8517C64F-DCDF-5C46-8E27-12F7FC1FC0CA}"/>
              </a:ext>
            </a:extLst>
          </p:cNvPr>
          <p:cNvPicPr>
            <a:picLocks noChangeAspect="1"/>
          </p:cNvPicPr>
          <p:nvPr/>
        </p:nvPicPr>
        <p:blipFill>
          <a:blip r:embed="rId3"/>
          <a:srcRect t="9156" b="9156"/>
          <a:stretch/>
        </p:blipFill>
        <p:spPr>
          <a:xfrm>
            <a:off x="-7792" y="4201223"/>
            <a:ext cx="4873625" cy="2656777"/>
          </a:xfrm>
          <a:custGeom>
            <a:avLst/>
            <a:gdLst>
              <a:gd name="connsiteX0" fmla="*/ -2117 w 4873625"/>
              <a:gd name="connsiteY0" fmla="*/ -799 h 3242062"/>
              <a:gd name="connsiteX1" fmla="*/ 4871508 w 4873625"/>
              <a:gd name="connsiteY1" fmla="*/ -799 h 3242062"/>
              <a:gd name="connsiteX2" fmla="*/ 4871508 w 4873625"/>
              <a:gd name="connsiteY2" fmla="*/ 3241264 h 3242062"/>
              <a:gd name="connsiteX3" fmla="*/ -2117 w 4873625"/>
              <a:gd name="connsiteY3" fmla="*/ 3241264 h 3242062"/>
            </a:gdLst>
            <a:ahLst/>
            <a:cxnLst>
              <a:cxn ang="0">
                <a:pos x="connsiteX0" y="connsiteY0"/>
              </a:cxn>
              <a:cxn ang="0">
                <a:pos x="connsiteX1" y="connsiteY1"/>
              </a:cxn>
              <a:cxn ang="0">
                <a:pos x="connsiteX2" y="connsiteY2"/>
              </a:cxn>
              <a:cxn ang="0">
                <a:pos x="connsiteX3" y="connsiteY3"/>
              </a:cxn>
            </a:cxnLst>
            <a:rect l="l" t="t" r="r" b="b"/>
            <a:pathLst>
              <a:path w="4873625" h="3242062">
                <a:moveTo>
                  <a:pt x="-2117" y="-799"/>
                </a:moveTo>
                <a:lnTo>
                  <a:pt x="4871508" y="-799"/>
                </a:lnTo>
                <a:lnTo>
                  <a:pt x="4871508" y="3241264"/>
                </a:lnTo>
                <a:lnTo>
                  <a:pt x="-2117" y="3241264"/>
                </a:lnTo>
                <a:close/>
              </a:path>
            </a:pathLst>
          </a:custGeom>
        </p:spPr>
      </p:pic>
      <p:sp>
        <p:nvSpPr>
          <p:cNvPr id="13" name="Freeform 12">
            <a:extLst>
              <a:ext uri="{FF2B5EF4-FFF2-40B4-BE49-F238E27FC236}">
                <a16:creationId xmlns:a16="http://schemas.microsoft.com/office/drawing/2014/main" id="{B1246673-9EFE-9946-AF5C-52463C8A5E11}"/>
              </a:ext>
            </a:extLst>
          </p:cNvPr>
          <p:cNvSpPr/>
          <p:nvPr/>
        </p:nvSpPr>
        <p:spPr>
          <a:xfrm>
            <a:off x="5243068" y="1818258"/>
            <a:ext cx="6593078" cy="2049589"/>
          </a:xfrm>
          <a:custGeom>
            <a:avLst/>
            <a:gdLst>
              <a:gd name="connsiteX0" fmla="*/ 0 w 6593078"/>
              <a:gd name="connsiteY0" fmla="*/ 0 h 2049589"/>
              <a:gd name="connsiteX1" fmla="*/ 6593078 w 6593078"/>
              <a:gd name="connsiteY1" fmla="*/ 0 h 2049589"/>
              <a:gd name="connsiteX2" fmla="*/ 6593078 w 6593078"/>
              <a:gd name="connsiteY2" fmla="*/ 2049589 h 2049589"/>
              <a:gd name="connsiteX3" fmla="*/ 0 w 6593078"/>
              <a:gd name="connsiteY3" fmla="*/ 2049589 h 2049589"/>
            </a:gdLst>
            <a:ahLst/>
            <a:cxnLst>
              <a:cxn ang="0">
                <a:pos x="connsiteX0" y="connsiteY0"/>
              </a:cxn>
              <a:cxn ang="0">
                <a:pos x="connsiteX1" y="connsiteY1"/>
              </a:cxn>
              <a:cxn ang="0">
                <a:pos x="connsiteX2" y="connsiteY2"/>
              </a:cxn>
              <a:cxn ang="0">
                <a:pos x="connsiteX3" y="connsiteY3"/>
              </a:cxn>
            </a:cxnLst>
            <a:rect l="l" t="t" r="r" b="b"/>
            <a:pathLst>
              <a:path w="6593078" h="2049589">
                <a:moveTo>
                  <a:pt x="0" y="0"/>
                </a:moveTo>
                <a:lnTo>
                  <a:pt x="6593078" y="0"/>
                </a:lnTo>
                <a:lnTo>
                  <a:pt x="6593078" y="2049589"/>
                </a:lnTo>
                <a:lnTo>
                  <a:pt x="0" y="2049589"/>
                </a:lnTo>
                <a:close/>
              </a:path>
            </a:pathLst>
          </a:custGeom>
          <a:noFill/>
          <a:ln w="6350" cap="flat">
            <a:noFill/>
            <a:prstDash val="solid"/>
            <a:miter/>
          </a:ln>
        </p:spPr>
        <p:txBody>
          <a:bodyPr rtlCol="0" anchor="ctr"/>
          <a:lstStyle/>
          <a:p>
            <a:endParaRPr lang="en-MX">
              <a:latin typeface="+mj-lt"/>
            </a:endParaRPr>
          </a:p>
        </p:txBody>
      </p:sp>
      <p:sp>
        <p:nvSpPr>
          <p:cNvPr id="15" name="TextBox 14">
            <a:extLst>
              <a:ext uri="{FF2B5EF4-FFF2-40B4-BE49-F238E27FC236}">
                <a16:creationId xmlns:a16="http://schemas.microsoft.com/office/drawing/2014/main" id="{3E6EA08F-F3D6-C448-8930-41780EC15593}"/>
              </a:ext>
            </a:extLst>
          </p:cNvPr>
          <p:cNvSpPr txBox="1"/>
          <p:nvPr/>
        </p:nvSpPr>
        <p:spPr>
          <a:xfrm>
            <a:off x="11509844" y="1727136"/>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18" name="TextBox 17">
            <a:extLst>
              <a:ext uri="{FF2B5EF4-FFF2-40B4-BE49-F238E27FC236}">
                <a16:creationId xmlns:a16="http://schemas.microsoft.com/office/drawing/2014/main" id="{9ABAEBE9-9587-3C43-B14E-5BBD86B05B69}"/>
              </a:ext>
            </a:extLst>
          </p:cNvPr>
          <p:cNvSpPr txBox="1"/>
          <p:nvPr/>
        </p:nvSpPr>
        <p:spPr>
          <a:xfrm>
            <a:off x="11569662" y="2489136"/>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21" name="TextBox 20">
            <a:extLst>
              <a:ext uri="{FF2B5EF4-FFF2-40B4-BE49-F238E27FC236}">
                <a16:creationId xmlns:a16="http://schemas.microsoft.com/office/drawing/2014/main" id="{B3C3AA0F-65B0-D448-AE98-075615194C83}"/>
              </a:ext>
            </a:extLst>
          </p:cNvPr>
          <p:cNvSpPr txBox="1"/>
          <p:nvPr/>
        </p:nvSpPr>
        <p:spPr>
          <a:xfrm>
            <a:off x="11509844" y="3251136"/>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3" name="CuadroTexto 2">
            <a:extLst>
              <a:ext uri="{FF2B5EF4-FFF2-40B4-BE49-F238E27FC236}">
                <a16:creationId xmlns:a16="http://schemas.microsoft.com/office/drawing/2014/main" id="{CFE2B6DE-A506-8C89-C61A-5F0E91F79561}"/>
              </a:ext>
            </a:extLst>
          </p:cNvPr>
          <p:cNvSpPr txBox="1"/>
          <p:nvPr/>
        </p:nvSpPr>
        <p:spPr>
          <a:xfrm>
            <a:off x="5291921" y="410513"/>
            <a:ext cx="6109252" cy="6036974"/>
          </a:xfrm>
          <a:prstGeom prst="rect">
            <a:avLst/>
          </a:prstGeom>
          <a:noFill/>
        </p:spPr>
        <p:txBody>
          <a:bodyPr wrap="square">
            <a:spAutoFit/>
          </a:bodyPr>
          <a:lstStyle/>
          <a:p>
            <a:pPr algn="just">
              <a:lnSpc>
                <a:spcPct val="150000"/>
              </a:lnSpc>
              <a:spcBef>
                <a:spcPts val="600"/>
              </a:spcBef>
              <a:spcAft>
                <a:spcPts val="600"/>
              </a:spcAft>
            </a:pPr>
            <a:r>
              <a:rPr lang="es-ES_tradnl" sz="2000" dirty="0">
                <a:effectLst/>
                <a:latin typeface="Arial" panose="020B0604020202020204" pitchFamily="34" charset="0"/>
                <a:ea typeface="Aptos" panose="020B0004020202020204" pitchFamily="34" charset="0"/>
                <a:cs typeface="Times New Roman" panose="02020603050405020304" pitchFamily="18" charset="0"/>
              </a:rPr>
              <a:t>Si una persona presenta una denuncia interna a su empleador y, a raíz de ello, se convierte en víctima de actos de represalia, </a:t>
            </a:r>
            <a:r>
              <a:rPr lang="es-ES_tradnl" sz="2000" b="1" dirty="0">
                <a:solidFill>
                  <a:schemeClr val="accent2">
                    <a:lumMod val="75000"/>
                  </a:schemeClr>
                </a:solidFill>
                <a:effectLst/>
                <a:latin typeface="Arial" panose="020B0604020202020204" pitchFamily="34" charset="0"/>
                <a:ea typeface="Aptos" panose="020B0004020202020204" pitchFamily="34" charset="0"/>
                <a:cs typeface="Times New Roman" panose="02020603050405020304" pitchFamily="18" charset="0"/>
              </a:rPr>
              <a:t>¿está esa persona protegida? ¿En qué difiere esta situación cuando la persona presenta su denuncia a una autoridad competente, como un regulador, un órgano de lucha contra la corrupción o un organismo encargado de hacer cumplir la ley? </a:t>
            </a:r>
            <a:r>
              <a:rPr lang="es-ES_tradnl" sz="2000" dirty="0">
                <a:effectLst/>
                <a:latin typeface="Arial" panose="020B0604020202020204" pitchFamily="34" charset="0"/>
                <a:ea typeface="Aptos" panose="020B0004020202020204" pitchFamily="34" charset="0"/>
                <a:cs typeface="Times New Roman" panose="02020603050405020304" pitchFamily="18" charset="0"/>
              </a:rPr>
              <a:t>¿Y en qué circunstancias excepcionales podría considerarse la posibilidad de otorgar protección a la persona que hace su denuncia en el ámbito externo, por ejemplo, en los medios de comunicación o por Internet? </a:t>
            </a:r>
            <a:endParaRPr lang="es-MX" sz="2000" dirty="0">
              <a:effectLst/>
              <a:latin typeface="Arial" panose="020B06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95339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a:extLst>
              <a:ext uri="{FF2B5EF4-FFF2-40B4-BE49-F238E27FC236}">
                <a16:creationId xmlns:a16="http://schemas.microsoft.com/office/drawing/2014/main" id="{94633C0B-926E-B643-8598-48A54BE46F0C}"/>
              </a:ext>
            </a:extLst>
          </p:cNvPr>
          <p:cNvSpPr/>
          <p:nvPr/>
        </p:nvSpPr>
        <p:spPr>
          <a:xfrm>
            <a:off x="2990024" y="2061210"/>
            <a:ext cx="8532876" cy="1852167"/>
          </a:xfrm>
          <a:custGeom>
            <a:avLst/>
            <a:gdLst>
              <a:gd name="connsiteX0" fmla="*/ 0 w 8532876"/>
              <a:gd name="connsiteY0" fmla="*/ 0 h 1852167"/>
              <a:gd name="connsiteX1" fmla="*/ 8532876 w 8532876"/>
              <a:gd name="connsiteY1" fmla="*/ 0 h 1852167"/>
              <a:gd name="connsiteX2" fmla="*/ 8532876 w 8532876"/>
              <a:gd name="connsiteY2" fmla="*/ 1852168 h 1852167"/>
              <a:gd name="connsiteX3" fmla="*/ 0 w 8532876"/>
              <a:gd name="connsiteY3" fmla="*/ 1852168 h 1852167"/>
            </a:gdLst>
            <a:ahLst/>
            <a:cxnLst>
              <a:cxn ang="0">
                <a:pos x="connsiteX0" y="connsiteY0"/>
              </a:cxn>
              <a:cxn ang="0">
                <a:pos x="connsiteX1" y="connsiteY1"/>
              </a:cxn>
              <a:cxn ang="0">
                <a:pos x="connsiteX2" y="connsiteY2"/>
              </a:cxn>
              <a:cxn ang="0">
                <a:pos x="connsiteX3" y="connsiteY3"/>
              </a:cxn>
            </a:cxnLst>
            <a:rect l="l" t="t" r="r" b="b"/>
            <a:pathLst>
              <a:path w="8532876" h="1852167">
                <a:moveTo>
                  <a:pt x="0" y="0"/>
                </a:moveTo>
                <a:lnTo>
                  <a:pt x="8532876" y="0"/>
                </a:lnTo>
                <a:lnTo>
                  <a:pt x="8532876" y="1852168"/>
                </a:lnTo>
                <a:lnTo>
                  <a:pt x="0" y="1852168"/>
                </a:lnTo>
                <a:close/>
              </a:path>
            </a:pathLst>
          </a:custGeom>
          <a:noFill/>
          <a:ln w="6350" cap="flat">
            <a:noFill/>
            <a:prstDash val="solid"/>
            <a:miter/>
          </a:ln>
        </p:spPr>
        <p:txBody>
          <a:bodyPr rtlCol="0" anchor="ctr"/>
          <a:lstStyle/>
          <a:p>
            <a:endParaRPr lang="en-MX">
              <a:latin typeface="+mj-lt"/>
            </a:endParaRPr>
          </a:p>
        </p:txBody>
      </p:sp>
      <p:sp>
        <p:nvSpPr>
          <p:cNvPr id="14" name="Freeform 13">
            <a:extLst>
              <a:ext uri="{FF2B5EF4-FFF2-40B4-BE49-F238E27FC236}">
                <a16:creationId xmlns:a16="http://schemas.microsoft.com/office/drawing/2014/main" id="{C53F6C97-45CE-BA46-AAFC-1C3180C6AFBF}"/>
              </a:ext>
            </a:extLst>
          </p:cNvPr>
          <p:cNvSpPr/>
          <p:nvPr/>
        </p:nvSpPr>
        <p:spPr>
          <a:xfrm>
            <a:off x="-7302" y="190"/>
            <a:ext cx="12199175" cy="263017"/>
          </a:xfrm>
          <a:custGeom>
            <a:avLst/>
            <a:gdLst>
              <a:gd name="connsiteX0" fmla="*/ 0 w 12199175"/>
              <a:gd name="connsiteY0" fmla="*/ 0 h 263017"/>
              <a:gd name="connsiteX1" fmla="*/ 12199175 w 12199175"/>
              <a:gd name="connsiteY1" fmla="*/ 0 h 263017"/>
              <a:gd name="connsiteX2" fmla="*/ 12199175 w 12199175"/>
              <a:gd name="connsiteY2" fmla="*/ 263017 h 263017"/>
              <a:gd name="connsiteX3" fmla="*/ 0 w 12199175"/>
              <a:gd name="connsiteY3" fmla="*/ 263017 h 263017"/>
            </a:gdLst>
            <a:ahLst/>
            <a:cxnLst>
              <a:cxn ang="0">
                <a:pos x="connsiteX0" y="connsiteY0"/>
              </a:cxn>
              <a:cxn ang="0">
                <a:pos x="connsiteX1" y="connsiteY1"/>
              </a:cxn>
              <a:cxn ang="0">
                <a:pos x="connsiteX2" y="connsiteY2"/>
              </a:cxn>
              <a:cxn ang="0">
                <a:pos x="connsiteX3" y="connsiteY3"/>
              </a:cxn>
            </a:cxnLst>
            <a:rect l="l" t="t" r="r" b="b"/>
            <a:pathLst>
              <a:path w="12199175" h="263017">
                <a:moveTo>
                  <a:pt x="0" y="0"/>
                </a:moveTo>
                <a:lnTo>
                  <a:pt x="12199175" y="0"/>
                </a:lnTo>
                <a:lnTo>
                  <a:pt x="12199175" y="263017"/>
                </a:lnTo>
                <a:lnTo>
                  <a:pt x="0" y="263017"/>
                </a:lnTo>
                <a:close/>
              </a:path>
            </a:pathLst>
          </a:custGeom>
          <a:solidFill>
            <a:srgbClr val="1A2550"/>
          </a:solidFill>
          <a:ln w="6350" cap="flat">
            <a:noFill/>
            <a:prstDash val="solid"/>
            <a:miter/>
          </a:ln>
        </p:spPr>
        <p:txBody>
          <a:bodyPr rtlCol="0" anchor="ctr"/>
          <a:lstStyle/>
          <a:p>
            <a:endParaRPr lang="en-MX"/>
          </a:p>
        </p:txBody>
      </p:sp>
      <p:sp>
        <p:nvSpPr>
          <p:cNvPr id="3" name="CuadroTexto 2">
            <a:extLst>
              <a:ext uri="{FF2B5EF4-FFF2-40B4-BE49-F238E27FC236}">
                <a16:creationId xmlns:a16="http://schemas.microsoft.com/office/drawing/2014/main" id="{18ACB058-53D5-675D-1D81-4B3A623C4723}"/>
              </a:ext>
            </a:extLst>
          </p:cNvPr>
          <p:cNvSpPr txBox="1"/>
          <p:nvPr/>
        </p:nvSpPr>
        <p:spPr>
          <a:xfrm>
            <a:off x="669100" y="626967"/>
            <a:ext cx="9983189" cy="1285737"/>
          </a:xfrm>
          <a:prstGeom prst="rect">
            <a:avLst/>
          </a:prstGeom>
          <a:noFill/>
        </p:spPr>
        <p:txBody>
          <a:bodyPr wrap="square">
            <a:spAutoFit/>
          </a:bodyPr>
          <a:lstStyle/>
          <a:p>
            <a:pPr algn="just">
              <a:lnSpc>
                <a:spcPct val="150000"/>
              </a:lnSpc>
              <a:spcBef>
                <a:spcPts val="600"/>
              </a:spcBef>
              <a:spcAft>
                <a:spcPts val="600"/>
              </a:spcAft>
            </a:pPr>
            <a:r>
              <a:rPr lang="es-MX" sz="2400" b="1" dirty="0">
                <a:effectLst/>
                <a:latin typeface="Arial" panose="020B0604020202020204" pitchFamily="34" charset="0"/>
                <a:ea typeface="Aptos" panose="020B0004020202020204" pitchFamily="34" charset="0"/>
                <a:cs typeface="Times New Roman" panose="02020603050405020304" pitchFamily="18" charset="0"/>
              </a:rPr>
              <a:t>Reino Unido</a:t>
            </a:r>
            <a:endParaRPr lang="es-MX" sz="2400" dirty="0">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50000"/>
              </a:lnSpc>
              <a:spcBef>
                <a:spcPts val="600"/>
              </a:spcBef>
              <a:spcAft>
                <a:spcPts val="600"/>
              </a:spcAft>
            </a:pPr>
            <a:r>
              <a:rPr lang="es-ES_tradnl" sz="2400" dirty="0">
                <a:effectLst/>
                <a:latin typeface="Arial" panose="020B0604020202020204" pitchFamily="34" charset="0"/>
                <a:ea typeface="Aptos" panose="020B0004020202020204" pitchFamily="34" charset="0"/>
                <a:cs typeface="Times New Roman" panose="02020603050405020304" pitchFamily="18" charset="0"/>
              </a:rPr>
              <a:t> </a:t>
            </a:r>
            <a:endParaRPr lang="es-MX" sz="2400" dirty="0">
              <a:effectLst/>
              <a:latin typeface="Arial" panose="020B0604020202020204" pitchFamily="34" charset="0"/>
              <a:ea typeface="Aptos" panose="020B0004020202020204" pitchFamily="34" charset="0"/>
              <a:cs typeface="Times New Roman" panose="02020603050405020304" pitchFamily="18" charset="0"/>
            </a:endParaRPr>
          </a:p>
        </p:txBody>
      </p:sp>
      <p:sp>
        <p:nvSpPr>
          <p:cNvPr id="4" name="CuadroTexto 3">
            <a:extLst>
              <a:ext uri="{FF2B5EF4-FFF2-40B4-BE49-F238E27FC236}">
                <a16:creationId xmlns:a16="http://schemas.microsoft.com/office/drawing/2014/main" id="{FEF8B379-6F4F-ED23-65EE-71BD5CAB445C}"/>
              </a:ext>
            </a:extLst>
          </p:cNvPr>
          <p:cNvSpPr txBox="1"/>
          <p:nvPr/>
        </p:nvSpPr>
        <p:spPr>
          <a:xfrm>
            <a:off x="290183" y="1440508"/>
            <a:ext cx="10741022" cy="4600042"/>
          </a:xfrm>
          <a:prstGeom prst="rect">
            <a:avLst/>
          </a:prstGeom>
          <a:noFill/>
        </p:spPr>
        <p:txBody>
          <a:bodyPr wrap="square">
            <a:spAutoFit/>
          </a:bodyPr>
          <a:lstStyle/>
          <a:p>
            <a:pPr marL="342900" lvl="0" indent="-342900" algn="just">
              <a:lnSpc>
                <a:spcPct val="150000"/>
              </a:lnSpc>
              <a:spcBef>
                <a:spcPts val="600"/>
              </a:spcBef>
              <a:buFont typeface="Symbol" panose="05050102010706020507" pitchFamily="18" charset="2"/>
              <a:buChar char=""/>
            </a:pPr>
            <a:r>
              <a:rPr lang="es-ES_tradnl" sz="2200" dirty="0">
                <a:effectLst/>
                <a:latin typeface="Arial" panose="020B0604020202020204" pitchFamily="34" charset="0"/>
                <a:ea typeface="Aptos" panose="020B0004020202020204" pitchFamily="34" charset="0"/>
                <a:cs typeface="Times New Roman" panose="02020603050405020304" pitchFamily="18" charset="0"/>
              </a:rPr>
              <a:t>Proporcionan ejemplos que permiten distinguir entre denuncias y reclamaciones.</a:t>
            </a:r>
            <a:endParaRPr lang="es-MX" sz="22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2200" b="1" dirty="0">
                <a:solidFill>
                  <a:schemeClr val="accent2">
                    <a:lumMod val="75000"/>
                  </a:schemeClr>
                </a:solidFill>
                <a:effectLst/>
                <a:latin typeface="Arial" panose="020B0604020202020204" pitchFamily="34" charset="0"/>
                <a:ea typeface="Aptos" panose="020B0004020202020204" pitchFamily="34" charset="0"/>
                <a:cs typeface="Times New Roman" panose="02020603050405020304" pitchFamily="18" charset="0"/>
              </a:rPr>
              <a:t>Ofrecen al personal la opción de denunciar un asunto eludiendo a los supervisores directos.</a:t>
            </a:r>
            <a:endParaRPr lang="es-MX" sz="2200" b="1" dirty="0">
              <a:solidFill>
                <a:schemeClr val="accent2">
                  <a:lumMod val="75000"/>
                </a:schemeClr>
              </a:solidFill>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2200" dirty="0">
                <a:effectLst/>
                <a:latin typeface="Arial" panose="020B0604020202020204" pitchFamily="34" charset="0"/>
                <a:ea typeface="Aptos" panose="020B0004020202020204" pitchFamily="34" charset="0"/>
                <a:cs typeface="Times New Roman" panose="02020603050405020304" pitchFamily="18" charset="0"/>
              </a:rPr>
              <a:t>Brindan acceso a una línea telefónica independiente donde se presta asesoramiento confidencial.</a:t>
            </a:r>
            <a:endParaRPr lang="es-MX" sz="22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2200" b="1" dirty="0">
                <a:effectLst/>
                <a:latin typeface="Arial" panose="020B0604020202020204" pitchFamily="34" charset="0"/>
                <a:ea typeface="Aptos" panose="020B0004020202020204" pitchFamily="34" charset="0"/>
                <a:cs typeface="Times New Roman" panose="02020603050405020304" pitchFamily="18" charset="0"/>
              </a:rPr>
              <a:t>Confieren al personal el derecho a la confidencialidad al comunicar sus inquietudes.</a:t>
            </a:r>
            <a:endParaRPr lang="es-MX" sz="2200" b="1"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2200" dirty="0">
                <a:effectLst/>
                <a:latin typeface="Arial" panose="020B0604020202020204" pitchFamily="34" charset="0"/>
                <a:ea typeface="Aptos" panose="020B0004020202020204" pitchFamily="34" charset="0"/>
                <a:cs typeface="Times New Roman" panose="02020603050405020304" pitchFamily="18" charset="0"/>
              </a:rPr>
              <a:t>Explican el momento y la manera en que una inquietud se puede plantear en condiciones de seguridad fuera de la organización (por ejemplo, a un regulador).</a:t>
            </a:r>
            <a:endParaRPr lang="es-MX" sz="2200" dirty="0">
              <a:effectLst/>
              <a:latin typeface="Arial" panose="020B0604020202020204" pitchFamily="34" charset="0"/>
              <a:ea typeface="Aptos" panose="020B0004020202020204" pitchFamily="34" charset="0"/>
              <a:cs typeface="Times New Roman" panose="02020603050405020304" pitchFamily="18" charset="0"/>
            </a:endParaRPr>
          </a:p>
        </p:txBody>
      </p:sp>
      <p:pic>
        <p:nvPicPr>
          <p:cNvPr id="6" name="Imagen 5">
            <a:extLst>
              <a:ext uri="{FF2B5EF4-FFF2-40B4-BE49-F238E27FC236}">
                <a16:creationId xmlns:a16="http://schemas.microsoft.com/office/drawing/2014/main" id="{1FB81929-914B-4B78-40D2-8F0286FBF838}"/>
              </a:ext>
            </a:extLst>
          </p:cNvPr>
          <p:cNvPicPr>
            <a:picLocks noChangeAspect="1"/>
          </p:cNvPicPr>
          <p:nvPr/>
        </p:nvPicPr>
        <p:blipFill>
          <a:blip r:embed="rId3"/>
          <a:stretch>
            <a:fillRect/>
          </a:stretch>
        </p:blipFill>
        <p:spPr>
          <a:xfrm>
            <a:off x="10652289" y="380425"/>
            <a:ext cx="1249528" cy="1266041"/>
          </a:xfrm>
          <a:prstGeom prst="rect">
            <a:avLst/>
          </a:prstGeom>
        </p:spPr>
      </p:pic>
    </p:spTree>
    <p:extLst>
      <p:ext uri="{BB962C8B-B14F-4D97-AF65-F5344CB8AC3E}">
        <p14:creationId xmlns:p14="http://schemas.microsoft.com/office/powerpoint/2010/main" val="353639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4B68D21-02A0-DD44-9C7A-4F8B5200E1DD}"/>
              </a:ext>
            </a:extLst>
          </p:cNvPr>
          <p:cNvSpPr txBox="1"/>
          <p:nvPr/>
        </p:nvSpPr>
        <p:spPr>
          <a:xfrm>
            <a:off x="1088364" y="692277"/>
            <a:ext cx="7028114" cy="658835"/>
          </a:xfrm>
          <a:prstGeom prst="rect">
            <a:avLst/>
          </a:prstGeom>
          <a:noFill/>
        </p:spPr>
        <p:txBody>
          <a:bodyPr wrap="square" rtlCol="0">
            <a:spAutoFit/>
          </a:bodyPr>
          <a:lstStyle/>
          <a:p>
            <a:pPr algn="ctr">
              <a:lnSpc>
                <a:spcPct val="150000"/>
              </a:lnSpc>
              <a:spcBef>
                <a:spcPts val="600"/>
              </a:spcBef>
              <a:spcAft>
                <a:spcPts val="600"/>
              </a:spcAft>
            </a:pPr>
            <a:r>
              <a:rPr lang="es-ES_tradnl" sz="2800" b="1" dirty="0">
                <a:effectLst/>
                <a:latin typeface="Arial" panose="020B0604020202020204" pitchFamily="34" charset="0"/>
                <a:ea typeface="Aptos" panose="020B0004020202020204" pitchFamily="34" charset="0"/>
                <a:cs typeface="Times New Roman" panose="02020603050405020304" pitchFamily="18" charset="0"/>
              </a:rPr>
              <a:t>Corea del Sur</a:t>
            </a:r>
            <a:endParaRPr lang="es-MX" sz="2800" dirty="0">
              <a:effectLst/>
              <a:latin typeface="Arial" panose="020B0604020202020204" pitchFamily="34" charset="0"/>
              <a:ea typeface="Aptos" panose="020B0004020202020204" pitchFamily="34" charset="0"/>
              <a:cs typeface="Times New Roman" panose="02020603050405020304" pitchFamily="18" charset="0"/>
            </a:endParaRPr>
          </a:p>
        </p:txBody>
      </p:sp>
      <p:sp>
        <p:nvSpPr>
          <p:cNvPr id="12" name="Freeform 11">
            <a:extLst>
              <a:ext uri="{FF2B5EF4-FFF2-40B4-BE49-F238E27FC236}">
                <a16:creationId xmlns:a16="http://schemas.microsoft.com/office/drawing/2014/main" id="{5C537D43-01C9-9E49-8AD5-880332715098}"/>
              </a:ext>
            </a:extLst>
          </p:cNvPr>
          <p:cNvSpPr/>
          <p:nvPr/>
        </p:nvSpPr>
        <p:spPr>
          <a:xfrm>
            <a:off x="1629918" y="3218116"/>
            <a:ext cx="3463480" cy="3049587"/>
          </a:xfrm>
          <a:custGeom>
            <a:avLst/>
            <a:gdLst>
              <a:gd name="connsiteX0" fmla="*/ 0 w 3463480"/>
              <a:gd name="connsiteY0" fmla="*/ 0 h 3049587"/>
              <a:gd name="connsiteX1" fmla="*/ 3463481 w 3463480"/>
              <a:gd name="connsiteY1" fmla="*/ 0 h 3049587"/>
              <a:gd name="connsiteX2" fmla="*/ 3463481 w 3463480"/>
              <a:gd name="connsiteY2" fmla="*/ 3049588 h 3049587"/>
              <a:gd name="connsiteX3" fmla="*/ 0 w 3463480"/>
              <a:gd name="connsiteY3" fmla="*/ 3049588 h 3049587"/>
            </a:gdLst>
            <a:ahLst/>
            <a:cxnLst>
              <a:cxn ang="0">
                <a:pos x="connsiteX0" y="connsiteY0"/>
              </a:cxn>
              <a:cxn ang="0">
                <a:pos x="connsiteX1" y="connsiteY1"/>
              </a:cxn>
              <a:cxn ang="0">
                <a:pos x="connsiteX2" y="connsiteY2"/>
              </a:cxn>
              <a:cxn ang="0">
                <a:pos x="connsiteX3" y="connsiteY3"/>
              </a:cxn>
            </a:cxnLst>
            <a:rect l="l" t="t" r="r" b="b"/>
            <a:pathLst>
              <a:path w="3463480" h="3049587">
                <a:moveTo>
                  <a:pt x="0" y="0"/>
                </a:moveTo>
                <a:lnTo>
                  <a:pt x="3463481" y="0"/>
                </a:lnTo>
                <a:lnTo>
                  <a:pt x="3463481" y="3049588"/>
                </a:lnTo>
                <a:lnTo>
                  <a:pt x="0" y="3049588"/>
                </a:lnTo>
                <a:close/>
              </a:path>
            </a:pathLst>
          </a:custGeom>
          <a:noFill/>
          <a:ln w="6350" cap="flat">
            <a:noFill/>
            <a:prstDash val="solid"/>
            <a:miter/>
          </a:ln>
        </p:spPr>
        <p:txBody>
          <a:bodyPr rtlCol="0" anchor="ctr"/>
          <a:lstStyle/>
          <a:p>
            <a:endParaRPr lang="en-MX"/>
          </a:p>
        </p:txBody>
      </p:sp>
      <p:sp>
        <p:nvSpPr>
          <p:cNvPr id="20" name="Freeform 19">
            <a:extLst>
              <a:ext uri="{FF2B5EF4-FFF2-40B4-BE49-F238E27FC236}">
                <a16:creationId xmlns:a16="http://schemas.microsoft.com/office/drawing/2014/main" id="{C01924C1-F8F8-8E4B-AD98-C7B04EDE8565}"/>
              </a:ext>
            </a:extLst>
          </p:cNvPr>
          <p:cNvSpPr/>
          <p:nvPr/>
        </p:nvSpPr>
        <p:spPr>
          <a:xfrm>
            <a:off x="2818638" y="2522601"/>
            <a:ext cx="3397123" cy="3751135"/>
          </a:xfrm>
          <a:custGeom>
            <a:avLst/>
            <a:gdLst>
              <a:gd name="connsiteX0" fmla="*/ 0 w 3397123"/>
              <a:gd name="connsiteY0" fmla="*/ 0 h 3751135"/>
              <a:gd name="connsiteX1" fmla="*/ 3397123 w 3397123"/>
              <a:gd name="connsiteY1" fmla="*/ 0 h 3751135"/>
              <a:gd name="connsiteX2" fmla="*/ 3397123 w 3397123"/>
              <a:gd name="connsiteY2" fmla="*/ 3751136 h 3751135"/>
              <a:gd name="connsiteX3" fmla="*/ 0 w 3397123"/>
              <a:gd name="connsiteY3" fmla="*/ 3751136 h 3751135"/>
            </a:gdLst>
            <a:ahLst/>
            <a:cxnLst>
              <a:cxn ang="0">
                <a:pos x="connsiteX0" y="connsiteY0"/>
              </a:cxn>
              <a:cxn ang="0">
                <a:pos x="connsiteX1" y="connsiteY1"/>
              </a:cxn>
              <a:cxn ang="0">
                <a:pos x="connsiteX2" y="connsiteY2"/>
              </a:cxn>
              <a:cxn ang="0">
                <a:pos x="connsiteX3" y="connsiteY3"/>
              </a:cxn>
            </a:cxnLst>
            <a:rect l="l" t="t" r="r" b="b"/>
            <a:pathLst>
              <a:path w="3397123" h="3751135">
                <a:moveTo>
                  <a:pt x="0" y="0"/>
                </a:moveTo>
                <a:lnTo>
                  <a:pt x="3397123" y="0"/>
                </a:lnTo>
                <a:lnTo>
                  <a:pt x="3397123" y="3751136"/>
                </a:lnTo>
                <a:lnTo>
                  <a:pt x="0" y="3751136"/>
                </a:lnTo>
                <a:close/>
              </a:path>
            </a:pathLst>
          </a:custGeom>
          <a:noFill/>
          <a:ln w="6350" cap="flat">
            <a:noFill/>
            <a:prstDash val="solid"/>
            <a:miter/>
          </a:ln>
        </p:spPr>
        <p:txBody>
          <a:bodyPr rtlCol="0" anchor="ctr"/>
          <a:lstStyle/>
          <a:p>
            <a:endParaRPr lang="en-MX">
              <a:latin typeface="+mj-lt"/>
            </a:endParaRPr>
          </a:p>
        </p:txBody>
      </p:sp>
      <p:sp>
        <p:nvSpPr>
          <p:cNvPr id="34" name="Freeform 33">
            <a:extLst>
              <a:ext uri="{FF2B5EF4-FFF2-40B4-BE49-F238E27FC236}">
                <a16:creationId xmlns:a16="http://schemas.microsoft.com/office/drawing/2014/main" id="{30E48572-B405-2241-87ED-1E0FA3EF1497}"/>
              </a:ext>
            </a:extLst>
          </p:cNvPr>
          <p:cNvSpPr/>
          <p:nvPr/>
        </p:nvSpPr>
        <p:spPr>
          <a:xfrm>
            <a:off x="7046341" y="2522601"/>
            <a:ext cx="3397123" cy="3751135"/>
          </a:xfrm>
          <a:custGeom>
            <a:avLst/>
            <a:gdLst>
              <a:gd name="connsiteX0" fmla="*/ 0 w 3397123"/>
              <a:gd name="connsiteY0" fmla="*/ 0 h 3751135"/>
              <a:gd name="connsiteX1" fmla="*/ 3397123 w 3397123"/>
              <a:gd name="connsiteY1" fmla="*/ 0 h 3751135"/>
              <a:gd name="connsiteX2" fmla="*/ 3397123 w 3397123"/>
              <a:gd name="connsiteY2" fmla="*/ 3751136 h 3751135"/>
              <a:gd name="connsiteX3" fmla="*/ 0 w 3397123"/>
              <a:gd name="connsiteY3" fmla="*/ 3751136 h 3751135"/>
            </a:gdLst>
            <a:ahLst/>
            <a:cxnLst>
              <a:cxn ang="0">
                <a:pos x="connsiteX0" y="connsiteY0"/>
              </a:cxn>
              <a:cxn ang="0">
                <a:pos x="connsiteX1" y="connsiteY1"/>
              </a:cxn>
              <a:cxn ang="0">
                <a:pos x="connsiteX2" y="connsiteY2"/>
              </a:cxn>
              <a:cxn ang="0">
                <a:pos x="connsiteX3" y="connsiteY3"/>
              </a:cxn>
            </a:cxnLst>
            <a:rect l="l" t="t" r="r" b="b"/>
            <a:pathLst>
              <a:path w="3397123" h="3751135">
                <a:moveTo>
                  <a:pt x="0" y="0"/>
                </a:moveTo>
                <a:lnTo>
                  <a:pt x="3397123" y="0"/>
                </a:lnTo>
                <a:lnTo>
                  <a:pt x="3397123" y="3751136"/>
                </a:lnTo>
                <a:lnTo>
                  <a:pt x="0" y="3751136"/>
                </a:lnTo>
                <a:close/>
              </a:path>
            </a:pathLst>
          </a:custGeom>
          <a:noFill/>
          <a:ln w="6350" cap="flat">
            <a:noFill/>
            <a:prstDash val="solid"/>
            <a:miter/>
          </a:ln>
        </p:spPr>
        <p:txBody>
          <a:bodyPr rtlCol="0" anchor="ctr"/>
          <a:lstStyle/>
          <a:p>
            <a:endParaRPr lang="en-MX">
              <a:latin typeface="+mj-lt"/>
            </a:endParaRPr>
          </a:p>
        </p:txBody>
      </p:sp>
      <p:sp>
        <p:nvSpPr>
          <p:cNvPr id="37" name="TextBox 36">
            <a:extLst>
              <a:ext uri="{FF2B5EF4-FFF2-40B4-BE49-F238E27FC236}">
                <a16:creationId xmlns:a16="http://schemas.microsoft.com/office/drawing/2014/main" id="{6DA79341-5A78-3846-A84D-ABC6467720D4}"/>
              </a:ext>
            </a:extLst>
          </p:cNvPr>
          <p:cNvSpPr txBox="1"/>
          <p:nvPr/>
        </p:nvSpPr>
        <p:spPr>
          <a:xfrm>
            <a:off x="10204830" y="2812503"/>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39" name="TextBox 38">
            <a:extLst>
              <a:ext uri="{FF2B5EF4-FFF2-40B4-BE49-F238E27FC236}">
                <a16:creationId xmlns:a16="http://schemas.microsoft.com/office/drawing/2014/main" id="{EFEDA6A5-75CF-E841-9673-2A18885A5358}"/>
              </a:ext>
            </a:extLst>
          </p:cNvPr>
          <p:cNvSpPr txBox="1"/>
          <p:nvPr/>
        </p:nvSpPr>
        <p:spPr>
          <a:xfrm>
            <a:off x="9980231" y="3193503"/>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43" name="TextBox 42">
            <a:extLst>
              <a:ext uri="{FF2B5EF4-FFF2-40B4-BE49-F238E27FC236}">
                <a16:creationId xmlns:a16="http://schemas.microsoft.com/office/drawing/2014/main" id="{2FF5F580-ECAF-DC4B-8B53-3515CC7E9DC0}"/>
              </a:ext>
            </a:extLst>
          </p:cNvPr>
          <p:cNvSpPr txBox="1"/>
          <p:nvPr/>
        </p:nvSpPr>
        <p:spPr>
          <a:xfrm>
            <a:off x="10176383" y="4336503"/>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47" name="TextBox 46">
            <a:extLst>
              <a:ext uri="{FF2B5EF4-FFF2-40B4-BE49-F238E27FC236}">
                <a16:creationId xmlns:a16="http://schemas.microsoft.com/office/drawing/2014/main" id="{759E06EC-7438-A94A-B9C7-D992997AFE34}"/>
              </a:ext>
            </a:extLst>
          </p:cNvPr>
          <p:cNvSpPr txBox="1"/>
          <p:nvPr/>
        </p:nvSpPr>
        <p:spPr>
          <a:xfrm>
            <a:off x="10204830" y="5860503"/>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48" name="Freeform 47">
            <a:extLst>
              <a:ext uri="{FF2B5EF4-FFF2-40B4-BE49-F238E27FC236}">
                <a16:creationId xmlns:a16="http://schemas.microsoft.com/office/drawing/2014/main" id="{1C7A0393-4236-5648-83B5-D4D689E151BC}"/>
              </a:ext>
            </a:extLst>
          </p:cNvPr>
          <p:cNvSpPr/>
          <p:nvPr/>
        </p:nvSpPr>
        <p:spPr>
          <a:xfrm>
            <a:off x="10150411" y="-2603"/>
            <a:ext cx="2049716" cy="1389761"/>
          </a:xfrm>
          <a:custGeom>
            <a:avLst/>
            <a:gdLst>
              <a:gd name="connsiteX0" fmla="*/ 0 w 2049716"/>
              <a:gd name="connsiteY0" fmla="*/ 0 h 1389761"/>
              <a:gd name="connsiteX1" fmla="*/ 2049717 w 2049716"/>
              <a:gd name="connsiteY1" fmla="*/ 0 h 1389761"/>
              <a:gd name="connsiteX2" fmla="*/ 2049717 w 2049716"/>
              <a:gd name="connsiteY2" fmla="*/ 1389761 h 1389761"/>
              <a:gd name="connsiteX3" fmla="*/ 0 w 2049716"/>
              <a:gd name="connsiteY3" fmla="*/ 1389761 h 1389761"/>
            </a:gdLst>
            <a:ahLst/>
            <a:cxnLst>
              <a:cxn ang="0">
                <a:pos x="connsiteX0" y="connsiteY0"/>
              </a:cxn>
              <a:cxn ang="0">
                <a:pos x="connsiteX1" y="connsiteY1"/>
              </a:cxn>
              <a:cxn ang="0">
                <a:pos x="connsiteX2" y="connsiteY2"/>
              </a:cxn>
              <a:cxn ang="0">
                <a:pos x="connsiteX3" y="connsiteY3"/>
              </a:cxn>
            </a:cxnLst>
            <a:rect l="l" t="t" r="r" b="b"/>
            <a:pathLst>
              <a:path w="2049716" h="1389761">
                <a:moveTo>
                  <a:pt x="0" y="0"/>
                </a:moveTo>
                <a:lnTo>
                  <a:pt x="2049717" y="0"/>
                </a:lnTo>
                <a:lnTo>
                  <a:pt x="2049717" y="1389761"/>
                </a:lnTo>
                <a:lnTo>
                  <a:pt x="0" y="1389761"/>
                </a:lnTo>
                <a:close/>
              </a:path>
            </a:pathLst>
          </a:custGeom>
          <a:solidFill>
            <a:srgbClr val="1A2550"/>
          </a:solidFill>
          <a:ln w="6350" cap="flat">
            <a:noFill/>
            <a:prstDash val="solid"/>
            <a:miter/>
          </a:ln>
        </p:spPr>
        <p:txBody>
          <a:bodyPr rtlCol="0" anchor="ctr"/>
          <a:lstStyle/>
          <a:p>
            <a:endParaRPr lang="en-MX"/>
          </a:p>
        </p:txBody>
      </p:sp>
      <p:sp>
        <p:nvSpPr>
          <p:cNvPr id="3" name="CuadroTexto 2">
            <a:extLst>
              <a:ext uri="{FF2B5EF4-FFF2-40B4-BE49-F238E27FC236}">
                <a16:creationId xmlns:a16="http://schemas.microsoft.com/office/drawing/2014/main" id="{4ADE4E76-7D88-804F-8C58-6CF07980C526}"/>
              </a:ext>
            </a:extLst>
          </p:cNvPr>
          <p:cNvSpPr txBox="1"/>
          <p:nvPr/>
        </p:nvSpPr>
        <p:spPr>
          <a:xfrm>
            <a:off x="990652" y="1882279"/>
            <a:ext cx="9793612" cy="3420873"/>
          </a:xfrm>
          <a:prstGeom prst="rect">
            <a:avLst/>
          </a:prstGeom>
          <a:noFill/>
        </p:spPr>
        <p:txBody>
          <a:bodyPr wrap="square">
            <a:spAutoFit/>
          </a:bodyPr>
          <a:lstStyle/>
          <a:p>
            <a:pPr algn="just">
              <a:lnSpc>
                <a:spcPct val="150000"/>
              </a:lnSpc>
              <a:spcBef>
                <a:spcPts val="600"/>
              </a:spcBef>
              <a:spcAft>
                <a:spcPts val="600"/>
              </a:spcAft>
            </a:pPr>
            <a:r>
              <a:rPr lang="es-ES_tradnl" sz="2000" dirty="0">
                <a:effectLst/>
                <a:latin typeface="Arial" panose="020B0604020202020204" pitchFamily="34" charset="0"/>
                <a:ea typeface="Aptos" panose="020B0004020202020204" pitchFamily="34" charset="0"/>
                <a:cs typeface="Times New Roman" panose="02020603050405020304" pitchFamily="18" charset="0"/>
              </a:rPr>
              <a:t>La Comisión de Derechos Civiles y Lucha contra la Corrupción (ACRC) de la República de Corea fue creada en 2008. </a:t>
            </a:r>
            <a:r>
              <a:rPr lang="es-ES_tradnl" sz="2000" dirty="0">
                <a:latin typeface="Arial" panose="020B0604020202020204" pitchFamily="34" charset="0"/>
                <a:ea typeface="Aptos" panose="020B0004020202020204" pitchFamily="34" charset="0"/>
                <a:cs typeface="Times New Roman" panose="02020603050405020304" pitchFamily="18" charset="0"/>
              </a:rPr>
              <a:t>E</a:t>
            </a:r>
            <a:r>
              <a:rPr lang="es-ES_tradnl" sz="2000" dirty="0">
                <a:effectLst/>
                <a:latin typeface="Arial" panose="020B0604020202020204" pitchFamily="34" charset="0"/>
                <a:ea typeface="Aptos" panose="020B0004020202020204" pitchFamily="34" charset="0"/>
                <a:cs typeface="Times New Roman" panose="02020603050405020304" pitchFamily="18" charset="0"/>
              </a:rPr>
              <a:t>s posible hacer denuncias de corrupción a la ACRC y plantearle una amplia variedad de asuntos de interés público. La ACRC no investiga las denuncias de corrupción, sino que </a:t>
            </a:r>
            <a:r>
              <a:rPr lang="es-ES_tradnl" sz="2000" b="1" dirty="0">
                <a:effectLst/>
                <a:latin typeface="Arial" panose="020B0604020202020204" pitchFamily="34" charset="0"/>
                <a:ea typeface="Aptos" panose="020B0004020202020204" pitchFamily="34" charset="0"/>
                <a:cs typeface="Times New Roman" panose="02020603050405020304" pitchFamily="18" charset="0"/>
              </a:rPr>
              <a:t>remite los casos a otros órganos. Es importante señalar que la ACRC conserva la función de supervisión de los casos y de los plazos aplicables a su tramitación.</a:t>
            </a:r>
            <a:endParaRPr lang="es-MX" sz="2000" b="1" dirty="0">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50000"/>
              </a:lnSpc>
              <a:spcBef>
                <a:spcPts val="600"/>
              </a:spcBef>
              <a:spcAft>
                <a:spcPts val="600"/>
              </a:spcAft>
            </a:pPr>
            <a:endParaRPr lang="es-MX" sz="2000" b="1" dirty="0">
              <a:solidFill>
                <a:schemeClr val="accent2">
                  <a:lumMod val="75000"/>
                </a:schemeClr>
              </a:solidFill>
              <a:effectLst/>
              <a:latin typeface="Arial" panose="020B0604020202020204" pitchFamily="34" charset="0"/>
              <a:ea typeface="Aptos" panose="020B0004020202020204" pitchFamily="34" charset="0"/>
              <a:cs typeface="Times New Roman" panose="02020603050405020304" pitchFamily="18" charset="0"/>
            </a:endParaRPr>
          </a:p>
        </p:txBody>
      </p:sp>
      <p:pic>
        <p:nvPicPr>
          <p:cNvPr id="4" name="Imagen 3">
            <a:extLst>
              <a:ext uri="{FF2B5EF4-FFF2-40B4-BE49-F238E27FC236}">
                <a16:creationId xmlns:a16="http://schemas.microsoft.com/office/drawing/2014/main" id="{489C49FF-4033-C2F2-CE0F-B8A689B15F3F}"/>
              </a:ext>
            </a:extLst>
          </p:cNvPr>
          <p:cNvPicPr>
            <a:picLocks noChangeAspect="1"/>
          </p:cNvPicPr>
          <p:nvPr/>
        </p:nvPicPr>
        <p:blipFill>
          <a:blip r:embed="rId3"/>
          <a:stretch>
            <a:fillRect/>
          </a:stretch>
        </p:blipFill>
        <p:spPr>
          <a:xfrm>
            <a:off x="9223755" y="4742909"/>
            <a:ext cx="1962150" cy="1962150"/>
          </a:xfrm>
          <a:prstGeom prst="rect">
            <a:avLst/>
          </a:prstGeom>
        </p:spPr>
      </p:pic>
    </p:spTree>
    <p:extLst>
      <p:ext uri="{BB962C8B-B14F-4D97-AF65-F5344CB8AC3E}">
        <p14:creationId xmlns:p14="http://schemas.microsoft.com/office/powerpoint/2010/main" val="1808821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DE638863-3274-AD4A-A593-A77867DEB8F3}"/>
              </a:ext>
            </a:extLst>
          </p:cNvPr>
          <p:cNvSpPr/>
          <p:nvPr/>
        </p:nvSpPr>
        <p:spPr>
          <a:xfrm>
            <a:off x="-7302" y="190"/>
            <a:ext cx="4873434" cy="4215320"/>
          </a:xfrm>
          <a:custGeom>
            <a:avLst/>
            <a:gdLst>
              <a:gd name="connsiteX0" fmla="*/ 0 w 4873434"/>
              <a:gd name="connsiteY0" fmla="*/ 0 h 4215320"/>
              <a:gd name="connsiteX1" fmla="*/ 4873435 w 4873434"/>
              <a:gd name="connsiteY1" fmla="*/ 0 h 4215320"/>
              <a:gd name="connsiteX2" fmla="*/ 4873435 w 4873434"/>
              <a:gd name="connsiteY2" fmla="*/ 4215321 h 4215320"/>
              <a:gd name="connsiteX3" fmla="*/ 0 w 4873434"/>
              <a:gd name="connsiteY3" fmla="*/ 4215321 h 4215320"/>
            </a:gdLst>
            <a:ahLst/>
            <a:cxnLst>
              <a:cxn ang="0">
                <a:pos x="connsiteX0" y="connsiteY0"/>
              </a:cxn>
              <a:cxn ang="0">
                <a:pos x="connsiteX1" y="connsiteY1"/>
              </a:cxn>
              <a:cxn ang="0">
                <a:pos x="connsiteX2" y="connsiteY2"/>
              </a:cxn>
              <a:cxn ang="0">
                <a:pos x="connsiteX3" y="connsiteY3"/>
              </a:cxn>
            </a:cxnLst>
            <a:rect l="l" t="t" r="r" b="b"/>
            <a:pathLst>
              <a:path w="4873434" h="4215320">
                <a:moveTo>
                  <a:pt x="0" y="0"/>
                </a:moveTo>
                <a:lnTo>
                  <a:pt x="4873435" y="0"/>
                </a:lnTo>
                <a:lnTo>
                  <a:pt x="4873435" y="4215321"/>
                </a:lnTo>
                <a:lnTo>
                  <a:pt x="0" y="4215321"/>
                </a:lnTo>
                <a:close/>
              </a:path>
            </a:pathLst>
          </a:custGeom>
          <a:solidFill>
            <a:srgbClr val="C85828"/>
          </a:solidFill>
          <a:ln w="6350" cap="flat">
            <a:noFill/>
            <a:prstDash val="solid"/>
            <a:miter/>
          </a:ln>
        </p:spPr>
        <p:txBody>
          <a:bodyPr rtlCol="0" anchor="ctr"/>
          <a:lstStyle/>
          <a:p>
            <a:endParaRPr lang="en-MX"/>
          </a:p>
        </p:txBody>
      </p:sp>
      <p:sp>
        <p:nvSpPr>
          <p:cNvPr id="11" name="TextBox 10">
            <a:extLst>
              <a:ext uri="{FF2B5EF4-FFF2-40B4-BE49-F238E27FC236}">
                <a16:creationId xmlns:a16="http://schemas.microsoft.com/office/drawing/2014/main" id="{A6D325E7-D969-F643-B534-ED7E71DDA5FD}"/>
              </a:ext>
            </a:extLst>
          </p:cNvPr>
          <p:cNvSpPr txBox="1"/>
          <p:nvPr/>
        </p:nvSpPr>
        <p:spPr>
          <a:xfrm>
            <a:off x="746232" y="1170997"/>
            <a:ext cx="3550203" cy="1077218"/>
          </a:xfrm>
          <a:prstGeom prst="rect">
            <a:avLst/>
          </a:prstGeom>
          <a:noFill/>
        </p:spPr>
        <p:txBody>
          <a:bodyPr wrap="none" rtlCol="0">
            <a:spAutoFit/>
          </a:bodyPr>
          <a:lstStyle/>
          <a:p>
            <a:pPr algn="l"/>
            <a:r>
              <a:rPr lang="es-MX" sz="3200" dirty="0">
                <a:solidFill>
                  <a:srgbClr val="FFFFFF"/>
                </a:solidFill>
                <a:latin typeface="Bodoni 72 Book" pitchFamily="2" charset="0"/>
                <a:sym typeface="AmbroiseStd-Regular"/>
                <a:rtl val="0"/>
              </a:rPr>
              <a:t>Otras Medidas para </a:t>
            </a:r>
          </a:p>
          <a:p>
            <a:pPr algn="l"/>
            <a:r>
              <a:rPr lang="es-MX" sz="3200" dirty="0">
                <a:solidFill>
                  <a:srgbClr val="FFFFFF"/>
                </a:solidFill>
                <a:latin typeface="Bodoni 72 Book" pitchFamily="2" charset="0"/>
                <a:sym typeface="AmbroiseStd-Regular"/>
                <a:rtl val="0"/>
              </a:rPr>
              <a:t>facilitar la denuncia</a:t>
            </a:r>
            <a:endParaRPr lang="en-MX" sz="3200" spc="0" baseline="0" dirty="0">
              <a:solidFill>
                <a:srgbClr val="FFFFFF"/>
              </a:solidFill>
              <a:latin typeface="AmbroiseStd-Regular"/>
              <a:sym typeface="AmbroiseStd-Regular"/>
              <a:rtl val="0"/>
            </a:endParaRPr>
          </a:p>
        </p:txBody>
      </p:sp>
      <p:pic>
        <p:nvPicPr>
          <p:cNvPr id="12" name="Picture 11">
            <a:extLst>
              <a:ext uri="{FF2B5EF4-FFF2-40B4-BE49-F238E27FC236}">
                <a16:creationId xmlns:a16="http://schemas.microsoft.com/office/drawing/2014/main" id="{8517C64F-DCDF-5C46-8E27-12F7FC1FC0CA}"/>
              </a:ext>
            </a:extLst>
          </p:cNvPr>
          <p:cNvPicPr>
            <a:picLocks noChangeAspect="1"/>
          </p:cNvPicPr>
          <p:nvPr/>
        </p:nvPicPr>
        <p:blipFill>
          <a:blip r:embed="rId3"/>
          <a:srcRect t="9156" b="9156"/>
          <a:stretch/>
        </p:blipFill>
        <p:spPr>
          <a:xfrm>
            <a:off x="-7792" y="4201223"/>
            <a:ext cx="4873625" cy="2656777"/>
          </a:xfrm>
          <a:custGeom>
            <a:avLst/>
            <a:gdLst>
              <a:gd name="connsiteX0" fmla="*/ -2117 w 4873625"/>
              <a:gd name="connsiteY0" fmla="*/ -799 h 3242062"/>
              <a:gd name="connsiteX1" fmla="*/ 4871508 w 4873625"/>
              <a:gd name="connsiteY1" fmla="*/ -799 h 3242062"/>
              <a:gd name="connsiteX2" fmla="*/ 4871508 w 4873625"/>
              <a:gd name="connsiteY2" fmla="*/ 3241264 h 3242062"/>
              <a:gd name="connsiteX3" fmla="*/ -2117 w 4873625"/>
              <a:gd name="connsiteY3" fmla="*/ 3241264 h 3242062"/>
            </a:gdLst>
            <a:ahLst/>
            <a:cxnLst>
              <a:cxn ang="0">
                <a:pos x="connsiteX0" y="connsiteY0"/>
              </a:cxn>
              <a:cxn ang="0">
                <a:pos x="connsiteX1" y="connsiteY1"/>
              </a:cxn>
              <a:cxn ang="0">
                <a:pos x="connsiteX2" y="connsiteY2"/>
              </a:cxn>
              <a:cxn ang="0">
                <a:pos x="connsiteX3" y="connsiteY3"/>
              </a:cxn>
            </a:cxnLst>
            <a:rect l="l" t="t" r="r" b="b"/>
            <a:pathLst>
              <a:path w="4873625" h="3242062">
                <a:moveTo>
                  <a:pt x="-2117" y="-799"/>
                </a:moveTo>
                <a:lnTo>
                  <a:pt x="4871508" y="-799"/>
                </a:lnTo>
                <a:lnTo>
                  <a:pt x="4871508" y="3241264"/>
                </a:lnTo>
                <a:lnTo>
                  <a:pt x="-2117" y="3241264"/>
                </a:lnTo>
                <a:close/>
              </a:path>
            </a:pathLst>
          </a:custGeom>
        </p:spPr>
      </p:pic>
      <p:sp>
        <p:nvSpPr>
          <p:cNvPr id="13" name="Freeform 12">
            <a:extLst>
              <a:ext uri="{FF2B5EF4-FFF2-40B4-BE49-F238E27FC236}">
                <a16:creationId xmlns:a16="http://schemas.microsoft.com/office/drawing/2014/main" id="{B1246673-9EFE-9946-AF5C-52463C8A5E11}"/>
              </a:ext>
            </a:extLst>
          </p:cNvPr>
          <p:cNvSpPr/>
          <p:nvPr/>
        </p:nvSpPr>
        <p:spPr>
          <a:xfrm>
            <a:off x="5243068" y="1818258"/>
            <a:ext cx="6593078" cy="2049589"/>
          </a:xfrm>
          <a:custGeom>
            <a:avLst/>
            <a:gdLst>
              <a:gd name="connsiteX0" fmla="*/ 0 w 6593078"/>
              <a:gd name="connsiteY0" fmla="*/ 0 h 2049589"/>
              <a:gd name="connsiteX1" fmla="*/ 6593078 w 6593078"/>
              <a:gd name="connsiteY1" fmla="*/ 0 h 2049589"/>
              <a:gd name="connsiteX2" fmla="*/ 6593078 w 6593078"/>
              <a:gd name="connsiteY2" fmla="*/ 2049589 h 2049589"/>
              <a:gd name="connsiteX3" fmla="*/ 0 w 6593078"/>
              <a:gd name="connsiteY3" fmla="*/ 2049589 h 2049589"/>
            </a:gdLst>
            <a:ahLst/>
            <a:cxnLst>
              <a:cxn ang="0">
                <a:pos x="connsiteX0" y="connsiteY0"/>
              </a:cxn>
              <a:cxn ang="0">
                <a:pos x="connsiteX1" y="connsiteY1"/>
              </a:cxn>
              <a:cxn ang="0">
                <a:pos x="connsiteX2" y="connsiteY2"/>
              </a:cxn>
              <a:cxn ang="0">
                <a:pos x="connsiteX3" y="connsiteY3"/>
              </a:cxn>
            </a:cxnLst>
            <a:rect l="l" t="t" r="r" b="b"/>
            <a:pathLst>
              <a:path w="6593078" h="2049589">
                <a:moveTo>
                  <a:pt x="0" y="0"/>
                </a:moveTo>
                <a:lnTo>
                  <a:pt x="6593078" y="0"/>
                </a:lnTo>
                <a:lnTo>
                  <a:pt x="6593078" y="2049589"/>
                </a:lnTo>
                <a:lnTo>
                  <a:pt x="0" y="2049589"/>
                </a:lnTo>
                <a:close/>
              </a:path>
            </a:pathLst>
          </a:custGeom>
          <a:noFill/>
          <a:ln w="6350" cap="flat">
            <a:noFill/>
            <a:prstDash val="solid"/>
            <a:miter/>
          </a:ln>
        </p:spPr>
        <p:txBody>
          <a:bodyPr rtlCol="0" anchor="ctr"/>
          <a:lstStyle/>
          <a:p>
            <a:endParaRPr lang="en-MX">
              <a:latin typeface="+mj-lt"/>
            </a:endParaRPr>
          </a:p>
        </p:txBody>
      </p:sp>
      <p:sp>
        <p:nvSpPr>
          <p:cNvPr id="15" name="TextBox 14">
            <a:extLst>
              <a:ext uri="{FF2B5EF4-FFF2-40B4-BE49-F238E27FC236}">
                <a16:creationId xmlns:a16="http://schemas.microsoft.com/office/drawing/2014/main" id="{3E6EA08F-F3D6-C448-8930-41780EC15593}"/>
              </a:ext>
            </a:extLst>
          </p:cNvPr>
          <p:cNvSpPr txBox="1"/>
          <p:nvPr/>
        </p:nvSpPr>
        <p:spPr>
          <a:xfrm>
            <a:off x="11509844" y="1727136"/>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18" name="TextBox 17">
            <a:extLst>
              <a:ext uri="{FF2B5EF4-FFF2-40B4-BE49-F238E27FC236}">
                <a16:creationId xmlns:a16="http://schemas.microsoft.com/office/drawing/2014/main" id="{9ABAEBE9-9587-3C43-B14E-5BBD86B05B69}"/>
              </a:ext>
            </a:extLst>
          </p:cNvPr>
          <p:cNvSpPr txBox="1"/>
          <p:nvPr/>
        </p:nvSpPr>
        <p:spPr>
          <a:xfrm>
            <a:off x="11569662" y="2489136"/>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21" name="TextBox 20">
            <a:extLst>
              <a:ext uri="{FF2B5EF4-FFF2-40B4-BE49-F238E27FC236}">
                <a16:creationId xmlns:a16="http://schemas.microsoft.com/office/drawing/2014/main" id="{B3C3AA0F-65B0-D448-AE98-075615194C83}"/>
              </a:ext>
            </a:extLst>
          </p:cNvPr>
          <p:cNvSpPr txBox="1"/>
          <p:nvPr/>
        </p:nvSpPr>
        <p:spPr>
          <a:xfrm>
            <a:off x="11509844" y="3251136"/>
            <a:ext cx="242374" cy="315471"/>
          </a:xfrm>
          <a:prstGeom prst="rect">
            <a:avLst/>
          </a:prstGeom>
          <a:noFill/>
        </p:spPr>
        <p:txBody>
          <a:bodyPr wrap="none" rtlCol="0">
            <a:spAutoFit/>
          </a:bodyPr>
          <a:lstStyle/>
          <a:p>
            <a:pPr algn="l"/>
            <a:r>
              <a:rPr lang="en-MX" sz="1450" spc="0" baseline="0">
                <a:solidFill>
                  <a:srgbClr val="1A2550"/>
                </a:solidFill>
                <a:latin typeface="+mj-lt"/>
                <a:cs typeface="Yantramanav-Light"/>
                <a:sym typeface="Yantramanav-Light"/>
                <a:rtl val="0"/>
              </a:rPr>
              <a:t>-</a:t>
            </a:r>
          </a:p>
        </p:txBody>
      </p:sp>
      <p:sp>
        <p:nvSpPr>
          <p:cNvPr id="3" name="CuadroTexto 2">
            <a:extLst>
              <a:ext uri="{FF2B5EF4-FFF2-40B4-BE49-F238E27FC236}">
                <a16:creationId xmlns:a16="http://schemas.microsoft.com/office/drawing/2014/main" id="{CFE2B6DE-A506-8C89-C61A-5F0E91F79561}"/>
              </a:ext>
            </a:extLst>
          </p:cNvPr>
          <p:cNvSpPr txBox="1"/>
          <p:nvPr/>
        </p:nvSpPr>
        <p:spPr>
          <a:xfrm>
            <a:off x="5242769" y="784691"/>
            <a:ext cx="6109252" cy="5563831"/>
          </a:xfrm>
          <a:prstGeom prst="rect">
            <a:avLst/>
          </a:prstGeom>
          <a:noFill/>
        </p:spPr>
        <p:txBody>
          <a:bodyPr wrap="square">
            <a:spAutoFit/>
          </a:bodyPr>
          <a:lstStyle/>
          <a:p>
            <a:pPr algn="just">
              <a:lnSpc>
                <a:spcPct val="150000"/>
              </a:lnSpc>
              <a:spcBef>
                <a:spcPts val="600"/>
              </a:spcBef>
              <a:spcAft>
                <a:spcPts val="600"/>
              </a:spcAft>
            </a:pPr>
            <a:r>
              <a:rPr lang="es-ES_tradnl" sz="2400" dirty="0">
                <a:latin typeface="Arial" panose="020B0604020202020204" pitchFamily="34" charset="0"/>
                <a:cs typeface="Times New Roman" panose="02020603050405020304" pitchFamily="18" charset="0"/>
              </a:rPr>
              <a:t>Varios países han adoptado sistemas de recompensas monetarias para las personas que comunican información y esta produce buenos resultados. Un ejemplo son Estados Unidos en el marco de la Ley Dodd-Frank, por el que se ofrece, a manera de estímulo para los denunciantes, una indemnización pecuniaria a cambio de información sobre violaciones de la ley de valores.</a:t>
            </a:r>
            <a:endParaRPr lang="es-MX" sz="2400" dirty="0">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0711902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2401</Words>
  <Application>Microsoft Office PowerPoint</Application>
  <PresentationFormat>Panorámica</PresentationFormat>
  <Paragraphs>114</Paragraphs>
  <Slides>13</Slides>
  <Notes>10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13</vt:i4>
      </vt:variant>
    </vt:vector>
  </HeadingPairs>
  <TitlesOfParts>
    <vt:vector size="20" baseType="lpstr">
      <vt:lpstr>AmbroiseStd-Regular</vt:lpstr>
      <vt:lpstr>Arial</vt:lpstr>
      <vt:lpstr>Bodoni 72 Book</vt:lpstr>
      <vt:lpstr>Calibri</vt:lpstr>
      <vt:lpstr>Calibri Light</vt:lpstr>
      <vt:lpstr>Symbol</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Rodrigo Vargas</dc:creator>
  <cp:lastModifiedBy>Karla Barrera</cp:lastModifiedBy>
  <cp:revision>9</cp:revision>
  <dcterms:created xsi:type="dcterms:W3CDTF">2021-11-25T00:19:14Z</dcterms:created>
  <dcterms:modified xsi:type="dcterms:W3CDTF">2024-04-26T17:43:21Z</dcterms:modified>
</cp:coreProperties>
</file>